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notesMasterIdLst>
    <p:notesMasterId r:id="rId22"/>
  </p:notesMasterIdLst>
  <p:handoutMasterIdLst>
    <p:handoutMasterId r:id="rId23"/>
  </p:handoutMasterIdLst>
  <p:sldIdLst>
    <p:sldId id="1113" r:id="rId2"/>
    <p:sldId id="1115" r:id="rId3"/>
    <p:sldId id="1116" r:id="rId4"/>
    <p:sldId id="1183" r:id="rId5"/>
    <p:sldId id="1308" r:id="rId6"/>
    <p:sldId id="1117" r:id="rId7"/>
    <p:sldId id="1312" r:id="rId8"/>
    <p:sldId id="1118" r:id="rId9"/>
    <p:sldId id="1310" r:id="rId10"/>
    <p:sldId id="1150" r:id="rId11"/>
    <p:sldId id="1173" r:id="rId12"/>
    <p:sldId id="1174" r:id="rId13"/>
    <p:sldId id="1175" r:id="rId14"/>
    <p:sldId id="1301" r:id="rId15"/>
    <p:sldId id="1302" r:id="rId16"/>
    <p:sldId id="1315" r:id="rId17"/>
    <p:sldId id="1305" r:id="rId18"/>
    <p:sldId id="1313" r:id="rId19"/>
    <p:sldId id="1314" r:id="rId20"/>
    <p:sldId id="1317" r:id="rId21"/>
  </p:sldIdLst>
  <p:sldSz cx="9906000" cy="6858000" type="A4"/>
  <p:notesSz cx="6735763" cy="98663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993C"/>
    <a:srgbClr val="BBD63C"/>
    <a:srgbClr val="F15511"/>
    <a:srgbClr val="FF3300"/>
    <a:srgbClr val="3399FF"/>
    <a:srgbClr val="FF9900"/>
    <a:srgbClr val="002C6E"/>
    <a:srgbClr val="0E207E"/>
    <a:srgbClr val="FFFFCC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5102" autoAdjust="0"/>
  </p:normalViewPr>
  <p:slideViewPr>
    <p:cSldViewPr showGuides="1">
      <p:cViewPr varScale="1">
        <p:scale>
          <a:sx n="110" d="100"/>
          <a:sy n="110" d="100"/>
        </p:scale>
        <p:origin x="-1368" y="-90"/>
      </p:cViewPr>
      <p:guideLst>
        <p:guide orient="horz" pos="4020"/>
        <p:guide pos="3120"/>
        <p:guide pos="3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-3006" y="-96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/>
          <a:lstStyle>
            <a:lvl1pPr algn="r">
              <a:defRPr sz="1200"/>
            </a:lvl1pPr>
          </a:lstStyle>
          <a:p>
            <a:fld id="{D11317E5-D878-4417-9AA4-5DDA9C2592DE}" type="datetimeFigureOut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0947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6" y="9370947"/>
            <a:ext cx="2919565" cy="493789"/>
          </a:xfrm>
          <a:prstGeom prst="rect">
            <a:avLst/>
          </a:prstGeom>
        </p:spPr>
        <p:txBody>
          <a:bodyPr vert="horz" lIns="90754" tIns="45377" rIns="90754" bIns="45377" rtlCol="0" anchor="b"/>
          <a:lstStyle>
            <a:lvl1pPr algn="r">
              <a:defRPr sz="1200"/>
            </a:lvl1pPr>
          </a:lstStyle>
          <a:p>
            <a:fld id="{5CD64D21-ACDC-4AC5-9ABB-3332B52DC3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036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8830" cy="493315"/>
          </a:xfrm>
          <a:prstGeom prst="rect">
            <a:avLst/>
          </a:prstGeom>
        </p:spPr>
        <p:txBody>
          <a:bodyPr vert="horz" lIns="90749" tIns="45373" rIns="90749" bIns="4537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1"/>
            <a:ext cx="2918830" cy="493315"/>
          </a:xfrm>
          <a:prstGeom prst="rect">
            <a:avLst/>
          </a:prstGeom>
        </p:spPr>
        <p:txBody>
          <a:bodyPr vert="horz" lIns="90749" tIns="45373" rIns="90749" bIns="45373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603A6C7-0932-45B6-9C4C-8FD9F9300410}" type="datetimeFigureOut">
              <a:rPr lang="ko-KR" altLang="en-US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96913" y="739775"/>
            <a:ext cx="534193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49" tIns="45373" rIns="90749" bIns="4537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500"/>
            <a:ext cx="5388610" cy="4439841"/>
          </a:xfrm>
          <a:prstGeom prst="rect">
            <a:avLst/>
          </a:prstGeom>
        </p:spPr>
        <p:txBody>
          <a:bodyPr vert="horz" lIns="90749" tIns="45373" rIns="90749" bIns="45373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6"/>
            <a:ext cx="2918830" cy="493315"/>
          </a:xfrm>
          <a:prstGeom prst="rect">
            <a:avLst/>
          </a:prstGeom>
        </p:spPr>
        <p:txBody>
          <a:bodyPr vert="horz" lIns="90749" tIns="45373" rIns="90749" bIns="4537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6"/>
            <a:ext cx="2918830" cy="493315"/>
          </a:xfrm>
          <a:prstGeom prst="rect">
            <a:avLst/>
          </a:prstGeom>
        </p:spPr>
        <p:txBody>
          <a:bodyPr vert="horz" lIns="90749" tIns="45373" rIns="90749" bIns="45373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CB0E44C-8368-4E2D-85D1-1DED9E8B59E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96913" y="739775"/>
            <a:ext cx="534193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36B18B6B-C646-41D7-AD3E-693CA43DADA6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ko-KR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96913" y="739775"/>
            <a:ext cx="5341937" cy="36988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B0E44C-8368-4E2D-85D1-1DED9E8B59E8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96913" y="739775"/>
            <a:ext cx="534193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C5EEC2-09BF-4C4A-9A4E-00AE773B2D9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96913" y="739775"/>
            <a:ext cx="5341937" cy="36988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C5EEC2-09BF-4C4A-9A4E-00AE773B2D9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37894" indent="-283805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35222" indent="-227044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89310" indent="-227044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43399" indent="-227044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497487" indent="-22704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51576" indent="-22704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05665" indent="-22704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59753" indent="-227044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B3648B6-E726-44C0-825C-E8D86E2F27BD}" type="slidenum">
              <a:rPr lang="en-US" altLang="ko-KR"/>
              <a:pPr eaLnBrk="1" hangingPunct="1"/>
              <a:t>7</a:t>
            </a:fld>
            <a:endParaRPr lang="en-US" altLang="ko-KR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96913" y="739775"/>
            <a:ext cx="5341937" cy="3698875"/>
          </a:xfrm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95325" y="739775"/>
            <a:ext cx="5345113" cy="37004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0AD9BC-4D10-4C60-A545-821714F6818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ko-K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95325" y="739775"/>
            <a:ext cx="5345113" cy="37004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0AD9BC-4D10-4C60-A545-821714F68186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742950" y="1752602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4078" y="4953000"/>
            <a:ext cx="9910079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95AB49D-4FDC-400A-BD90-32E76AD00B92}" type="datetimeFigureOut">
              <a:rPr lang="ko-KR" altLang="en-US" smtClean="0"/>
              <a:pPr>
                <a:defRPr/>
              </a:pPr>
              <a:t>2017-03-15</a:t>
            </a:fld>
            <a:endParaRPr lang="ko-KR" altLang="en-US" dirty="0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4091CFB-D93C-4C50-BB68-E0BC0637872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1555238" y="6309323"/>
            <a:ext cx="8286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NOTICE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This material is proprietary to </a:t>
            </a:r>
            <a:r>
              <a:rPr kumimoji="0" lang="en-US" altLang="ko-KR" sz="800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ITNB. </a:t>
            </a:r>
            <a:r>
              <a:rPr kumimoji="0" lang="en-US" altLang="ko-KR" sz="800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it contains trade secret and confidential information which is solely the property of </a:t>
            </a:r>
            <a:r>
              <a:rPr kumimoji="0" lang="en-US" altLang="ko-KR" sz="800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ITNB. </a:t>
            </a:r>
            <a:r>
              <a:rPr kumimoji="0" lang="en-US" altLang="ko-KR" sz="800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This material is for client's internal use only. It shall not be used, reproduced, copied, disclosed, transmitted, in whole or in part, without the express consent of </a:t>
            </a:r>
            <a:r>
              <a:rPr kumimoji="0" lang="en-US" altLang="ko-KR" sz="800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ITNB.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2017 ITNB </a:t>
            </a:r>
            <a:r>
              <a:rPr kumimoji="0" lang="en-US" altLang="ko-KR" sz="800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ⓒ All rights reserved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" y="6381330"/>
            <a:ext cx="883219" cy="450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481330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14347" y="274641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25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5068890" y="188913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4953000" y="116632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Ⅰ.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제안사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소개</a:t>
            </a:r>
            <a:endParaRPr lang="en-US" altLang="ko-KR" sz="1000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2" y="41494"/>
            <a:ext cx="576064" cy="4351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5068890" y="188913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4953000" y="116632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Ⅰ.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제안사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소개</a:t>
            </a:r>
            <a:endParaRPr lang="en-US" altLang="ko-KR" sz="1000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2" y="41494"/>
            <a:ext cx="576064" cy="435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5068890" y="188913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4953000" y="116632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Ⅳ.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제안사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사업 운영 관리</a:t>
            </a:r>
            <a:endParaRPr lang="en-US" altLang="ko-KR" sz="1000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2" y="41494"/>
            <a:ext cx="576064" cy="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9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5068890" y="188913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4953000" y="116632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Ⅴ.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제안사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고객사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/ 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인증 현황</a:t>
            </a:r>
            <a:endParaRPr lang="en-US" altLang="ko-KR" sz="1000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2" y="41494"/>
            <a:ext cx="576064" cy="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1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5068890" y="188913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4953000" y="116632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Ⅱ.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제안사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사업현황</a:t>
            </a:r>
            <a:endParaRPr lang="en-US" altLang="ko-KR" sz="1000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" y="6525345"/>
            <a:ext cx="652679" cy="3326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2" y="41494"/>
            <a:ext cx="576064" cy="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0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sp>
        <p:nvSpPr>
          <p:cNvPr id="17" name="Rectangle 6"/>
          <p:cNvSpPr>
            <a:spLocks noChangeArrowheads="1"/>
          </p:cNvSpPr>
          <p:nvPr userDrawn="1"/>
        </p:nvSpPr>
        <p:spPr bwMode="auto">
          <a:xfrm>
            <a:off x="5068890" y="188913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4953000" y="116632"/>
            <a:ext cx="33131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Ⅲ. </a:t>
            </a:r>
            <a:r>
              <a:rPr lang="ko-KR" altLang="en-US" sz="10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제안사</a:t>
            </a:r>
            <a:r>
              <a:rPr lang="ko-KR" altLang="en-US" sz="10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사업 수행 부문</a:t>
            </a:r>
            <a:endParaRPr lang="en-US" altLang="ko-KR" sz="1000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" y="6525345"/>
            <a:ext cx="652679" cy="3326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442" y="41494"/>
            <a:ext cx="576064" cy="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22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48122D4-32AD-43A5-B969-462DEC556E7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15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BB65-2A99-4770-886D-02209A8FF0D2}" type="datetimeFigureOut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C6420-87DE-4AC2-96E4-1A9DA05A032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9282595" y="6629400"/>
            <a:ext cx="57419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/>
              <a:t>- </a:t>
            </a:r>
            <a:fld id="{95E02AD7-3B24-4994-B197-8593B434A290}" type="slidenum">
              <a:rPr lang="en-US" altLang="ko-KR" sz="900" b="1"/>
              <a:pPr algn="r">
                <a:defRPr/>
              </a:pPr>
              <a:t>‹#›</a:t>
            </a:fld>
            <a:r>
              <a:rPr lang="en-US" altLang="ko-KR" sz="900" b="1"/>
              <a:t> -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0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6"/>
          <p:cNvSpPr>
            <a:spLocks/>
          </p:cNvSpPr>
          <p:nvPr userDrawn="1"/>
        </p:nvSpPr>
        <p:spPr bwMode="auto">
          <a:xfrm>
            <a:off x="8239126" y="34925"/>
            <a:ext cx="1666875" cy="384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33" y="0"/>
              </a:cxn>
              <a:cxn ang="0">
                <a:pos x="1633" y="272"/>
              </a:cxn>
              <a:cxn ang="0">
                <a:pos x="363" y="272"/>
              </a:cxn>
              <a:cxn ang="0">
                <a:pos x="0" y="0"/>
              </a:cxn>
            </a:cxnLst>
            <a:rect l="0" t="0" r="r" b="b"/>
            <a:pathLst>
              <a:path w="1633" h="272">
                <a:moveTo>
                  <a:pt x="0" y="0"/>
                </a:moveTo>
                <a:lnTo>
                  <a:pt x="1633" y="0"/>
                </a:lnTo>
                <a:lnTo>
                  <a:pt x="1633" y="272"/>
                </a:lnTo>
                <a:lnTo>
                  <a:pt x="363" y="27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Freeform 16"/>
          <p:cNvSpPr>
            <a:spLocks/>
          </p:cNvSpPr>
          <p:nvPr userDrawn="1"/>
        </p:nvSpPr>
        <p:spPr bwMode="auto">
          <a:xfrm>
            <a:off x="8239126" y="34925"/>
            <a:ext cx="1666875" cy="384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633" y="0"/>
              </a:cxn>
              <a:cxn ang="0">
                <a:pos x="1633" y="272"/>
              </a:cxn>
              <a:cxn ang="0">
                <a:pos x="363" y="272"/>
              </a:cxn>
              <a:cxn ang="0">
                <a:pos x="0" y="0"/>
              </a:cxn>
            </a:cxnLst>
            <a:rect l="0" t="0" r="r" b="b"/>
            <a:pathLst>
              <a:path w="1633" h="272">
                <a:moveTo>
                  <a:pt x="0" y="0"/>
                </a:moveTo>
                <a:lnTo>
                  <a:pt x="1633" y="0"/>
                </a:lnTo>
                <a:lnTo>
                  <a:pt x="1633" y="272"/>
                </a:lnTo>
                <a:lnTo>
                  <a:pt x="363" y="27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9282595" y="6629400"/>
            <a:ext cx="57419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/>
              <a:t>- </a:t>
            </a:r>
            <a:fld id="{46D68559-2FC7-4702-9ED7-B3C01FEE3B5A}" type="slidenum">
              <a:rPr lang="en-US" altLang="ko-KR" sz="900" b="1"/>
              <a:pPr algn="r">
                <a:defRPr/>
              </a:pPr>
              <a:t>‹#›</a:t>
            </a:fld>
            <a:r>
              <a:rPr lang="en-US" altLang="ko-KR" sz="900" b="1"/>
              <a:t> -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1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BBB65-2A99-4770-886D-02209A8FF0D2}" type="datetimeFigureOut">
              <a:rPr lang="ko-KR" altLang="en-US" smtClean="0"/>
              <a:pPr/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C6420-87DE-4AC2-96E4-1A9DA05A032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Text Box 10"/>
          <p:cNvSpPr txBox="1">
            <a:spLocks noChangeArrowheads="1"/>
          </p:cNvSpPr>
          <p:nvPr userDrawn="1"/>
        </p:nvSpPr>
        <p:spPr bwMode="auto">
          <a:xfrm>
            <a:off x="9345111" y="6629400"/>
            <a:ext cx="511679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- </a:t>
            </a:r>
            <a:fld id="{9572BEBF-76B6-4876-B02A-90C374A5A99D}" type="slidenum">
              <a:rPr lang="en-US" altLang="ko-KR" sz="900" b="1">
                <a:latin typeface="맑은 고딕" pitchFamily="50" charset="-127"/>
                <a:ea typeface="맑은 고딕" pitchFamily="50" charset="-127"/>
              </a:rPr>
              <a:pPr algn="r">
                <a:defRPr/>
              </a:pPr>
              <a:t>‹#›</a:t>
            </a:fld>
            <a:r>
              <a:rPr lang="en-US" altLang="ko-KR" sz="900" b="1">
                <a:latin typeface="맑은 고딕" pitchFamily="50" charset="-127"/>
                <a:ea typeface="맑은 고딕" pitchFamily="50" charset="-127"/>
              </a:rPr>
              <a:t> -</a:t>
            </a:r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" y="6453338"/>
            <a:ext cx="743425" cy="3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20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481329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5032112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95300" y="1444295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1444295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787900" y="5355102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36335" y="5443402"/>
            <a:ext cx="77597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745079" y="6407945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7650" y="4865122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540879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526194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540879" y="5944936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526194" y="5939011"/>
            <a:ext cx="3997989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545" y="5791253"/>
            <a:ext cx="3685840" cy="1080868"/>
          </a:xfrm>
          <a:prstGeom prst="rtTriangle">
            <a:avLst/>
          </a:prstGeom>
          <a:blipFill>
            <a:blip r:embed="rId26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10006" y="5787739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95300" y="1481329"/>
            <a:ext cx="89154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0ABCE7C-A98B-4A8F-A7BD-810169611C64}" type="datetimeFigureOut">
              <a:rPr lang="ko-KR" altLang="en-US" smtClean="0"/>
              <a:pPr>
                <a:defRPr/>
              </a:pPr>
              <a:t>2017-03-15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745079" y="6407945"/>
            <a:ext cx="254657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9367878" y="6407945"/>
            <a:ext cx="39624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D3D3AD15-D12A-4BD3-AAF7-12B24EB8C55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815" r:id="rId18"/>
    <p:sldLayoutId id="2147483816" r:id="rId19"/>
    <p:sldLayoutId id="2147483819" r:id="rId20"/>
    <p:sldLayoutId id="2147483799" r:id="rId21"/>
    <p:sldLayoutId id="2147483812" r:id="rId22"/>
    <p:sldLayoutId id="2147483814" r:id="rId23"/>
    <p:sldLayoutId id="2147483821" r:id="rId24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2.jpe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4" Type="http://schemas.openxmlformats.org/officeDocument/2006/relationships/image" Target="../media/image8.png"/><Relationship Id="rId9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117" Type="http://schemas.openxmlformats.org/officeDocument/2006/relationships/image" Target="../media/image105.png"/><Relationship Id="rId21" Type="http://schemas.openxmlformats.org/officeDocument/2006/relationships/image" Target="../media/image33.png"/><Relationship Id="rId42" Type="http://schemas.openxmlformats.org/officeDocument/2006/relationships/hyperlink" Target="http://www.mlmunion.or.kr/" TargetMode="External"/><Relationship Id="rId47" Type="http://schemas.openxmlformats.org/officeDocument/2006/relationships/image" Target="../media/image51.png"/><Relationship Id="rId63" Type="http://schemas.openxmlformats.org/officeDocument/2006/relationships/image" Target="../media/image63.jpeg"/><Relationship Id="rId68" Type="http://schemas.openxmlformats.org/officeDocument/2006/relationships/image" Target="../media/image19.png"/><Relationship Id="rId84" Type="http://schemas.openxmlformats.org/officeDocument/2006/relationships/image" Target="../media/image78.png"/><Relationship Id="rId89" Type="http://schemas.openxmlformats.org/officeDocument/2006/relationships/hyperlink" Target="http://www.inovtech.co.kr/" TargetMode="External"/><Relationship Id="rId112" Type="http://schemas.openxmlformats.org/officeDocument/2006/relationships/image" Target="../media/image100.png"/><Relationship Id="rId16" Type="http://schemas.openxmlformats.org/officeDocument/2006/relationships/image" Target="../media/image31.png"/><Relationship Id="rId107" Type="http://schemas.openxmlformats.org/officeDocument/2006/relationships/image" Target="../media/image95.png"/><Relationship Id="rId11" Type="http://schemas.openxmlformats.org/officeDocument/2006/relationships/image" Target="../media/image28.png"/><Relationship Id="rId32" Type="http://schemas.openxmlformats.org/officeDocument/2006/relationships/image" Target="../media/image41.png"/><Relationship Id="rId37" Type="http://schemas.openxmlformats.org/officeDocument/2006/relationships/image" Target="../media/image45.png"/><Relationship Id="rId53" Type="http://schemas.openxmlformats.org/officeDocument/2006/relationships/image" Target="../media/image56.png"/><Relationship Id="rId58" Type="http://schemas.openxmlformats.org/officeDocument/2006/relationships/image" Target="../media/image60.png"/><Relationship Id="rId74" Type="http://schemas.openxmlformats.org/officeDocument/2006/relationships/image" Target="../media/image69.png"/><Relationship Id="rId79" Type="http://schemas.openxmlformats.org/officeDocument/2006/relationships/image" Target="../media/image73.png"/><Relationship Id="rId102" Type="http://schemas.openxmlformats.org/officeDocument/2006/relationships/hyperlink" Target="http://www.yuhan-kimberly.co.kr/" TargetMode="External"/><Relationship Id="rId123" Type="http://schemas.openxmlformats.org/officeDocument/2006/relationships/image" Target="../media/image111.png"/><Relationship Id="rId5" Type="http://schemas.openxmlformats.org/officeDocument/2006/relationships/image" Target="../media/image24.png"/><Relationship Id="rId61" Type="http://schemas.openxmlformats.org/officeDocument/2006/relationships/hyperlink" Target="http://www.keangnamit.com/index.asp" TargetMode="External"/><Relationship Id="rId82" Type="http://schemas.openxmlformats.org/officeDocument/2006/relationships/image" Target="../media/image76.png"/><Relationship Id="rId90" Type="http://schemas.openxmlformats.org/officeDocument/2006/relationships/image" Target="../media/image83.png"/><Relationship Id="rId95" Type="http://schemas.openxmlformats.org/officeDocument/2006/relationships/image" Target="../media/image86.png"/><Relationship Id="rId19" Type="http://schemas.openxmlformats.org/officeDocument/2006/relationships/image" Target="../media/image17.png"/><Relationship Id="rId14" Type="http://schemas.openxmlformats.org/officeDocument/2006/relationships/oleObject" Target="../embeddings/oleObject3.bin"/><Relationship Id="rId22" Type="http://schemas.openxmlformats.org/officeDocument/2006/relationships/hyperlink" Target="http://www.koreapost.go.kr/index.jsp" TargetMode="External"/><Relationship Id="rId27" Type="http://schemas.openxmlformats.org/officeDocument/2006/relationships/image" Target="../media/image38.jpeg"/><Relationship Id="rId30" Type="http://schemas.openxmlformats.org/officeDocument/2006/relationships/image" Target="../media/image40.png"/><Relationship Id="rId35" Type="http://schemas.openxmlformats.org/officeDocument/2006/relationships/image" Target="../media/image44.png"/><Relationship Id="rId43" Type="http://schemas.openxmlformats.org/officeDocument/2006/relationships/image" Target="../media/image47.jpeg"/><Relationship Id="rId48" Type="http://schemas.openxmlformats.org/officeDocument/2006/relationships/image" Target="../media/image52.png"/><Relationship Id="rId56" Type="http://schemas.openxmlformats.org/officeDocument/2006/relationships/image" Target="../media/image58.png"/><Relationship Id="rId64" Type="http://schemas.openxmlformats.org/officeDocument/2006/relationships/hyperlink" Target="http://www.rotem.co.kr/default.asp" TargetMode="External"/><Relationship Id="rId69" Type="http://schemas.openxmlformats.org/officeDocument/2006/relationships/image" Target="../media/image66.png"/><Relationship Id="rId77" Type="http://schemas.openxmlformats.org/officeDocument/2006/relationships/image" Target="../media/image72.png"/><Relationship Id="rId100" Type="http://schemas.openxmlformats.org/officeDocument/2006/relationships/image" Target="../media/image89.png"/><Relationship Id="rId105" Type="http://schemas.openxmlformats.org/officeDocument/2006/relationships/image" Target="../media/image93.png"/><Relationship Id="rId113" Type="http://schemas.openxmlformats.org/officeDocument/2006/relationships/image" Target="../media/image101.png"/><Relationship Id="rId118" Type="http://schemas.openxmlformats.org/officeDocument/2006/relationships/image" Target="../media/image106.png"/><Relationship Id="rId8" Type="http://schemas.openxmlformats.org/officeDocument/2006/relationships/image" Target="../media/image26.png"/><Relationship Id="rId51" Type="http://schemas.openxmlformats.org/officeDocument/2006/relationships/hyperlink" Target="http://www.ptu.ac.kr/korean/do/Index.do" TargetMode="External"/><Relationship Id="rId72" Type="http://schemas.openxmlformats.org/officeDocument/2006/relationships/image" Target="../media/image67.png"/><Relationship Id="rId80" Type="http://schemas.openxmlformats.org/officeDocument/2006/relationships/image" Target="../media/image74.png"/><Relationship Id="rId85" Type="http://schemas.openxmlformats.org/officeDocument/2006/relationships/image" Target="../media/image79.png"/><Relationship Id="rId93" Type="http://schemas.openxmlformats.org/officeDocument/2006/relationships/image" Target="../media/image21.png"/><Relationship Id="rId98" Type="http://schemas.openxmlformats.org/officeDocument/2006/relationships/oleObject" Target="../embeddings/oleObject9.bin"/><Relationship Id="rId121" Type="http://schemas.openxmlformats.org/officeDocument/2006/relationships/image" Target="../media/image109.png"/><Relationship Id="rId3" Type="http://schemas.openxmlformats.org/officeDocument/2006/relationships/image" Target="../media/image23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2.png"/><Relationship Id="rId38" Type="http://schemas.openxmlformats.org/officeDocument/2006/relationships/oleObject" Target="../embeddings/oleObject5.bin"/><Relationship Id="rId46" Type="http://schemas.openxmlformats.org/officeDocument/2006/relationships/image" Target="../media/image50.png"/><Relationship Id="rId59" Type="http://schemas.openxmlformats.org/officeDocument/2006/relationships/hyperlink" Target="http://www.kne.co.kr/" TargetMode="External"/><Relationship Id="rId67" Type="http://schemas.openxmlformats.org/officeDocument/2006/relationships/oleObject" Target="../embeddings/oleObject6.bin"/><Relationship Id="rId103" Type="http://schemas.openxmlformats.org/officeDocument/2006/relationships/image" Target="../media/image91.png"/><Relationship Id="rId108" Type="http://schemas.openxmlformats.org/officeDocument/2006/relationships/image" Target="../media/image96.png"/><Relationship Id="rId116" Type="http://schemas.openxmlformats.org/officeDocument/2006/relationships/image" Target="../media/image104.png"/><Relationship Id="rId124" Type="http://schemas.openxmlformats.org/officeDocument/2006/relationships/image" Target="../media/image112.png"/><Relationship Id="rId20" Type="http://schemas.openxmlformats.org/officeDocument/2006/relationships/hyperlink" Target="http://www.nowon.seoul.kr/" TargetMode="External"/><Relationship Id="rId41" Type="http://schemas.openxmlformats.org/officeDocument/2006/relationships/image" Target="../media/image46.png"/><Relationship Id="rId54" Type="http://schemas.openxmlformats.org/officeDocument/2006/relationships/hyperlink" Target="http://www.jnu.ac.kr/Pages/Default.aspx" TargetMode="External"/><Relationship Id="rId62" Type="http://schemas.openxmlformats.org/officeDocument/2006/relationships/image" Target="../media/image62.png"/><Relationship Id="rId70" Type="http://schemas.openxmlformats.org/officeDocument/2006/relationships/oleObject" Target="../embeddings/oleObject7.bin"/><Relationship Id="rId75" Type="http://schemas.openxmlformats.org/officeDocument/2006/relationships/image" Target="../media/image70.png"/><Relationship Id="rId83" Type="http://schemas.openxmlformats.org/officeDocument/2006/relationships/image" Target="../media/image77.png"/><Relationship Id="rId88" Type="http://schemas.openxmlformats.org/officeDocument/2006/relationships/image" Target="../media/image82.png"/><Relationship Id="rId91" Type="http://schemas.openxmlformats.org/officeDocument/2006/relationships/image" Target="../media/image84.png"/><Relationship Id="rId96" Type="http://schemas.openxmlformats.org/officeDocument/2006/relationships/image" Target="../media/image87.png"/><Relationship Id="rId111" Type="http://schemas.openxmlformats.org/officeDocument/2006/relationships/image" Target="../media/image99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28" Type="http://schemas.openxmlformats.org/officeDocument/2006/relationships/hyperlink" Target="http://www.nema.go.kr/nema_cms_iba/main/" TargetMode="External"/><Relationship Id="rId36" Type="http://schemas.openxmlformats.org/officeDocument/2006/relationships/hyperlink" Target="http://www.seongbuk.go.kr/site/kr/index.jsp" TargetMode="External"/><Relationship Id="rId49" Type="http://schemas.openxmlformats.org/officeDocument/2006/relationships/image" Target="../media/image53.png"/><Relationship Id="rId57" Type="http://schemas.openxmlformats.org/officeDocument/2006/relationships/image" Target="../media/image59.jpeg"/><Relationship Id="rId106" Type="http://schemas.openxmlformats.org/officeDocument/2006/relationships/image" Target="../media/image94.png"/><Relationship Id="rId114" Type="http://schemas.openxmlformats.org/officeDocument/2006/relationships/image" Target="../media/image102.png"/><Relationship Id="rId119" Type="http://schemas.openxmlformats.org/officeDocument/2006/relationships/image" Target="../media/image107.png"/><Relationship Id="rId10" Type="http://schemas.openxmlformats.org/officeDocument/2006/relationships/hyperlink" Target="http://www.kftc.or.kr/html/index.html" TargetMode="External"/><Relationship Id="rId31" Type="http://schemas.openxmlformats.org/officeDocument/2006/relationships/hyperlink" Target="http://www.fujitsu.com/kr/" TargetMode="External"/><Relationship Id="rId44" Type="http://schemas.openxmlformats.org/officeDocument/2006/relationships/image" Target="../media/image48.png"/><Relationship Id="rId52" Type="http://schemas.openxmlformats.org/officeDocument/2006/relationships/image" Target="../media/image55.png"/><Relationship Id="rId60" Type="http://schemas.openxmlformats.org/officeDocument/2006/relationships/image" Target="../media/image61.png"/><Relationship Id="rId65" Type="http://schemas.openxmlformats.org/officeDocument/2006/relationships/image" Target="../media/image64.png"/><Relationship Id="rId73" Type="http://schemas.openxmlformats.org/officeDocument/2006/relationships/image" Target="../media/image68.png"/><Relationship Id="rId78" Type="http://schemas.openxmlformats.org/officeDocument/2006/relationships/hyperlink" Target="http://www.asianaidt.com/index.asp" TargetMode="External"/><Relationship Id="rId81" Type="http://schemas.openxmlformats.org/officeDocument/2006/relationships/image" Target="../media/image75.png"/><Relationship Id="rId86" Type="http://schemas.openxmlformats.org/officeDocument/2006/relationships/image" Target="../media/image80.png"/><Relationship Id="rId94" Type="http://schemas.openxmlformats.org/officeDocument/2006/relationships/image" Target="../media/image85.png"/><Relationship Id="rId99" Type="http://schemas.openxmlformats.org/officeDocument/2006/relationships/image" Target="../media/image22.png"/><Relationship Id="rId101" Type="http://schemas.openxmlformats.org/officeDocument/2006/relationships/image" Target="../media/image90.png"/><Relationship Id="rId122" Type="http://schemas.openxmlformats.org/officeDocument/2006/relationships/image" Target="../media/image110.png"/><Relationship Id="rId4" Type="http://schemas.openxmlformats.org/officeDocument/2006/relationships/hyperlink" Target="http://spo.go.kr/" TargetMode="External"/><Relationship Id="rId9" Type="http://schemas.openxmlformats.org/officeDocument/2006/relationships/image" Target="../media/image27.png"/><Relationship Id="rId13" Type="http://schemas.openxmlformats.org/officeDocument/2006/relationships/image" Target="../media/image30.png"/><Relationship Id="rId18" Type="http://schemas.openxmlformats.org/officeDocument/2006/relationships/oleObject" Target="../embeddings/oleObject4.bin"/><Relationship Id="rId39" Type="http://schemas.openxmlformats.org/officeDocument/2006/relationships/image" Target="../media/image18.png"/><Relationship Id="rId109" Type="http://schemas.openxmlformats.org/officeDocument/2006/relationships/image" Target="../media/image97.png"/><Relationship Id="rId34" Type="http://schemas.openxmlformats.org/officeDocument/2006/relationships/image" Target="../media/image43.png"/><Relationship Id="rId50" Type="http://schemas.openxmlformats.org/officeDocument/2006/relationships/image" Target="../media/image54.png"/><Relationship Id="rId55" Type="http://schemas.openxmlformats.org/officeDocument/2006/relationships/image" Target="../media/image57.png"/><Relationship Id="rId76" Type="http://schemas.openxmlformats.org/officeDocument/2006/relationships/image" Target="../media/image71.png"/><Relationship Id="rId97" Type="http://schemas.openxmlformats.org/officeDocument/2006/relationships/image" Target="../media/image88.png"/><Relationship Id="rId104" Type="http://schemas.openxmlformats.org/officeDocument/2006/relationships/image" Target="../media/image92.png"/><Relationship Id="rId120" Type="http://schemas.openxmlformats.org/officeDocument/2006/relationships/image" Target="../media/image108.gif"/><Relationship Id="rId7" Type="http://schemas.openxmlformats.org/officeDocument/2006/relationships/hyperlink" Target="http://www.krivet.re.kr/web-app/newkrivet-app/index.jsp" TargetMode="External"/><Relationship Id="rId71" Type="http://schemas.openxmlformats.org/officeDocument/2006/relationships/image" Target="../media/image20.png"/><Relationship Id="rId92" Type="http://schemas.openxmlformats.org/officeDocument/2006/relationships/oleObject" Target="../embeddings/oleObject8.bin"/><Relationship Id="rId2" Type="http://schemas.openxmlformats.org/officeDocument/2006/relationships/slideLayout" Target="../slideLayouts/slideLayout17.xml"/><Relationship Id="rId29" Type="http://schemas.openxmlformats.org/officeDocument/2006/relationships/image" Target="../media/image39.png"/><Relationship Id="rId24" Type="http://schemas.openxmlformats.org/officeDocument/2006/relationships/image" Target="../media/image35.png"/><Relationship Id="rId40" Type="http://schemas.openxmlformats.org/officeDocument/2006/relationships/hyperlink" Target="http://www.ecfc.co.kr/NASApp/ecfc/itn/itn_index.jsp?GXHC_JSESSIONID=60949caa02c0ba26&amp;" TargetMode="External"/><Relationship Id="rId45" Type="http://schemas.openxmlformats.org/officeDocument/2006/relationships/image" Target="../media/image49.png"/><Relationship Id="rId66" Type="http://schemas.openxmlformats.org/officeDocument/2006/relationships/image" Target="../media/image65.jpeg"/><Relationship Id="rId87" Type="http://schemas.openxmlformats.org/officeDocument/2006/relationships/image" Target="../media/image81.png"/><Relationship Id="rId110" Type="http://schemas.openxmlformats.org/officeDocument/2006/relationships/image" Target="../media/image98.png"/><Relationship Id="rId115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114.png"/><Relationship Id="rId7" Type="http://schemas.openxmlformats.org/officeDocument/2006/relationships/image" Target="../media/image118.jpeg"/><Relationship Id="rId12" Type="http://schemas.openxmlformats.org/officeDocument/2006/relationships/image" Target="../media/image123.pn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7.png"/><Relationship Id="rId11" Type="http://schemas.openxmlformats.org/officeDocument/2006/relationships/image" Target="../media/image122.jpe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5"/>
          <p:cNvSpPr txBox="1">
            <a:spLocks/>
          </p:cNvSpPr>
          <p:nvPr/>
        </p:nvSpPr>
        <p:spPr bwMode="auto">
          <a:xfrm>
            <a:off x="1928664" y="1916836"/>
            <a:ext cx="3296816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0" latinLnBrk="0" hangingPunct="0">
              <a:defRPr/>
            </a:pPr>
            <a:r>
              <a:rPr lang="en-US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IT</a:t>
            </a:r>
            <a:r>
              <a:rPr lang="en-US" altLang="ko-KR" sz="4800" b="1" dirty="0" smtClean="0">
                <a:latin typeface="+mn-ea"/>
                <a:ea typeface="+mn-ea"/>
              </a:rPr>
              <a:t>NB</a:t>
            </a:r>
            <a:endParaRPr lang="ko-KR" altLang="en-US" sz="4800" b="1" dirty="0" smtClean="0">
              <a:latin typeface="+mn-ea"/>
              <a:ea typeface="+mn-ea"/>
            </a:endParaRPr>
          </a:p>
        </p:txBody>
      </p:sp>
      <p:sp>
        <p:nvSpPr>
          <p:cNvPr id="8" name="제목 15"/>
          <p:cNvSpPr txBox="1">
            <a:spLocks/>
          </p:cNvSpPr>
          <p:nvPr/>
        </p:nvSpPr>
        <p:spPr bwMode="auto">
          <a:xfrm>
            <a:off x="0" y="2806069"/>
            <a:ext cx="99060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0" latinLnBrk="0" hangingPunct="0">
              <a:defRPr/>
            </a:pPr>
            <a:r>
              <a:rPr lang="en-US" altLang="ko-KR" sz="44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Company Pl</a:t>
            </a:r>
            <a:r>
              <a:rPr lang="en-US" altLang="ko-KR" sz="4400" b="1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atform</a:t>
            </a:r>
            <a:r>
              <a:rPr lang="en-US" altLang="ko-KR" sz="4400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4400" b="1" dirty="0" smtClean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Proposal</a:t>
            </a:r>
            <a:endParaRPr lang="ko-KR" altLang="en-US" sz="4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0" y="5248979"/>
            <a:ext cx="9906000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defRPr/>
            </a:pPr>
            <a:r>
              <a:rPr kumimoji="0" lang="en-US" altLang="ko-KR" sz="1500" b="1" dirty="0" smtClean="0">
                <a:solidFill>
                  <a:schemeClr val="bg1"/>
                </a:solidFill>
                <a:latin typeface="+mn-ea"/>
                <a:ea typeface="+mn-ea"/>
              </a:rPr>
              <a:t>2017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86" y="1484788"/>
            <a:ext cx="1752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4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809625" y="3071817"/>
            <a:ext cx="8572500" cy="6429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Ⅳ. </a:t>
            </a:r>
            <a:r>
              <a:rPr kumimoji="0"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IT</a:t>
            </a:r>
            <a:r>
              <a:rPr kumimoji="0" lang="en-US" altLang="ko-KR" sz="3000" b="1" kern="0" dirty="0">
                <a:latin typeface="맑은 고딕"/>
                <a:ea typeface="맑은 고딕"/>
              </a:rPr>
              <a:t>NB</a:t>
            </a:r>
            <a:r>
              <a:rPr kumimoji="0" lang="en-US" altLang="ko-KR" sz="3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사업 운영 관리</a:t>
            </a:r>
            <a:endParaRPr kumimoji="0" lang="en-US" altLang="ko-KR" sz="3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6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 bwMode="auto">
          <a:xfrm>
            <a:off x="560388" y="1763717"/>
            <a:ext cx="8713092" cy="4618035"/>
          </a:xfrm>
          <a:prstGeom prst="roundRect">
            <a:avLst>
              <a:gd name="adj" fmla="val 1770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AutoShape 112"/>
          <p:cNvCxnSpPr>
            <a:cxnSpLocks noChangeShapeType="1"/>
          </p:cNvCxnSpPr>
          <p:nvPr/>
        </p:nvCxnSpPr>
        <p:spPr bwMode="auto">
          <a:xfrm rot="16200000" flipV="1">
            <a:off x="4630738" y="2511427"/>
            <a:ext cx="2859088" cy="2211387"/>
          </a:xfrm>
          <a:prstGeom prst="bentConnector3">
            <a:avLst>
              <a:gd name="adj1" fmla="val 9217"/>
            </a:avLst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cxnSp>
      <p:cxnSp>
        <p:nvCxnSpPr>
          <p:cNvPr id="5" name="AutoShape 112"/>
          <p:cNvCxnSpPr>
            <a:cxnSpLocks noChangeShapeType="1"/>
          </p:cNvCxnSpPr>
          <p:nvPr/>
        </p:nvCxnSpPr>
        <p:spPr bwMode="auto">
          <a:xfrm rot="16200000" flipV="1">
            <a:off x="3549650" y="3617913"/>
            <a:ext cx="2814638" cy="4762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cxnSp>
      <p:cxnSp>
        <p:nvCxnSpPr>
          <p:cNvPr id="6" name="AutoShape 112"/>
          <p:cNvCxnSpPr>
            <a:cxnSpLocks noChangeShapeType="1"/>
          </p:cNvCxnSpPr>
          <p:nvPr/>
        </p:nvCxnSpPr>
        <p:spPr bwMode="auto">
          <a:xfrm rot="5400000">
            <a:off x="2388396" y="2405859"/>
            <a:ext cx="2797175" cy="2335213"/>
          </a:xfrm>
          <a:prstGeom prst="bentConnector3">
            <a:avLst>
              <a:gd name="adj1" fmla="val 93423"/>
            </a:avLst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cxnSp>
      <p:sp>
        <p:nvSpPr>
          <p:cNvPr id="7" name="AutoShape 101"/>
          <p:cNvSpPr>
            <a:spLocks noChangeArrowheads="1"/>
          </p:cNvSpPr>
          <p:nvPr/>
        </p:nvSpPr>
        <p:spPr bwMode="auto">
          <a:xfrm>
            <a:off x="3873500" y="1857375"/>
            <a:ext cx="2160588" cy="355600"/>
          </a:xfrm>
          <a:prstGeom prst="roundRect">
            <a:avLst>
              <a:gd name="adj" fmla="val 16667"/>
            </a:avLst>
          </a:prstGeom>
          <a:solidFill>
            <a:srgbClr val="21639F"/>
          </a:solidFill>
          <a:ln w="9525" algn="ctr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AutoShape 102"/>
          <p:cNvSpPr>
            <a:spLocks noChangeArrowheads="1"/>
          </p:cNvSpPr>
          <p:nvPr/>
        </p:nvSpPr>
        <p:spPr bwMode="auto">
          <a:xfrm>
            <a:off x="3917953" y="1876425"/>
            <a:ext cx="2066925" cy="127000"/>
          </a:xfrm>
          <a:prstGeom prst="roundRect">
            <a:avLst>
              <a:gd name="adj" fmla="val 30954"/>
            </a:avLst>
          </a:prstGeom>
          <a:gradFill rotWithShape="0">
            <a:gsLst>
              <a:gs pos="0">
                <a:srgbClr val="88ABCB"/>
              </a:gs>
              <a:gs pos="100000">
                <a:srgbClr val="21639F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103"/>
          <p:cNvSpPr txBox="1">
            <a:spLocks noChangeArrowheads="1"/>
          </p:cNvSpPr>
          <p:nvPr/>
        </p:nvSpPr>
        <p:spPr bwMode="auto">
          <a:xfrm>
            <a:off x="3935415" y="1879602"/>
            <a:ext cx="2039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고객</a:t>
            </a:r>
            <a:endParaRPr lang="en-US" altLang="ko-KR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Group 87"/>
          <p:cNvGrpSpPr>
            <a:grpSpLocks/>
          </p:cNvGrpSpPr>
          <p:nvPr/>
        </p:nvGrpSpPr>
        <p:grpSpPr bwMode="auto">
          <a:xfrm>
            <a:off x="4071938" y="3051175"/>
            <a:ext cx="1763712" cy="484188"/>
            <a:chOff x="556" y="1110"/>
            <a:chExt cx="738" cy="195"/>
          </a:xfrm>
        </p:grpSpPr>
        <p:sp>
          <p:nvSpPr>
            <p:cNvPr id="11" name="AutoShape 88"/>
            <p:cNvSpPr>
              <a:spLocks noChangeArrowheads="1"/>
            </p:cNvSpPr>
            <p:nvPr/>
          </p:nvSpPr>
          <p:spPr bwMode="auto">
            <a:xfrm>
              <a:off x="556" y="1110"/>
              <a:ext cx="738" cy="195"/>
            </a:xfrm>
            <a:prstGeom prst="roundRect">
              <a:avLst>
                <a:gd name="adj" fmla="val 1287"/>
              </a:avLst>
            </a:prstGeom>
            <a:solidFill>
              <a:srgbClr val="DDDDDD"/>
            </a:solidFill>
            <a:ln w="9525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AutoShape 89"/>
            <p:cNvSpPr>
              <a:spLocks noChangeArrowheads="1"/>
            </p:cNvSpPr>
            <p:nvPr/>
          </p:nvSpPr>
          <p:spPr bwMode="auto">
            <a:xfrm>
              <a:off x="573" y="1117"/>
              <a:ext cx="705" cy="71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Text Box 90"/>
          <p:cNvSpPr txBox="1">
            <a:spLocks noChangeArrowheads="1"/>
          </p:cNvSpPr>
          <p:nvPr/>
        </p:nvSpPr>
        <p:spPr bwMode="auto">
          <a:xfrm>
            <a:off x="4071938" y="3100958"/>
            <a:ext cx="17637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684213" latinLnBrk="0"/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ITNB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defTabSz="684213" latinLnBrk="0"/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 총괄 책임자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4" name="AutoShape 113"/>
          <p:cNvSpPr>
            <a:spLocks noChangeArrowheads="1"/>
          </p:cNvSpPr>
          <p:nvPr/>
        </p:nvSpPr>
        <p:spPr bwMode="auto">
          <a:xfrm>
            <a:off x="4071940" y="2714625"/>
            <a:ext cx="1768475" cy="355600"/>
          </a:xfrm>
          <a:prstGeom prst="roundRect">
            <a:avLst>
              <a:gd name="adj" fmla="val 16667"/>
            </a:avLst>
          </a:prstGeom>
          <a:solidFill>
            <a:srgbClr val="21639F"/>
          </a:solidFill>
          <a:ln w="9525" algn="ctr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AutoShape 114"/>
          <p:cNvSpPr>
            <a:spLocks noChangeArrowheads="1"/>
          </p:cNvSpPr>
          <p:nvPr/>
        </p:nvSpPr>
        <p:spPr bwMode="auto">
          <a:xfrm>
            <a:off x="4108452" y="2733675"/>
            <a:ext cx="1692275" cy="127000"/>
          </a:xfrm>
          <a:prstGeom prst="roundRect">
            <a:avLst>
              <a:gd name="adj" fmla="val 30954"/>
            </a:avLst>
          </a:prstGeom>
          <a:gradFill rotWithShape="0">
            <a:gsLst>
              <a:gs pos="0">
                <a:srgbClr val="88ABCB"/>
              </a:gs>
              <a:gs pos="100000">
                <a:srgbClr val="21639F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/>
        </p:nvSpPr>
        <p:spPr bwMode="auto">
          <a:xfrm>
            <a:off x="4122738" y="2736854"/>
            <a:ext cx="1668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주관사업자</a:t>
            </a:r>
          </a:p>
        </p:txBody>
      </p:sp>
      <p:grpSp>
        <p:nvGrpSpPr>
          <p:cNvPr id="17" name="Group 87"/>
          <p:cNvGrpSpPr>
            <a:grpSpLocks/>
          </p:cNvGrpSpPr>
          <p:nvPr/>
        </p:nvGrpSpPr>
        <p:grpSpPr bwMode="auto">
          <a:xfrm>
            <a:off x="1658938" y="2622554"/>
            <a:ext cx="1763712" cy="950913"/>
            <a:chOff x="556" y="1110"/>
            <a:chExt cx="738" cy="383"/>
          </a:xfrm>
        </p:grpSpPr>
        <p:sp>
          <p:nvSpPr>
            <p:cNvPr id="18" name="AutoShape 88"/>
            <p:cNvSpPr>
              <a:spLocks noChangeArrowheads="1"/>
            </p:cNvSpPr>
            <p:nvPr/>
          </p:nvSpPr>
          <p:spPr bwMode="auto">
            <a:xfrm>
              <a:off x="556" y="1110"/>
              <a:ext cx="738" cy="383"/>
            </a:xfrm>
            <a:prstGeom prst="roundRect">
              <a:avLst>
                <a:gd name="adj" fmla="val 1287"/>
              </a:avLst>
            </a:prstGeom>
            <a:solidFill>
              <a:srgbClr val="DDDDDD"/>
            </a:solidFill>
            <a:ln w="9525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AutoShape 89"/>
            <p:cNvSpPr>
              <a:spLocks noChangeArrowheads="1"/>
            </p:cNvSpPr>
            <p:nvPr/>
          </p:nvSpPr>
          <p:spPr bwMode="auto">
            <a:xfrm>
              <a:off x="573" y="1117"/>
              <a:ext cx="705" cy="71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0" name="Text Box 90"/>
          <p:cNvSpPr txBox="1">
            <a:spLocks noChangeArrowheads="1"/>
          </p:cNvSpPr>
          <p:nvPr/>
        </p:nvSpPr>
        <p:spPr bwMode="auto">
          <a:xfrm>
            <a:off x="1658938" y="2617788"/>
            <a:ext cx="1763712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정책 수립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사업자 선정 및 계약</a:t>
            </a:r>
          </a:p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사업진도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검수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④ 주요의사결정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AutoShape 113"/>
          <p:cNvSpPr>
            <a:spLocks noChangeArrowheads="1"/>
          </p:cNvSpPr>
          <p:nvPr/>
        </p:nvSpPr>
        <p:spPr bwMode="auto">
          <a:xfrm>
            <a:off x="1658938" y="2286000"/>
            <a:ext cx="1768475" cy="355600"/>
          </a:xfrm>
          <a:prstGeom prst="roundRect">
            <a:avLst>
              <a:gd name="adj" fmla="val 16667"/>
            </a:avLst>
          </a:prstGeom>
          <a:solidFill>
            <a:srgbClr val="21639F"/>
          </a:solidFill>
          <a:ln w="9525" algn="ctr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114"/>
          <p:cNvSpPr>
            <a:spLocks noChangeArrowheads="1"/>
          </p:cNvSpPr>
          <p:nvPr/>
        </p:nvSpPr>
        <p:spPr bwMode="auto">
          <a:xfrm>
            <a:off x="1695450" y="2305050"/>
            <a:ext cx="1692275" cy="127000"/>
          </a:xfrm>
          <a:prstGeom prst="roundRect">
            <a:avLst>
              <a:gd name="adj" fmla="val 30954"/>
            </a:avLst>
          </a:prstGeom>
          <a:gradFill rotWithShape="0">
            <a:gsLst>
              <a:gs pos="0">
                <a:srgbClr val="88ABCB"/>
              </a:gs>
              <a:gs pos="100000">
                <a:srgbClr val="21639F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 Box 115"/>
          <p:cNvSpPr txBox="1">
            <a:spLocks noChangeArrowheads="1"/>
          </p:cNvSpPr>
          <p:nvPr/>
        </p:nvSpPr>
        <p:spPr bwMode="auto">
          <a:xfrm>
            <a:off x="1709740" y="2308229"/>
            <a:ext cx="1668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업무추진부서</a:t>
            </a:r>
          </a:p>
        </p:txBody>
      </p:sp>
      <p:grpSp>
        <p:nvGrpSpPr>
          <p:cNvPr id="24" name="Group 87"/>
          <p:cNvGrpSpPr>
            <a:grpSpLocks/>
          </p:cNvGrpSpPr>
          <p:nvPr/>
        </p:nvGrpSpPr>
        <p:grpSpPr bwMode="auto">
          <a:xfrm>
            <a:off x="6806164" y="2624138"/>
            <a:ext cx="1763712" cy="950912"/>
            <a:chOff x="556" y="1110"/>
            <a:chExt cx="738" cy="383"/>
          </a:xfrm>
        </p:grpSpPr>
        <p:sp>
          <p:nvSpPr>
            <p:cNvPr id="25" name="AutoShape 88"/>
            <p:cNvSpPr>
              <a:spLocks noChangeArrowheads="1"/>
            </p:cNvSpPr>
            <p:nvPr/>
          </p:nvSpPr>
          <p:spPr bwMode="auto">
            <a:xfrm>
              <a:off x="556" y="1110"/>
              <a:ext cx="738" cy="383"/>
            </a:xfrm>
            <a:prstGeom prst="roundRect">
              <a:avLst>
                <a:gd name="adj" fmla="val 1287"/>
              </a:avLst>
            </a:prstGeom>
            <a:solidFill>
              <a:srgbClr val="DDDDDD"/>
            </a:solidFill>
            <a:ln w="9525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AutoShape 89"/>
            <p:cNvSpPr>
              <a:spLocks noChangeArrowheads="1"/>
            </p:cNvSpPr>
            <p:nvPr/>
          </p:nvSpPr>
          <p:spPr bwMode="auto">
            <a:xfrm>
              <a:off x="573" y="1117"/>
              <a:ext cx="705" cy="71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7" name="Text Box 90"/>
          <p:cNvSpPr txBox="1">
            <a:spLocks noChangeArrowheads="1"/>
          </p:cNvSpPr>
          <p:nvPr/>
        </p:nvSpPr>
        <p:spPr bwMode="auto">
          <a:xfrm>
            <a:off x="6802438" y="2628904"/>
            <a:ext cx="1763712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①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환경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지원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②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가이드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</a:p>
          <a:p>
            <a:pPr defTabSz="957263">
              <a:lnSpc>
                <a:spcPts val="1700"/>
              </a:lnSpc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③ 시스템 인수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AutoShape 113"/>
          <p:cNvSpPr>
            <a:spLocks noChangeArrowheads="1"/>
          </p:cNvSpPr>
          <p:nvPr/>
        </p:nvSpPr>
        <p:spPr bwMode="auto">
          <a:xfrm>
            <a:off x="6802438" y="2289175"/>
            <a:ext cx="1768475" cy="355600"/>
          </a:xfrm>
          <a:prstGeom prst="roundRect">
            <a:avLst>
              <a:gd name="adj" fmla="val 16667"/>
            </a:avLst>
          </a:prstGeom>
          <a:solidFill>
            <a:srgbClr val="21639F"/>
          </a:solidFill>
          <a:ln w="9525" algn="ctr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AutoShape 114"/>
          <p:cNvSpPr>
            <a:spLocks noChangeArrowheads="1"/>
          </p:cNvSpPr>
          <p:nvPr/>
        </p:nvSpPr>
        <p:spPr bwMode="auto">
          <a:xfrm>
            <a:off x="6838950" y="2308225"/>
            <a:ext cx="1692275" cy="127000"/>
          </a:xfrm>
          <a:prstGeom prst="roundRect">
            <a:avLst>
              <a:gd name="adj" fmla="val 30954"/>
            </a:avLst>
          </a:prstGeom>
          <a:gradFill rotWithShape="0">
            <a:gsLst>
              <a:gs pos="0">
                <a:srgbClr val="88ABCB"/>
              </a:gs>
              <a:gs pos="100000">
                <a:srgbClr val="21639F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 Box 115"/>
          <p:cNvSpPr txBox="1">
            <a:spLocks noChangeArrowheads="1"/>
          </p:cNvSpPr>
          <p:nvPr/>
        </p:nvSpPr>
        <p:spPr bwMode="auto">
          <a:xfrm>
            <a:off x="6853240" y="2311404"/>
            <a:ext cx="16684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전산담당부서</a:t>
            </a:r>
          </a:p>
        </p:txBody>
      </p:sp>
      <p:grpSp>
        <p:nvGrpSpPr>
          <p:cNvPr id="62" name="그룹 61"/>
          <p:cNvGrpSpPr/>
          <p:nvPr/>
        </p:nvGrpSpPr>
        <p:grpSpPr>
          <a:xfrm>
            <a:off x="4280214" y="4260850"/>
            <a:ext cx="1346200" cy="355600"/>
            <a:chOff x="4280214" y="4260850"/>
            <a:chExt cx="1346200" cy="355600"/>
          </a:xfrm>
        </p:grpSpPr>
        <p:sp>
          <p:nvSpPr>
            <p:cNvPr id="31" name="AutoShape 14"/>
            <p:cNvSpPr>
              <a:spLocks noChangeArrowheads="1"/>
            </p:cNvSpPr>
            <p:nvPr/>
          </p:nvSpPr>
          <p:spPr bwMode="auto">
            <a:xfrm>
              <a:off x="4280214" y="4260850"/>
              <a:ext cx="1346200" cy="355600"/>
            </a:xfrm>
            <a:prstGeom prst="roundRect">
              <a:avLst>
                <a:gd name="adj" fmla="val 16667"/>
              </a:avLst>
            </a:prstGeom>
            <a:solidFill>
              <a:srgbClr val="67A6DF"/>
            </a:solidFill>
            <a:ln w="9525">
              <a:solidFill>
                <a:srgbClr val="256EB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AutoShape 15"/>
            <p:cNvSpPr>
              <a:spLocks noChangeArrowheads="1"/>
            </p:cNvSpPr>
            <p:nvPr/>
          </p:nvSpPr>
          <p:spPr bwMode="auto">
            <a:xfrm>
              <a:off x="4299677" y="4270375"/>
              <a:ext cx="1323975" cy="127000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A8CCED"/>
                </a:gs>
                <a:gs pos="100000">
                  <a:srgbClr val="67A6D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 Box 16"/>
            <p:cNvSpPr txBox="1">
              <a:spLocks noChangeArrowheads="1"/>
            </p:cNvSpPr>
            <p:nvPr/>
          </p:nvSpPr>
          <p:spPr bwMode="auto">
            <a:xfrm>
              <a:off x="4313166" y="4287838"/>
              <a:ext cx="127158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PM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4" name="AutoShape 14"/>
          <p:cNvSpPr>
            <a:spLocks noChangeArrowheads="1"/>
          </p:cNvSpPr>
          <p:nvPr/>
        </p:nvSpPr>
        <p:spPr bwMode="auto">
          <a:xfrm>
            <a:off x="6016625" y="3787775"/>
            <a:ext cx="1346200" cy="355600"/>
          </a:xfrm>
          <a:prstGeom prst="roundRect">
            <a:avLst>
              <a:gd name="adj" fmla="val 16667"/>
            </a:avLst>
          </a:prstGeom>
          <a:solidFill>
            <a:srgbClr val="67A6DF"/>
          </a:solidFill>
          <a:ln w="9525">
            <a:solidFill>
              <a:srgbClr val="256EB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auto">
          <a:xfrm>
            <a:off x="6026152" y="3797300"/>
            <a:ext cx="1323975" cy="127000"/>
          </a:xfrm>
          <a:prstGeom prst="roundRect">
            <a:avLst>
              <a:gd name="adj" fmla="val 30954"/>
            </a:avLst>
          </a:prstGeom>
          <a:gradFill rotWithShape="1">
            <a:gsLst>
              <a:gs pos="0">
                <a:srgbClr val="A8CCED"/>
              </a:gs>
              <a:gs pos="100000">
                <a:srgbClr val="67A6DF"/>
              </a:gs>
            </a:gsLst>
            <a:lin ang="5400000" scaled="1"/>
          </a:gra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ko-KR" sz="14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 Box 16"/>
          <p:cNvSpPr txBox="1">
            <a:spLocks noChangeArrowheads="1"/>
          </p:cNvSpPr>
          <p:nvPr/>
        </p:nvSpPr>
        <p:spPr bwMode="auto">
          <a:xfrm>
            <a:off x="6056315" y="3814767"/>
            <a:ext cx="12715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맑은 고딕" pitchFamily="50" charset="-127"/>
                <a:ea typeface="맑은 고딕" pitchFamily="50" charset="-127"/>
              </a:rPr>
              <a:t>품질관리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7" name="Group 87"/>
          <p:cNvGrpSpPr>
            <a:grpSpLocks/>
          </p:cNvGrpSpPr>
          <p:nvPr/>
        </p:nvGrpSpPr>
        <p:grpSpPr bwMode="auto">
          <a:xfrm>
            <a:off x="1746250" y="5283204"/>
            <a:ext cx="1766590" cy="957263"/>
            <a:chOff x="556" y="1110"/>
            <a:chExt cx="738" cy="386"/>
          </a:xfrm>
        </p:grpSpPr>
        <p:sp>
          <p:nvSpPr>
            <p:cNvPr id="38" name="AutoShape 88"/>
            <p:cNvSpPr>
              <a:spLocks noChangeArrowheads="1"/>
            </p:cNvSpPr>
            <p:nvPr/>
          </p:nvSpPr>
          <p:spPr bwMode="auto">
            <a:xfrm>
              <a:off x="556" y="1110"/>
              <a:ext cx="738" cy="386"/>
            </a:xfrm>
            <a:prstGeom prst="roundRect">
              <a:avLst>
                <a:gd name="adj" fmla="val 1287"/>
              </a:avLst>
            </a:prstGeom>
            <a:solidFill>
              <a:srgbClr val="DDDDDD"/>
            </a:solidFill>
            <a:ln w="9525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9" name="AutoShape 89"/>
            <p:cNvSpPr>
              <a:spLocks noChangeArrowheads="1"/>
            </p:cNvSpPr>
            <p:nvPr/>
          </p:nvSpPr>
          <p:spPr bwMode="auto">
            <a:xfrm>
              <a:off x="573" y="1117"/>
              <a:ext cx="705" cy="71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0" name="Text Box 90"/>
          <p:cNvSpPr txBox="1">
            <a:spLocks noChangeArrowheads="1"/>
          </p:cNvSpPr>
          <p:nvPr/>
        </p:nvSpPr>
        <p:spPr bwMode="auto">
          <a:xfrm>
            <a:off x="1738313" y="5411758"/>
            <a:ext cx="173341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71438" indent="-71438" defTabSz="684213"/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고객분석</a:t>
            </a:r>
          </a:p>
          <a:p>
            <a:pPr marL="71438" indent="-71438" defTabSz="684213"/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Prototype 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기획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1438" indent="-71438" defTabSz="684213"/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⑤</a:t>
            </a:r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Document 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작성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746250" y="5000625"/>
            <a:ext cx="1766590" cy="355600"/>
            <a:chOff x="1746250" y="5000625"/>
            <a:chExt cx="1766590" cy="355600"/>
          </a:xfrm>
        </p:grpSpPr>
        <p:sp>
          <p:nvSpPr>
            <p:cNvPr id="41" name="AutoShape 14"/>
            <p:cNvSpPr>
              <a:spLocks noChangeArrowheads="1"/>
            </p:cNvSpPr>
            <p:nvPr/>
          </p:nvSpPr>
          <p:spPr bwMode="auto">
            <a:xfrm>
              <a:off x="1746250" y="5000625"/>
              <a:ext cx="1766590" cy="355600"/>
            </a:xfrm>
            <a:prstGeom prst="roundRect">
              <a:avLst>
                <a:gd name="adj" fmla="val 16667"/>
              </a:avLst>
            </a:prstGeom>
            <a:solidFill>
              <a:srgbClr val="67A6DF"/>
            </a:solidFill>
            <a:ln w="9525">
              <a:solidFill>
                <a:srgbClr val="256EB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AutoShape 15"/>
            <p:cNvSpPr>
              <a:spLocks noChangeArrowheads="1"/>
            </p:cNvSpPr>
            <p:nvPr/>
          </p:nvSpPr>
          <p:spPr bwMode="auto">
            <a:xfrm>
              <a:off x="1758950" y="5010150"/>
              <a:ext cx="1720850" cy="127000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A8CCED"/>
                </a:gs>
                <a:gs pos="100000">
                  <a:srgbClr val="67A6D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Text Box 16"/>
            <p:cNvSpPr txBox="1">
              <a:spLocks noChangeArrowheads="1"/>
            </p:cNvSpPr>
            <p:nvPr/>
          </p:nvSpPr>
          <p:spPr bwMode="auto">
            <a:xfrm>
              <a:off x="1797050" y="5027613"/>
              <a:ext cx="1651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기획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4" name="Group 87"/>
          <p:cNvGrpSpPr>
            <a:grpSpLocks/>
          </p:cNvGrpSpPr>
          <p:nvPr/>
        </p:nvGrpSpPr>
        <p:grpSpPr bwMode="auto">
          <a:xfrm>
            <a:off x="4066576" y="5283204"/>
            <a:ext cx="1763713" cy="957263"/>
            <a:chOff x="556" y="1110"/>
            <a:chExt cx="738" cy="386"/>
          </a:xfrm>
        </p:grpSpPr>
        <p:sp>
          <p:nvSpPr>
            <p:cNvPr id="45" name="AutoShape 88"/>
            <p:cNvSpPr>
              <a:spLocks noChangeArrowheads="1"/>
            </p:cNvSpPr>
            <p:nvPr/>
          </p:nvSpPr>
          <p:spPr bwMode="auto">
            <a:xfrm>
              <a:off x="556" y="1110"/>
              <a:ext cx="738" cy="386"/>
            </a:xfrm>
            <a:prstGeom prst="roundRect">
              <a:avLst>
                <a:gd name="adj" fmla="val 1287"/>
              </a:avLst>
            </a:prstGeom>
            <a:solidFill>
              <a:srgbClr val="DDDDDD"/>
            </a:solidFill>
            <a:ln w="9525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AutoShape 89"/>
            <p:cNvSpPr>
              <a:spLocks noChangeArrowheads="1"/>
            </p:cNvSpPr>
            <p:nvPr/>
          </p:nvSpPr>
          <p:spPr bwMode="auto">
            <a:xfrm>
              <a:off x="573" y="1117"/>
              <a:ext cx="705" cy="71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51" name="Group 87"/>
          <p:cNvGrpSpPr>
            <a:grpSpLocks/>
          </p:cNvGrpSpPr>
          <p:nvPr/>
        </p:nvGrpSpPr>
        <p:grpSpPr bwMode="auto">
          <a:xfrm>
            <a:off x="6285633" y="5286460"/>
            <a:ext cx="1763713" cy="958850"/>
            <a:chOff x="556" y="1110"/>
            <a:chExt cx="738" cy="386"/>
          </a:xfrm>
        </p:grpSpPr>
        <p:sp>
          <p:nvSpPr>
            <p:cNvPr id="52" name="AutoShape 88"/>
            <p:cNvSpPr>
              <a:spLocks noChangeArrowheads="1"/>
            </p:cNvSpPr>
            <p:nvPr/>
          </p:nvSpPr>
          <p:spPr bwMode="auto">
            <a:xfrm>
              <a:off x="556" y="1110"/>
              <a:ext cx="738" cy="386"/>
            </a:xfrm>
            <a:prstGeom prst="roundRect">
              <a:avLst>
                <a:gd name="adj" fmla="val 1287"/>
              </a:avLst>
            </a:prstGeom>
            <a:solidFill>
              <a:srgbClr val="DDDDDD"/>
            </a:solidFill>
            <a:ln w="9525" algn="ctr">
              <a:solidFill>
                <a:srgbClr val="5F5F5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AutoShape 89"/>
            <p:cNvSpPr>
              <a:spLocks noChangeArrowheads="1"/>
            </p:cNvSpPr>
            <p:nvPr/>
          </p:nvSpPr>
          <p:spPr bwMode="auto">
            <a:xfrm>
              <a:off x="573" y="1117"/>
              <a:ext cx="705" cy="71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r"/>
              <a:endParaRPr lang="ko-KR" altLang="ko-KR" sz="1000" b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4" name="Text Box 90"/>
          <p:cNvSpPr txBox="1">
            <a:spLocks noChangeArrowheads="1"/>
          </p:cNvSpPr>
          <p:nvPr/>
        </p:nvSpPr>
        <p:spPr bwMode="auto">
          <a:xfrm>
            <a:off x="4125392" y="5424607"/>
            <a:ext cx="1763712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71438" indent="-71438" defTabSz="684213"/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시스템 분석</a:t>
            </a:r>
          </a:p>
          <a:p>
            <a:pPr marL="71438" indent="-71438" defTabSz="684213"/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②시스템 설계</a:t>
            </a:r>
          </a:p>
          <a:p>
            <a:pPr marL="71438" indent="-71438" defTabSz="684213"/>
            <a:r>
              <a:rPr lang="ko-KR" altLang="en-US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③기능 설계 및 개발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1438" indent="-71438" defTabSz="684213"/>
            <a:r>
              <a:rPr lang="en-US" altLang="ko-KR" sz="10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④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통합테스트</a:t>
            </a:r>
            <a:endParaRPr lang="en-US" altLang="ko-KR" sz="1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1438" indent="-71438" defTabSz="684213"/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8" name="AutoShape 112"/>
          <p:cNvCxnSpPr>
            <a:cxnSpLocks noChangeShapeType="1"/>
          </p:cNvCxnSpPr>
          <p:nvPr/>
        </p:nvCxnSpPr>
        <p:spPr bwMode="auto">
          <a:xfrm rot="10800000">
            <a:off x="3427413" y="2470154"/>
            <a:ext cx="3375025" cy="3175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cxnSp>
      <p:cxnSp>
        <p:nvCxnSpPr>
          <p:cNvPr id="59" name="AutoShape 112"/>
          <p:cNvCxnSpPr>
            <a:cxnSpLocks noChangeShapeType="1"/>
          </p:cNvCxnSpPr>
          <p:nvPr/>
        </p:nvCxnSpPr>
        <p:spPr bwMode="auto">
          <a:xfrm rot="10800000">
            <a:off x="4954588" y="3571875"/>
            <a:ext cx="1062037" cy="393700"/>
          </a:xfrm>
          <a:prstGeom prst="bentConnector2">
            <a:avLst/>
          </a:prstGeom>
          <a:noFill/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cxnSp>
      <p:sp>
        <p:nvSpPr>
          <p:cNvPr id="61" name="직사각형 60"/>
          <p:cNvSpPr/>
          <p:nvPr/>
        </p:nvSpPr>
        <p:spPr>
          <a:xfrm>
            <a:off x="560388" y="928692"/>
            <a:ext cx="8713092" cy="642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smtClean="0">
                <a:solidFill>
                  <a:schemeClr val="bg1"/>
                </a:solidFill>
              </a:rPr>
              <a:t>업무추진부서와 </a:t>
            </a:r>
            <a:r>
              <a:rPr kumimoji="0" lang="ko-KR" altLang="en-US" sz="2000" b="1" dirty="0">
                <a:solidFill>
                  <a:schemeClr val="bg1"/>
                </a:solidFill>
              </a:rPr>
              <a:t>협력하여 </a:t>
            </a:r>
            <a:r>
              <a:rPr kumimoji="0" lang="ko-KR" altLang="en-US" sz="2000" b="1" dirty="0" smtClean="0">
                <a:solidFill>
                  <a:schemeClr val="bg1"/>
                </a:solidFill>
              </a:rPr>
              <a:t>통합 사이트 구축을 </a:t>
            </a:r>
            <a:r>
              <a:rPr kumimoji="0" lang="ko-KR" altLang="en-US" sz="2000" b="1" dirty="0">
                <a:solidFill>
                  <a:schemeClr val="bg1"/>
                </a:solidFill>
              </a:rPr>
              <a:t>추진</a:t>
            </a:r>
          </a:p>
        </p:txBody>
      </p:sp>
      <p:sp>
        <p:nvSpPr>
          <p:cNvPr id="65" name="제목 2"/>
          <p:cNvSpPr txBox="1">
            <a:spLocks/>
          </p:cNvSpPr>
          <p:nvPr/>
        </p:nvSpPr>
        <p:spPr bwMode="auto">
          <a:xfrm>
            <a:off x="0" y="34778"/>
            <a:ext cx="7172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defRPr/>
            </a:pP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1.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</a:rPr>
              <a:t>사업 수행 조직체계 및 수행방법</a:t>
            </a:r>
            <a:endParaRPr lang="ko-KR" altLang="en-US" b="1" dirty="0" smtClean="0">
              <a:solidFill>
                <a:schemeClr val="bg2">
                  <a:lumMod val="1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4504" y="519117"/>
            <a:ext cx="640873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1.1 </a:t>
            </a:r>
            <a:r>
              <a:rPr lang="ko-KR" altLang="en-US" sz="1600" b="1" dirty="0" smtClean="0">
                <a:latin typeface="+mn-ea"/>
                <a:ea typeface="+mn-ea"/>
              </a:rPr>
              <a:t>프로젝트 수행조직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7" name="Text Box 90"/>
          <p:cNvSpPr txBox="1">
            <a:spLocks noChangeArrowheads="1"/>
          </p:cNvSpPr>
          <p:nvPr/>
        </p:nvSpPr>
        <p:spPr bwMode="auto">
          <a:xfrm>
            <a:off x="6321152" y="5428748"/>
            <a:ext cx="17637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71438" indent="-71438" defTabSz="684213"/>
            <a:r>
              <a:rPr lang="en-US" altLang="ko-KR" sz="1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단위테스트</a:t>
            </a:r>
            <a:endParaRPr lang="ko-KR" altLang="en-US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71438" indent="-71438" defTabSz="684213"/>
            <a:r>
              <a:rPr lang="ko-KR" altLang="en-US" sz="10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②통합테스트</a:t>
            </a:r>
            <a:endParaRPr lang="en-US" altLang="ko-KR" sz="10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4073086" y="4998834"/>
            <a:ext cx="1766590" cy="355600"/>
            <a:chOff x="1746250" y="5000625"/>
            <a:chExt cx="1766590" cy="355600"/>
          </a:xfrm>
        </p:grpSpPr>
        <p:sp>
          <p:nvSpPr>
            <p:cNvPr id="66" name="AutoShape 14"/>
            <p:cNvSpPr>
              <a:spLocks noChangeArrowheads="1"/>
            </p:cNvSpPr>
            <p:nvPr/>
          </p:nvSpPr>
          <p:spPr bwMode="auto">
            <a:xfrm>
              <a:off x="1746250" y="5000625"/>
              <a:ext cx="1766590" cy="355600"/>
            </a:xfrm>
            <a:prstGeom prst="roundRect">
              <a:avLst>
                <a:gd name="adj" fmla="val 16667"/>
              </a:avLst>
            </a:prstGeom>
            <a:solidFill>
              <a:srgbClr val="67A6DF"/>
            </a:solidFill>
            <a:ln w="9525">
              <a:solidFill>
                <a:srgbClr val="256EB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8" name="AutoShape 15"/>
            <p:cNvSpPr>
              <a:spLocks noChangeArrowheads="1"/>
            </p:cNvSpPr>
            <p:nvPr/>
          </p:nvSpPr>
          <p:spPr bwMode="auto">
            <a:xfrm>
              <a:off x="1758950" y="5010150"/>
              <a:ext cx="1720850" cy="127000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A8CCED"/>
                </a:gs>
                <a:gs pos="100000">
                  <a:srgbClr val="67A6D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9" name="Text Box 16"/>
            <p:cNvSpPr txBox="1">
              <a:spLocks noChangeArrowheads="1"/>
            </p:cNvSpPr>
            <p:nvPr/>
          </p:nvSpPr>
          <p:spPr bwMode="auto">
            <a:xfrm>
              <a:off x="1797050" y="5027613"/>
              <a:ext cx="1651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설계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6282754" y="4998834"/>
            <a:ext cx="1766590" cy="355600"/>
            <a:chOff x="1746250" y="5000625"/>
            <a:chExt cx="1766590" cy="355600"/>
          </a:xfrm>
        </p:grpSpPr>
        <p:sp>
          <p:nvSpPr>
            <p:cNvPr id="71" name="AutoShape 14"/>
            <p:cNvSpPr>
              <a:spLocks noChangeArrowheads="1"/>
            </p:cNvSpPr>
            <p:nvPr/>
          </p:nvSpPr>
          <p:spPr bwMode="auto">
            <a:xfrm>
              <a:off x="1746250" y="5000625"/>
              <a:ext cx="1766590" cy="355600"/>
            </a:xfrm>
            <a:prstGeom prst="roundRect">
              <a:avLst>
                <a:gd name="adj" fmla="val 16667"/>
              </a:avLst>
            </a:prstGeom>
            <a:solidFill>
              <a:srgbClr val="67A6DF"/>
            </a:solidFill>
            <a:ln w="9525">
              <a:solidFill>
                <a:srgbClr val="256EB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AutoShape 15"/>
            <p:cNvSpPr>
              <a:spLocks noChangeArrowheads="1"/>
            </p:cNvSpPr>
            <p:nvPr/>
          </p:nvSpPr>
          <p:spPr bwMode="auto">
            <a:xfrm>
              <a:off x="1758950" y="5010150"/>
              <a:ext cx="1720850" cy="127000"/>
            </a:xfrm>
            <a:prstGeom prst="roundRect">
              <a:avLst>
                <a:gd name="adj" fmla="val 30954"/>
              </a:avLst>
            </a:prstGeom>
            <a:gradFill rotWithShape="1">
              <a:gsLst>
                <a:gs pos="0">
                  <a:srgbClr val="A8CCED"/>
                </a:gs>
                <a:gs pos="100000">
                  <a:srgbClr val="67A6DF"/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ko-KR" sz="14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3" name="Text Box 16"/>
            <p:cNvSpPr txBox="1">
              <a:spLocks noChangeArrowheads="1"/>
            </p:cNvSpPr>
            <p:nvPr/>
          </p:nvSpPr>
          <p:spPr bwMode="auto">
            <a:xfrm>
              <a:off x="1797050" y="5027613"/>
              <a:ext cx="1651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effectLst>
                    <a:outerShdw blurRad="50800" dist="50800" dir="5400000" algn="ctr" rotWithShape="0">
                      <a:schemeClr val="tx1"/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완료</a:t>
              </a:r>
              <a:endParaRPr lang="ko-KR" altLang="en-US" sz="1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3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3050" y="928692"/>
            <a:ext cx="9359900" cy="642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bg1"/>
                </a:solidFill>
              </a:rPr>
              <a:t>사업수행조직의 각 </a:t>
            </a:r>
            <a:r>
              <a:rPr kumimoji="0" lang="ko-KR" altLang="en-US" sz="2000" b="1" dirty="0" err="1">
                <a:solidFill>
                  <a:schemeClr val="bg1"/>
                </a:solidFill>
              </a:rPr>
              <a:t>팀별</a:t>
            </a:r>
            <a:r>
              <a:rPr kumimoji="0" lang="ko-KR" altLang="en-US" sz="2000" b="1" dirty="0">
                <a:solidFill>
                  <a:schemeClr val="bg1"/>
                </a:solidFill>
              </a:rPr>
              <a:t> 업무수행 구분 및 담당 정의</a:t>
            </a:r>
          </a:p>
        </p:txBody>
      </p:sp>
      <p:graphicFrame>
        <p:nvGraphicFramePr>
          <p:cNvPr id="4" name="Group 2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30287"/>
              </p:ext>
            </p:extLst>
          </p:nvPr>
        </p:nvGraphicFramePr>
        <p:xfrm>
          <a:off x="309565" y="1773242"/>
          <a:ext cx="9323387" cy="4608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2528"/>
                <a:gridCol w="6710859"/>
              </a:tblGrid>
              <a:tr h="8407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400" b="1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  <a:ea typeface="+mn-ea"/>
                        </a:rPr>
                        <a:t>담당</a:t>
                      </a:r>
                      <a:endParaRPr lang="en-US" altLang="ko-KR" sz="1400" b="1" i="0" u="none" strike="noStrike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1191553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현업 담당자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99FF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 사업에 대한 모든 계약관계 책임 및 지원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시안에 대한 검토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 최종 검토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99FF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IA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진행방향 검토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AIS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테크놀러지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TFT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와 원활한 협력관계 유지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314994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프로젝트 관리자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(PM)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99FF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 사업의 목적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수행방안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사업수행조직 및 인력투입 계획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99FF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 분석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설계 진척현황 점검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프로젝트 총괄 조정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관리 및 감독의 책임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61251">
                <a:tc>
                  <a:txBody>
                    <a:bodyPr/>
                    <a:lstStyle/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프로젝트 지원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및 품질관리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99FF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 사업관리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기술지원 및 업무지원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프로젝트 팀원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예산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납기 준수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6699FF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 제품의 품질관리 및 책임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543" name="TextBox 58"/>
          <p:cNvSpPr txBox="1">
            <a:spLocks noChangeArrowheads="1"/>
          </p:cNvSpPr>
          <p:nvPr/>
        </p:nvSpPr>
        <p:spPr bwMode="auto">
          <a:xfrm>
            <a:off x="8365484" y="6275388"/>
            <a:ext cx="13468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kumimoji="0"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kumimoji="0"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담당자와 협의 필요</a:t>
            </a:r>
            <a:r>
              <a:rPr kumimoji="0" lang="en-US" altLang="ko-KR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9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4504" y="519117"/>
            <a:ext cx="640873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1.2 </a:t>
            </a:r>
            <a:r>
              <a:rPr lang="ko-KR" altLang="en-US" sz="1600" b="1" dirty="0" err="1" smtClean="0">
                <a:latin typeface="+mn-ea"/>
                <a:ea typeface="+mn-ea"/>
              </a:rPr>
              <a:t>조직별</a:t>
            </a:r>
            <a:r>
              <a:rPr lang="ko-KR" altLang="en-US" sz="1600" b="1" dirty="0" smtClean="0">
                <a:latin typeface="+mn-ea"/>
                <a:ea typeface="+mn-ea"/>
              </a:rPr>
              <a:t> 업무내용</a:t>
            </a:r>
          </a:p>
        </p:txBody>
      </p:sp>
      <p:sp>
        <p:nvSpPr>
          <p:cNvPr id="9" name="제목 2"/>
          <p:cNvSpPr txBox="1">
            <a:spLocks/>
          </p:cNvSpPr>
          <p:nvPr/>
        </p:nvSpPr>
        <p:spPr bwMode="auto">
          <a:xfrm>
            <a:off x="0" y="34778"/>
            <a:ext cx="7172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defRPr/>
            </a:pPr>
            <a:r>
              <a:rPr lang="en-US" altLang="ko-KR" b="1" dirty="0" smtClean="0">
                <a:solidFill>
                  <a:prstClr val="white"/>
                </a:solidFill>
                <a:latin typeface="+mn-ea"/>
                <a:ea typeface="+mn-ea"/>
              </a:rPr>
              <a:t>1. </a:t>
            </a:r>
            <a:r>
              <a:rPr lang="ko-KR" altLang="en-US" b="1" dirty="0">
                <a:solidFill>
                  <a:prstClr val="white"/>
                </a:solidFill>
                <a:latin typeface="+mn-ea"/>
                <a:ea typeface="+mn-ea"/>
              </a:rPr>
              <a:t>사업 수행 조직체계 및 수행방법</a:t>
            </a:r>
            <a:endParaRPr lang="ko-KR" altLang="en-US" b="1" dirty="0" smtClean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979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모서리가 둥근 직사각형 63"/>
          <p:cNvSpPr/>
          <p:nvPr/>
        </p:nvSpPr>
        <p:spPr>
          <a:xfrm>
            <a:off x="871538" y="1957392"/>
            <a:ext cx="5715000" cy="2357437"/>
          </a:xfrm>
          <a:prstGeom prst="roundRect">
            <a:avLst>
              <a:gd name="adj" fmla="val 912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 bwMode="auto">
          <a:xfrm>
            <a:off x="1452563" y="1743075"/>
            <a:ext cx="4500562" cy="357188"/>
          </a:xfrm>
          <a:prstGeom prst="roundRect">
            <a:avLst/>
          </a:prstGeom>
          <a:ln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23900" latinLnBrk="0">
              <a:defRPr/>
            </a:pPr>
            <a:r>
              <a:rPr lang="en-US" altLang="ko-KR" sz="1400" b="1" dirty="0" smtClean="0">
                <a:solidFill>
                  <a:schemeClr val="bg1"/>
                </a:solidFill>
              </a:rPr>
              <a:t>ITNB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표준 프로세스 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 bwMode="auto">
          <a:xfrm>
            <a:off x="738188" y="2270125"/>
            <a:ext cx="285750" cy="1714500"/>
          </a:xfrm>
          <a:prstGeom prst="roundRect">
            <a:avLst/>
          </a:prstGeom>
          <a:ln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23900" latinLnBrk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프로젝트계획</a:t>
            </a: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6453190" y="2243138"/>
            <a:ext cx="285750" cy="1714500"/>
          </a:xfrm>
          <a:prstGeom prst="roundRect">
            <a:avLst/>
          </a:prstGeom>
          <a:ln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23900" latinLnBrk="0">
              <a:defRPr/>
            </a:pPr>
            <a:r>
              <a:rPr lang="ko-KR" altLang="en-US" sz="1400" b="1" dirty="0">
                <a:solidFill>
                  <a:schemeClr val="bg1"/>
                </a:solidFill>
              </a:rPr>
              <a:t>프로젝트종료</a:t>
            </a: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1800227" y="3760790"/>
            <a:ext cx="3786188" cy="357187"/>
          </a:xfrm>
          <a:prstGeom prst="roundRect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 defTabSz="723900" latinLnBrk="0">
              <a:defRPr/>
            </a:pPr>
            <a:r>
              <a:rPr lang="ko-KR" altLang="en-US" sz="1500" dirty="0">
                <a:solidFill>
                  <a:schemeClr val="tx1"/>
                </a:solidFill>
              </a:rPr>
              <a:t>품질 관리 활동</a:t>
            </a:r>
          </a:p>
        </p:txBody>
      </p:sp>
      <p:sp>
        <p:nvSpPr>
          <p:cNvPr id="79" name="오른쪽 화살표 78"/>
          <p:cNvSpPr/>
          <p:nvPr/>
        </p:nvSpPr>
        <p:spPr bwMode="auto">
          <a:xfrm rot="16200000">
            <a:off x="1993205" y="3293656"/>
            <a:ext cx="342900" cy="392113"/>
          </a:xfrm>
          <a:prstGeom prst="rightArrow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ko-KR" altLang="en-US" sz="800" dirty="0"/>
          </a:p>
        </p:txBody>
      </p:sp>
      <p:sp>
        <p:nvSpPr>
          <p:cNvPr id="80" name="오른쪽 화살표 79"/>
          <p:cNvSpPr/>
          <p:nvPr/>
        </p:nvSpPr>
        <p:spPr bwMode="auto">
          <a:xfrm rot="16200000">
            <a:off x="3012282" y="3290096"/>
            <a:ext cx="344488" cy="393700"/>
          </a:xfrm>
          <a:prstGeom prst="rightArrow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ko-KR" altLang="en-US" sz="800" dirty="0"/>
          </a:p>
        </p:txBody>
      </p:sp>
      <p:sp>
        <p:nvSpPr>
          <p:cNvPr id="81" name="오른쪽 화살표 80"/>
          <p:cNvSpPr/>
          <p:nvPr/>
        </p:nvSpPr>
        <p:spPr bwMode="auto">
          <a:xfrm rot="16200000">
            <a:off x="4075907" y="3272633"/>
            <a:ext cx="342900" cy="392113"/>
          </a:xfrm>
          <a:prstGeom prst="rightArrow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ko-KR" altLang="en-US" sz="800" dirty="0"/>
          </a:p>
        </p:txBody>
      </p:sp>
      <p:sp>
        <p:nvSpPr>
          <p:cNvPr id="82" name="오른쪽 화살표 81"/>
          <p:cNvSpPr/>
          <p:nvPr/>
        </p:nvSpPr>
        <p:spPr bwMode="auto">
          <a:xfrm rot="16200000">
            <a:off x="5092700" y="3290889"/>
            <a:ext cx="344488" cy="392113"/>
          </a:xfrm>
          <a:prstGeom prst="rightArrow">
            <a:avLst/>
          </a:prstGeom>
          <a:gradFill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5400000" scaled="0"/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ko-KR" altLang="en-US" sz="800" dirty="0"/>
          </a:p>
        </p:txBody>
      </p:sp>
      <p:sp>
        <p:nvSpPr>
          <p:cNvPr id="84" name="직사각형 8"/>
          <p:cNvSpPr>
            <a:spLocks noChangeArrowheads="1"/>
          </p:cNvSpPr>
          <p:nvPr/>
        </p:nvSpPr>
        <p:spPr bwMode="auto">
          <a:xfrm>
            <a:off x="7337504" y="4125916"/>
            <a:ext cx="170110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&lt;ISO 9001 </a:t>
            </a:r>
            <a:r>
              <a:rPr lang="ko-KR" altLang="en-US" sz="1500" dirty="0">
                <a:latin typeface="맑은 고딕" pitchFamily="50" charset="-127"/>
                <a:ea typeface="맑은 고딕" pitchFamily="50" charset="-127"/>
              </a:rPr>
              <a:t>등록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AutoShape 76"/>
          <p:cNvSpPr>
            <a:spLocks noChangeArrowheads="1"/>
          </p:cNvSpPr>
          <p:nvPr/>
        </p:nvSpPr>
        <p:spPr bwMode="auto">
          <a:xfrm>
            <a:off x="794295" y="4718050"/>
            <a:ext cx="1430338" cy="1468438"/>
          </a:xfrm>
          <a:prstGeom prst="roundRect">
            <a:avLst>
              <a:gd name="adj" fmla="val 2662"/>
            </a:avLst>
          </a:prstGeom>
          <a:solidFill>
            <a:srgbClr val="2A74C6"/>
          </a:solidFill>
          <a:ln w="19050">
            <a:solidFill>
              <a:srgbClr val="2A74C6"/>
            </a:solidFill>
            <a:round/>
            <a:headEnd/>
            <a:tailEnd/>
          </a:ln>
          <a:effectLst/>
        </p:spPr>
        <p:txBody>
          <a:bodyPr lIns="5386" tIns="0" rIns="5386" bIns="0"/>
          <a:lstStyle/>
          <a:p>
            <a:pPr algn="ctr" defTabSz="684213">
              <a:defRPr/>
            </a:pPr>
            <a:endParaRPr lang="en-US" altLang="ko-KR" sz="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 defTabSz="684213">
              <a:defRPr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분석</a:t>
            </a:r>
          </a:p>
        </p:txBody>
      </p:sp>
      <p:sp>
        <p:nvSpPr>
          <p:cNvPr id="86" name="AutoShape 78"/>
          <p:cNvSpPr>
            <a:spLocks noChangeArrowheads="1"/>
          </p:cNvSpPr>
          <p:nvPr/>
        </p:nvSpPr>
        <p:spPr bwMode="auto">
          <a:xfrm>
            <a:off x="2522787" y="4718050"/>
            <a:ext cx="1431925" cy="1468438"/>
          </a:xfrm>
          <a:prstGeom prst="roundRect">
            <a:avLst>
              <a:gd name="adj" fmla="val 2662"/>
            </a:avLst>
          </a:prstGeom>
          <a:solidFill>
            <a:srgbClr val="2A74C6"/>
          </a:solidFill>
          <a:ln w="19050" algn="ctr">
            <a:solidFill>
              <a:srgbClr val="2A74C6"/>
            </a:solidFill>
            <a:round/>
            <a:headEnd/>
            <a:tailEnd/>
          </a:ln>
          <a:effectLst/>
        </p:spPr>
        <p:txBody>
          <a:bodyPr lIns="5386" tIns="0" rIns="5386" bIns="0"/>
          <a:lstStyle/>
          <a:p>
            <a:pPr algn="ctr" defTabSz="684213">
              <a:defRPr/>
            </a:pPr>
            <a:endParaRPr lang="en-US" altLang="ko-KR" sz="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 defTabSz="684213">
              <a:defRPr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설계</a:t>
            </a:r>
          </a:p>
        </p:txBody>
      </p:sp>
      <p:sp>
        <p:nvSpPr>
          <p:cNvPr id="88" name="AutoShape 81"/>
          <p:cNvSpPr>
            <a:spLocks noChangeArrowheads="1"/>
          </p:cNvSpPr>
          <p:nvPr/>
        </p:nvSpPr>
        <p:spPr bwMode="auto">
          <a:xfrm>
            <a:off x="794295" y="5003804"/>
            <a:ext cx="1430338" cy="1444625"/>
          </a:xfrm>
          <a:prstGeom prst="roundRect">
            <a:avLst>
              <a:gd name="adj" fmla="val 2662"/>
            </a:avLst>
          </a:prstGeom>
          <a:solidFill>
            <a:srgbClr val="EEF5FC"/>
          </a:solidFill>
          <a:ln w="19050">
            <a:solidFill>
              <a:srgbClr val="2A74C6"/>
            </a:solidFill>
            <a:round/>
            <a:headEnd/>
            <a:tailEnd/>
          </a:ln>
        </p:spPr>
        <p:txBody>
          <a:bodyPr lIns="13466" tIns="13466" rIns="13466" bIns="13466"/>
          <a:lstStyle/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프로젝트정의</a:t>
            </a: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요구사항이해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요구사항정의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프로젝트계획</a:t>
            </a:r>
          </a:p>
        </p:txBody>
      </p:sp>
      <p:sp>
        <p:nvSpPr>
          <p:cNvPr id="89" name="AutoShape 83"/>
          <p:cNvSpPr>
            <a:spLocks noChangeArrowheads="1"/>
          </p:cNvSpPr>
          <p:nvPr/>
        </p:nvSpPr>
        <p:spPr bwMode="auto">
          <a:xfrm>
            <a:off x="2522787" y="5003804"/>
            <a:ext cx="1431925" cy="1444625"/>
          </a:xfrm>
          <a:prstGeom prst="roundRect">
            <a:avLst>
              <a:gd name="adj" fmla="val 2662"/>
            </a:avLst>
          </a:prstGeom>
          <a:solidFill>
            <a:srgbClr val="EEF5FC"/>
          </a:solidFill>
          <a:ln w="19050">
            <a:solidFill>
              <a:srgbClr val="2A74C6"/>
            </a:solidFill>
            <a:round/>
            <a:headEnd/>
            <a:tailEnd/>
          </a:ln>
        </p:spPr>
        <p:txBody>
          <a:bodyPr lIns="13466" tIns="13466" rIns="13466" bIns="13466"/>
          <a:lstStyle/>
          <a:p>
            <a:pPr defTabSz="684213">
              <a:buFontTx/>
              <a:buAutoNum type="circleNumDbPlain"/>
            </a:pPr>
            <a:r>
              <a:rPr lang="ko-KR" alt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전략기획안작성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endParaRPr lang="en-US" altLang="ko-KR" sz="900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시안</a:t>
            </a:r>
            <a:r>
              <a:rPr lang="en-US" altLang="ko-KR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신규 및 정제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defTabSz="684213">
              <a:buFontTx/>
              <a:buAutoNum type="circleNumDbPlain"/>
            </a:pP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프로그램설계</a:t>
            </a:r>
            <a:endParaRPr lang="en-US" altLang="ko-KR" sz="900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AutoShape 76"/>
          <p:cNvSpPr>
            <a:spLocks noChangeArrowheads="1"/>
          </p:cNvSpPr>
          <p:nvPr/>
        </p:nvSpPr>
        <p:spPr bwMode="auto">
          <a:xfrm>
            <a:off x="4252567" y="4718050"/>
            <a:ext cx="1430337" cy="1468438"/>
          </a:xfrm>
          <a:prstGeom prst="roundRect">
            <a:avLst>
              <a:gd name="adj" fmla="val 2662"/>
            </a:avLst>
          </a:prstGeom>
          <a:solidFill>
            <a:srgbClr val="2A74C6"/>
          </a:solidFill>
          <a:ln w="19050">
            <a:solidFill>
              <a:srgbClr val="2A74C6"/>
            </a:solidFill>
            <a:round/>
            <a:headEnd/>
            <a:tailEnd/>
          </a:ln>
          <a:effectLst/>
        </p:spPr>
        <p:txBody>
          <a:bodyPr lIns="5386" tIns="0" rIns="5386" bIns="0"/>
          <a:lstStyle/>
          <a:p>
            <a:pPr algn="ctr" defTabSz="684213">
              <a:defRPr/>
            </a:pPr>
            <a:endParaRPr lang="en-US" altLang="ko-KR" sz="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 defTabSz="684213">
              <a:defRPr/>
            </a:pPr>
            <a:r>
              <a:rPr lang="ko-KR" alt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운영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AutoShape 78"/>
          <p:cNvSpPr>
            <a:spLocks noChangeArrowheads="1"/>
          </p:cNvSpPr>
          <p:nvPr/>
        </p:nvSpPr>
        <p:spPr bwMode="auto">
          <a:xfrm>
            <a:off x="5970936" y="4718050"/>
            <a:ext cx="1431925" cy="1468438"/>
          </a:xfrm>
          <a:prstGeom prst="roundRect">
            <a:avLst>
              <a:gd name="adj" fmla="val 2662"/>
            </a:avLst>
          </a:prstGeom>
          <a:solidFill>
            <a:srgbClr val="2A74C6"/>
          </a:solidFill>
          <a:ln w="19050" algn="ctr">
            <a:solidFill>
              <a:srgbClr val="2A74C6"/>
            </a:solidFill>
            <a:round/>
            <a:headEnd/>
            <a:tailEnd/>
          </a:ln>
          <a:effectLst/>
        </p:spPr>
        <p:txBody>
          <a:bodyPr lIns="5386" tIns="0" rIns="5386" bIns="0"/>
          <a:lstStyle/>
          <a:p>
            <a:pPr algn="ctr" defTabSz="684213">
              <a:defRPr/>
            </a:pPr>
            <a:endParaRPr lang="en-US" altLang="ko-KR" sz="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 defTabSz="684213">
              <a:defRPr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완료</a:t>
            </a:r>
          </a:p>
        </p:txBody>
      </p:sp>
      <p:sp>
        <p:nvSpPr>
          <p:cNvPr id="93" name="AutoShape 79"/>
          <p:cNvSpPr>
            <a:spLocks noChangeArrowheads="1"/>
          </p:cNvSpPr>
          <p:nvPr/>
        </p:nvSpPr>
        <p:spPr bwMode="auto">
          <a:xfrm>
            <a:off x="7699127" y="4718050"/>
            <a:ext cx="1430338" cy="1468438"/>
          </a:xfrm>
          <a:prstGeom prst="roundRect">
            <a:avLst>
              <a:gd name="adj" fmla="val 2662"/>
            </a:avLst>
          </a:prstGeom>
          <a:solidFill>
            <a:srgbClr val="2A74C6"/>
          </a:solidFill>
          <a:ln w="19050" algn="ctr">
            <a:solidFill>
              <a:srgbClr val="2A74C6"/>
            </a:solidFill>
            <a:round/>
            <a:headEnd/>
            <a:tailEnd/>
          </a:ln>
          <a:effectLst/>
        </p:spPr>
        <p:txBody>
          <a:bodyPr lIns="5386" tIns="0" rIns="5386" bIns="0"/>
          <a:lstStyle/>
          <a:p>
            <a:pPr algn="ctr" defTabSz="684213">
              <a:defRPr/>
            </a:pPr>
            <a:endParaRPr lang="en-US" altLang="ko-KR" sz="5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맑은 고딕" pitchFamily="50" charset="-127"/>
              <a:ea typeface="맑은 고딕" pitchFamily="50" charset="-127"/>
            </a:endParaRPr>
          </a:p>
          <a:p>
            <a:pPr algn="ctr" defTabSz="684213">
              <a:defRPr/>
            </a:pP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품질관리활동</a:t>
            </a:r>
          </a:p>
        </p:txBody>
      </p:sp>
      <p:sp>
        <p:nvSpPr>
          <p:cNvPr id="94" name="AutoShape 81"/>
          <p:cNvSpPr>
            <a:spLocks noChangeArrowheads="1"/>
          </p:cNvSpPr>
          <p:nvPr/>
        </p:nvSpPr>
        <p:spPr bwMode="auto">
          <a:xfrm>
            <a:off x="4252567" y="5003804"/>
            <a:ext cx="1430337" cy="1444625"/>
          </a:xfrm>
          <a:prstGeom prst="roundRect">
            <a:avLst>
              <a:gd name="adj" fmla="val 2662"/>
            </a:avLst>
          </a:prstGeom>
          <a:solidFill>
            <a:srgbClr val="EEF5FC"/>
          </a:solidFill>
          <a:ln w="19050">
            <a:solidFill>
              <a:srgbClr val="2A74C6"/>
            </a:solidFill>
            <a:round/>
            <a:headEnd/>
            <a:tailEnd/>
          </a:ln>
        </p:spPr>
        <p:txBody>
          <a:bodyPr lIns="13466" tIns="13466" rIns="13466" bIns="13466"/>
          <a:lstStyle/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단위테스트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통합테스트</a:t>
            </a:r>
            <a:endParaRPr lang="ko-KR" altLang="en-US" sz="900" dirty="0">
              <a:solidFill>
                <a:srgbClr val="0000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AutoShape 83"/>
          <p:cNvSpPr>
            <a:spLocks noChangeArrowheads="1"/>
          </p:cNvSpPr>
          <p:nvPr/>
        </p:nvSpPr>
        <p:spPr bwMode="auto">
          <a:xfrm>
            <a:off x="5970936" y="5003804"/>
            <a:ext cx="1431925" cy="1444625"/>
          </a:xfrm>
          <a:prstGeom prst="roundRect">
            <a:avLst>
              <a:gd name="adj" fmla="val 2662"/>
            </a:avLst>
          </a:prstGeom>
          <a:solidFill>
            <a:srgbClr val="EEF5FC"/>
          </a:solidFill>
          <a:ln w="19050" algn="ctr">
            <a:solidFill>
              <a:srgbClr val="2A74C6"/>
            </a:solidFill>
            <a:round/>
            <a:headEnd/>
            <a:tailEnd/>
          </a:ln>
        </p:spPr>
        <p:txBody>
          <a:bodyPr lIns="13466" tIns="13466" rIns="13466" bIns="13466"/>
          <a:lstStyle/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매뉴얼 작성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교육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프로젝트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완료보고서</a:t>
            </a:r>
            <a:endParaRPr lang="ko-KR" altLang="en-US" sz="900" dirty="0">
              <a:solidFill>
                <a:srgbClr val="0000C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AutoShape 84"/>
          <p:cNvSpPr>
            <a:spLocks noChangeArrowheads="1"/>
          </p:cNvSpPr>
          <p:nvPr/>
        </p:nvSpPr>
        <p:spPr bwMode="auto">
          <a:xfrm>
            <a:off x="7699127" y="5003804"/>
            <a:ext cx="1430338" cy="1444625"/>
          </a:xfrm>
          <a:prstGeom prst="roundRect">
            <a:avLst>
              <a:gd name="adj" fmla="val 2662"/>
            </a:avLst>
          </a:prstGeom>
          <a:solidFill>
            <a:srgbClr val="EEF5FC"/>
          </a:solidFill>
          <a:ln w="19050" algn="ctr">
            <a:solidFill>
              <a:srgbClr val="2A74C6"/>
            </a:solidFill>
            <a:round/>
            <a:headEnd/>
            <a:tailEnd/>
          </a:ln>
        </p:spPr>
        <p:txBody>
          <a:bodyPr lIns="13466" tIns="13466" rIns="13466" bIns="13466"/>
          <a:lstStyle/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준비단계 검토회의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시안 검토회의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설계단계 검토회의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개발단계 검토회의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684213">
              <a:buFontTx/>
              <a:buAutoNum type="circleNumDbPlain"/>
            </a:pPr>
            <a:r>
              <a:rPr lang="ko-KR" altLang="en-US" sz="900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운영단계 </a:t>
            </a:r>
            <a:r>
              <a:rPr lang="ko-KR" altLang="en-US" sz="9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검토회의</a:t>
            </a:r>
            <a:endParaRPr lang="en-US" altLang="ko-KR" sz="9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50"/>
          <p:cNvSpPr>
            <a:spLocks noChangeArrowheads="1"/>
          </p:cNvSpPr>
          <p:nvPr/>
        </p:nvSpPr>
        <p:spPr bwMode="auto">
          <a:xfrm>
            <a:off x="309565" y="4376742"/>
            <a:ext cx="17540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400">
                <a:latin typeface="맑은 고딕" pitchFamily="50" charset="-127"/>
                <a:ea typeface="맑은 고딕" pitchFamily="50" charset="-127"/>
              </a:rPr>
              <a:t>단계별 주요활동</a:t>
            </a:r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&gt;</a:t>
            </a:r>
            <a:endParaRPr lang="ko-KR" altLang="en-US" sz="14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73050" y="928692"/>
            <a:ext cx="9359900" cy="642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</a:rPr>
              <a:t>ITNB</a:t>
            </a:r>
            <a:r>
              <a:rPr kumimoji="0" lang="ko-KR" altLang="en-US" sz="2000" b="1" dirty="0" smtClean="0">
                <a:solidFill>
                  <a:schemeClr val="bg1"/>
                </a:solidFill>
              </a:rPr>
              <a:t>의 </a:t>
            </a:r>
            <a:r>
              <a:rPr kumimoji="0" lang="en-US" altLang="ko-KR" sz="2000" b="1" dirty="0">
                <a:solidFill>
                  <a:schemeClr val="bg1"/>
                </a:solidFill>
              </a:rPr>
              <a:t>200</a:t>
            </a:r>
            <a:r>
              <a:rPr kumimoji="0" lang="ko-KR" altLang="en-US" sz="2000" b="1" dirty="0">
                <a:solidFill>
                  <a:schemeClr val="bg1"/>
                </a:solidFill>
              </a:rPr>
              <a:t>여 프로젝트 </a:t>
            </a:r>
            <a:r>
              <a:rPr kumimoji="0" lang="ko-KR" altLang="en-US" sz="2000" b="1" dirty="0" smtClean="0">
                <a:solidFill>
                  <a:schemeClr val="bg1"/>
                </a:solidFill>
              </a:rPr>
              <a:t>경험 기반 방법론 </a:t>
            </a:r>
            <a:r>
              <a:rPr kumimoji="0" lang="ko-KR" altLang="en-US" sz="2000" b="1" dirty="0">
                <a:solidFill>
                  <a:schemeClr val="bg1"/>
                </a:solidFill>
              </a:rPr>
              <a:t>수행</a:t>
            </a:r>
            <a:endParaRPr kumimoji="0"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4504" y="519117"/>
            <a:ext cx="640873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1.3 </a:t>
            </a:r>
            <a:r>
              <a:rPr lang="ko-KR" altLang="en-US" sz="1600" b="1" dirty="0" smtClean="0">
                <a:latin typeface="+mn-ea"/>
                <a:ea typeface="+mn-ea"/>
              </a:rPr>
              <a:t>업무방법론 활용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1" name="제목 2"/>
          <p:cNvSpPr txBox="1">
            <a:spLocks/>
          </p:cNvSpPr>
          <p:nvPr/>
        </p:nvSpPr>
        <p:spPr bwMode="auto">
          <a:xfrm>
            <a:off x="0" y="34778"/>
            <a:ext cx="7172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defRPr/>
            </a:pPr>
            <a:r>
              <a:rPr lang="en-US" altLang="ko-KR" b="1" dirty="0" smtClean="0">
                <a:solidFill>
                  <a:prstClr val="white"/>
                </a:solidFill>
                <a:latin typeface="+mn-ea"/>
                <a:ea typeface="+mn-ea"/>
              </a:rPr>
              <a:t>1. </a:t>
            </a:r>
            <a:r>
              <a:rPr lang="ko-KR" altLang="en-US" b="1" dirty="0">
                <a:solidFill>
                  <a:prstClr val="white"/>
                </a:solidFill>
                <a:latin typeface="+mn-ea"/>
                <a:ea typeface="+mn-ea"/>
              </a:rPr>
              <a:t>사업 수행 조직체계 및 수행방법</a:t>
            </a:r>
            <a:endParaRPr lang="ko-KR" altLang="en-US" b="1" dirty="0" smtClean="0">
              <a:solidFill>
                <a:prstClr val="white"/>
              </a:solidFill>
              <a:latin typeface="+mn-ea"/>
              <a:ea typeface="+mn-ea"/>
            </a:endParaRPr>
          </a:p>
        </p:txBody>
      </p:sp>
      <p:cxnSp>
        <p:nvCxnSpPr>
          <p:cNvPr id="39" name="AutoShape 105"/>
          <p:cNvCxnSpPr>
            <a:cxnSpLocks noChangeShapeType="1"/>
          </p:cNvCxnSpPr>
          <p:nvPr/>
        </p:nvCxnSpPr>
        <p:spPr bwMode="auto">
          <a:xfrm rot="10800000">
            <a:off x="2432721" y="2885888"/>
            <a:ext cx="446102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</p:cxnSp>
      <p:cxnSp>
        <p:nvCxnSpPr>
          <p:cNvPr id="42" name="AutoShape 105"/>
          <p:cNvCxnSpPr>
            <a:cxnSpLocks noChangeShapeType="1"/>
          </p:cNvCxnSpPr>
          <p:nvPr/>
        </p:nvCxnSpPr>
        <p:spPr bwMode="auto">
          <a:xfrm rot="10800000">
            <a:off x="4506898" y="2885888"/>
            <a:ext cx="446102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/>
          </a:ln>
        </p:spPr>
      </p:cxnSp>
      <p:grpSp>
        <p:nvGrpSpPr>
          <p:cNvPr id="68" name="그룹 111"/>
          <p:cNvGrpSpPr>
            <a:grpSpLocks/>
          </p:cNvGrpSpPr>
          <p:nvPr/>
        </p:nvGrpSpPr>
        <p:grpSpPr bwMode="auto">
          <a:xfrm>
            <a:off x="1856656" y="2457450"/>
            <a:ext cx="3708150" cy="857250"/>
            <a:chOff x="3572786" y="2643182"/>
            <a:chExt cx="2226221" cy="857256"/>
          </a:xfrm>
        </p:grpSpPr>
        <p:sp>
          <p:nvSpPr>
            <p:cNvPr id="69" name="모서리가 둥근 직사각형 68"/>
            <p:cNvSpPr/>
            <p:nvPr/>
          </p:nvSpPr>
          <p:spPr bwMode="auto">
            <a:xfrm>
              <a:off x="3572786" y="2643182"/>
              <a:ext cx="357401" cy="857256"/>
            </a:xfrm>
            <a:prstGeom prst="roundRect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723900" latinLnBrk="0">
                <a:defRPr/>
              </a:pPr>
              <a:r>
                <a:rPr lang="ko-KR" altLang="en-US" sz="1500" dirty="0">
                  <a:solidFill>
                    <a:schemeClr val="tx1"/>
                  </a:solidFill>
                </a:rPr>
                <a:t>분석</a:t>
              </a:r>
            </a:p>
          </p:txBody>
        </p:sp>
        <p:sp>
          <p:nvSpPr>
            <p:cNvPr id="70" name="모서리가 둥근 직사각형 69"/>
            <p:cNvSpPr/>
            <p:nvPr/>
          </p:nvSpPr>
          <p:spPr bwMode="auto">
            <a:xfrm>
              <a:off x="4189916" y="2643182"/>
              <a:ext cx="357402" cy="857256"/>
            </a:xfrm>
            <a:prstGeom prst="roundRect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723900" latinLnBrk="0">
                <a:defRPr/>
              </a:pPr>
              <a:r>
                <a:rPr lang="ko-KR" altLang="en-US" sz="1500" dirty="0">
                  <a:solidFill>
                    <a:schemeClr val="tx1"/>
                  </a:solidFill>
                </a:rPr>
                <a:t>설계</a:t>
              </a:r>
            </a:p>
          </p:txBody>
        </p:sp>
        <p:sp>
          <p:nvSpPr>
            <p:cNvPr id="72" name="모서리가 둥근 직사각형 71"/>
            <p:cNvSpPr/>
            <p:nvPr/>
          </p:nvSpPr>
          <p:spPr bwMode="auto">
            <a:xfrm>
              <a:off x="4826486" y="2643182"/>
              <a:ext cx="357402" cy="857256"/>
            </a:xfrm>
            <a:prstGeom prst="roundRect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723900" latinLnBrk="0">
                <a:defRPr/>
              </a:pPr>
              <a:r>
                <a:rPr lang="ko-KR" altLang="en-US" sz="1500" dirty="0" smtClean="0">
                  <a:solidFill>
                    <a:schemeClr val="tx1"/>
                  </a:solidFill>
                </a:rPr>
                <a:t>운영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5441605" y="2643182"/>
              <a:ext cx="357402" cy="857256"/>
            </a:xfrm>
            <a:prstGeom prst="roundRect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16200000" scaled="0"/>
            </a:gradFill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723900" latinLnBrk="0">
                <a:defRPr/>
              </a:pPr>
              <a:r>
                <a:rPr lang="ko-KR" altLang="en-US" sz="1500" dirty="0">
                  <a:solidFill>
                    <a:schemeClr val="tx1"/>
                  </a:solidFill>
                </a:rPr>
                <a:t>완료</a:t>
              </a:r>
            </a:p>
          </p:txBody>
        </p:sp>
        <p:cxnSp>
          <p:nvCxnSpPr>
            <p:cNvPr id="75" name="AutoShape 105"/>
            <p:cNvCxnSpPr>
              <a:cxnSpLocks noChangeShapeType="1"/>
              <a:endCxn id="70" idx="3"/>
            </p:cNvCxnSpPr>
            <p:nvPr/>
          </p:nvCxnSpPr>
          <p:spPr bwMode="auto">
            <a:xfrm rot="10800000">
              <a:off x="4547364" y="3071810"/>
              <a:ext cx="267822" cy="158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 type="triangle" w="med" len="med"/>
              <a:tailEnd/>
            </a:ln>
          </p:spPr>
        </p:cxnSp>
      </p:grpSp>
      <p:pic>
        <p:nvPicPr>
          <p:cNvPr id="273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6691" y="1772820"/>
            <a:ext cx="1882775" cy="2376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17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800" b="1" dirty="0">
                <a:solidFill>
                  <a:schemeClr val="bg2">
                    <a:lumMod val="10000"/>
                  </a:schemeClr>
                </a:solidFill>
                <a:cs typeface="+mn-cs"/>
              </a:rPr>
              <a:t>2</a:t>
            </a:r>
            <a:r>
              <a:rPr kumimoji="1" lang="en-US" altLang="ko-KR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. </a:t>
            </a:r>
            <a:r>
              <a:rPr kumimoji="1" lang="ko-KR" altLang="en-US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유지보수방안 및 교육계획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73" y="519113"/>
            <a:ext cx="34323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1.1 </a:t>
            </a:r>
            <a:r>
              <a:rPr lang="en-US" altLang="ko-KR" sz="1600" b="1" dirty="0" smtClean="0">
                <a:latin typeface="+mn-ea"/>
              </a:rPr>
              <a:t>H/W,S/W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유지정비 서비스 개요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8" name="Rectangle 56"/>
          <p:cNvSpPr txBox="1">
            <a:spLocks noChangeArrowheads="1"/>
          </p:cNvSpPr>
          <p:nvPr/>
        </p:nvSpPr>
        <p:spPr bwMode="auto">
          <a:xfrm>
            <a:off x="265113" y="1082677"/>
            <a:ext cx="9369425" cy="44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just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Font typeface="Wingdings" pitchFamily="2" charset="2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당사의 기술 지원 조직은 시스템 유지보수에서부터 운영 효율화를 위한 지원에 이르기까지 총체적인 서비스를 제공함으로써 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IT </a:t>
            </a: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인프라에 대한 고 가용성과 최적화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, </a:t>
            </a: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그리고 신기술 적용이 가능케 하여 고객의 시스템 안정을 보장합니다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.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Arial"/>
            </a:endParaRPr>
          </a:p>
        </p:txBody>
      </p:sp>
      <p:grpSp>
        <p:nvGrpSpPr>
          <p:cNvPr id="4" name="Group 73"/>
          <p:cNvGrpSpPr>
            <a:grpSpLocks/>
          </p:cNvGrpSpPr>
          <p:nvPr/>
        </p:nvGrpSpPr>
        <p:grpSpPr bwMode="auto">
          <a:xfrm>
            <a:off x="493713" y="1817689"/>
            <a:ext cx="8890000" cy="4594225"/>
            <a:chOff x="311" y="1125"/>
            <a:chExt cx="5600" cy="2894"/>
          </a:xfrm>
        </p:grpSpPr>
        <p:sp>
          <p:nvSpPr>
            <p:cNvPr id="50" name="AutoShape 65" descr="gray-4"/>
            <p:cNvSpPr>
              <a:spLocks noChangeArrowheads="1"/>
            </p:cNvSpPr>
            <p:nvPr/>
          </p:nvSpPr>
          <p:spPr bwMode="auto">
            <a:xfrm>
              <a:off x="1801" y="1358"/>
              <a:ext cx="3994" cy="492"/>
            </a:xfrm>
            <a:prstGeom prst="roundRect">
              <a:avLst>
                <a:gd name="adj" fmla="val 16667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 w="12700" algn="ctr">
              <a:solidFill>
                <a:srgbClr val="969696"/>
              </a:solidFill>
              <a:round/>
              <a:headEnd type="none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8100" algn="ctr" rotWithShape="0">
                      <a:srgbClr val="003300"/>
                    </a:outerShdw>
                  </a:effectLst>
                </a14:hiddenEffects>
              </a:ext>
            </a:extLst>
          </p:spPr>
          <p:txBody>
            <a:bodyPr lIns="378000" anchor="ctr"/>
            <a:lstStyle/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설치 환경 점검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설치 계획 수립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전담 조직 구성</a:t>
              </a:r>
            </a:p>
          </p:txBody>
        </p:sp>
        <p:sp>
          <p:nvSpPr>
            <p:cNvPr id="51" name="AutoShape 66" descr="gray-4"/>
            <p:cNvSpPr>
              <a:spLocks noChangeArrowheads="1"/>
            </p:cNvSpPr>
            <p:nvPr/>
          </p:nvSpPr>
          <p:spPr bwMode="auto">
            <a:xfrm>
              <a:off x="1801" y="1890"/>
              <a:ext cx="3994" cy="492"/>
            </a:xfrm>
            <a:prstGeom prst="roundRect">
              <a:avLst>
                <a:gd name="adj" fmla="val 16667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 w="12700" algn="ctr">
              <a:solidFill>
                <a:srgbClr val="969696"/>
              </a:solidFill>
              <a:round/>
              <a:headEnd type="none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8100" algn="ctr" rotWithShape="0">
                      <a:srgbClr val="003300"/>
                    </a:outerShdw>
                  </a:effectLst>
                </a14:hiddenEffects>
              </a:ext>
            </a:extLst>
          </p:spPr>
          <p:txBody>
            <a:bodyPr lIns="378000" anchor="ctr"/>
            <a:lstStyle/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기본적인 운영 교육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시스템의 위험 요소 파악 후 예방 조치를 취해 안정적인 운영을 지원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주기적인 신 기술 전달 교육</a:t>
              </a:r>
            </a:p>
          </p:txBody>
        </p:sp>
        <p:sp>
          <p:nvSpPr>
            <p:cNvPr id="52" name="AutoShape 67" descr="gray-4"/>
            <p:cNvSpPr>
              <a:spLocks noChangeArrowheads="1"/>
            </p:cNvSpPr>
            <p:nvPr/>
          </p:nvSpPr>
          <p:spPr bwMode="auto">
            <a:xfrm>
              <a:off x="1801" y="2422"/>
              <a:ext cx="3994" cy="492"/>
            </a:xfrm>
            <a:prstGeom prst="roundRect">
              <a:avLst>
                <a:gd name="adj" fmla="val 16667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 w="12700" algn="ctr">
              <a:solidFill>
                <a:srgbClr val="969696"/>
              </a:solidFill>
              <a:round/>
              <a:headEnd type="none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8100" algn="ctr" rotWithShape="0">
                      <a:srgbClr val="003300"/>
                    </a:outerShdw>
                  </a:effectLst>
                </a14:hiddenEffects>
              </a:ext>
            </a:extLst>
          </p:spPr>
          <p:txBody>
            <a:bodyPr lIns="378000" anchor="ctr"/>
            <a:lstStyle/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설치 시스템 테스트</a:t>
              </a: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튜닝</a:t>
              </a: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, </a:t>
              </a: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모니터링 수행 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시스템 전문 인력을 통한 철저한 성능 분석 및 관리</a:t>
              </a:r>
            </a:p>
          </p:txBody>
        </p:sp>
        <p:sp>
          <p:nvSpPr>
            <p:cNvPr id="53" name="AutoShape 68" descr="gray-4"/>
            <p:cNvSpPr>
              <a:spLocks noChangeArrowheads="1"/>
            </p:cNvSpPr>
            <p:nvPr/>
          </p:nvSpPr>
          <p:spPr bwMode="auto">
            <a:xfrm>
              <a:off x="1801" y="2954"/>
              <a:ext cx="3994" cy="492"/>
            </a:xfrm>
            <a:prstGeom prst="roundRect">
              <a:avLst>
                <a:gd name="adj" fmla="val 16667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 w="12700" algn="ctr">
              <a:solidFill>
                <a:srgbClr val="969696"/>
              </a:solidFill>
              <a:round/>
              <a:headEnd type="none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8100" algn="ctr" rotWithShape="0">
                      <a:srgbClr val="003300"/>
                    </a:outerShdw>
                  </a:effectLst>
                </a14:hiddenEffects>
              </a:ext>
            </a:extLst>
          </p:spPr>
          <p:txBody>
            <a:bodyPr lIns="378000" anchor="ctr"/>
            <a:lstStyle/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운영 관리 인력의 이해도 증진을 위한 시스템 교육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운영자 및 관리자를 위한 깊이 있는 교육을 통한 기술 이전 강화</a:t>
              </a:r>
            </a:p>
          </p:txBody>
        </p:sp>
        <p:sp>
          <p:nvSpPr>
            <p:cNvPr id="54" name="AutoShape 69" descr="gray-4"/>
            <p:cNvSpPr>
              <a:spLocks noChangeArrowheads="1"/>
            </p:cNvSpPr>
            <p:nvPr/>
          </p:nvSpPr>
          <p:spPr bwMode="auto">
            <a:xfrm>
              <a:off x="1801" y="3486"/>
              <a:ext cx="3994" cy="492"/>
            </a:xfrm>
            <a:prstGeom prst="roundRect">
              <a:avLst>
                <a:gd name="adj" fmla="val 16667"/>
              </a:avLst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 w="12700" algn="ctr">
              <a:solidFill>
                <a:srgbClr val="969696"/>
              </a:solidFill>
              <a:round/>
              <a:headEnd type="none" w="lg" len="lg"/>
              <a:tailEnd type="non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8100" algn="ctr" rotWithShape="0">
                      <a:srgbClr val="003300"/>
                    </a:outerShdw>
                  </a:effectLst>
                </a14:hiddenEffects>
              </a:ext>
            </a:extLst>
          </p:spPr>
          <p:txBody>
            <a:bodyPr lIns="378000" anchor="ctr"/>
            <a:lstStyle/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무 장애 시스템 구축 방안 수립</a:t>
              </a:r>
            </a:p>
            <a:p>
              <a:pPr marL="122238" marR="0" lvl="0" indent="-122238" algn="l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808080"/>
                </a:buClr>
                <a:buSzPct val="90000"/>
                <a:buFont typeface="Wingdings" pitchFamily="2" charset="2"/>
                <a:buBlip>
                  <a:blip r:embed="rId3"/>
                </a:buBlip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장애 대비 비상 대책 수립</a:t>
              </a:r>
            </a:p>
          </p:txBody>
        </p:sp>
        <p:sp>
          <p:nvSpPr>
            <p:cNvPr id="55" name="Text Box 57"/>
            <p:cNvSpPr txBox="1">
              <a:spLocks noChangeArrowheads="1"/>
            </p:cNvSpPr>
            <p:nvPr/>
          </p:nvSpPr>
          <p:spPr bwMode="auto">
            <a:xfrm>
              <a:off x="1179" y="1125"/>
              <a:ext cx="222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단계</a:t>
              </a:r>
            </a:p>
          </p:txBody>
        </p:sp>
        <p:sp>
          <p:nvSpPr>
            <p:cNvPr id="56" name="AutoShape 11"/>
            <p:cNvSpPr>
              <a:spLocks noChangeArrowheads="1"/>
            </p:cNvSpPr>
            <p:nvPr/>
          </p:nvSpPr>
          <p:spPr bwMode="auto">
            <a:xfrm>
              <a:off x="1722" y="1312"/>
              <a:ext cx="4189" cy="2707"/>
            </a:xfrm>
            <a:prstGeom prst="roundRect">
              <a:avLst>
                <a:gd name="adj" fmla="val 1940"/>
              </a:avLst>
            </a:prstGeom>
            <a:noFill/>
            <a:ln w="19050" cap="rnd">
              <a:solidFill>
                <a:srgbClr val="33333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AutoShape 47"/>
            <p:cNvSpPr>
              <a:spLocks noChangeArrowheads="1"/>
            </p:cNvSpPr>
            <p:nvPr/>
          </p:nvSpPr>
          <p:spPr bwMode="auto">
            <a:xfrm>
              <a:off x="311" y="1613"/>
              <a:ext cx="409" cy="504"/>
            </a:xfrm>
            <a:prstGeom prst="curvedRightArrow">
              <a:avLst>
                <a:gd name="adj1" fmla="val 24645"/>
                <a:gd name="adj2" fmla="val 49291"/>
                <a:gd name="adj3" fmla="val 33333"/>
              </a:avLst>
            </a:prstGeom>
            <a:gradFill rotWithShape="1">
              <a:gsLst>
                <a:gs pos="0">
                  <a:srgbClr val="DEF9FE"/>
                </a:gs>
                <a:gs pos="100000">
                  <a:srgbClr val="7BDC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AutoShape 48"/>
            <p:cNvSpPr>
              <a:spLocks noChangeArrowheads="1"/>
            </p:cNvSpPr>
            <p:nvPr/>
          </p:nvSpPr>
          <p:spPr bwMode="auto">
            <a:xfrm>
              <a:off x="311" y="2169"/>
              <a:ext cx="409" cy="505"/>
            </a:xfrm>
            <a:prstGeom prst="curvedRightArrow">
              <a:avLst>
                <a:gd name="adj1" fmla="val 24694"/>
                <a:gd name="adj2" fmla="val 49389"/>
                <a:gd name="adj3" fmla="val 33333"/>
              </a:avLst>
            </a:prstGeom>
            <a:gradFill rotWithShape="1">
              <a:gsLst>
                <a:gs pos="0">
                  <a:srgbClr val="DEF9FE"/>
                </a:gs>
                <a:gs pos="100000">
                  <a:srgbClr val="7BDC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AutoShape 49"/>
            <p:cNvSpPr>
              <a:spLocks noChangeArrowheads="1"/>
            </p:cNvSpPr>
            <p:nvPr/>
          </p:nvSpPr>
          <p:spPr bwMode="auto">
            <a:xfrm>
              <a:off x="311" y="2682"/>
              <a:ext cx="409" cy="504"/>
            </a:xfrm>
            <a:prstGeom prst="curvedRightArrow">
              <a:avLst>
                <a:gd name="adj1" fmla="val 24645"/>
                <a:gd name="adj2" fmla="val 49291"/>
                <a:gd name="adj3" fmla="val 33333"/>
              </a:avLst>
            </a:prstGeom>
            <a:gradFill rotWithShape="1">
              <a:gsLst>
                <a:gs pos="0">
                  <a:srgbClr val="DEF9FE"/>
                </a:gs>
                <a:gs pos="100000">
                  <a:srgbClr val="7BDC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AutoShape 50"/>
            <p:cNvSpPr>
              <a:spLocks noChangeArrowheads="1"/>
            </p:cNvSpPr>
            <p:nvPr/>
          </p:nvSpPr>
          <p:spPr bwMode="auto">
            <a:xfrm>
              <a:off x="311" y="3211"/>
              <a:ext cx="409" cy="505"/>
            </a:xfrm>
            <a:prstGeom prst="curvedRightArrow">
              <a:avLst>
                <a:gd name="adj1" fmla="val 24694"/>
                <a:gd name="adj2" fmla="val 49389"/>
                <a:gd name="adj3" fmla="val 33333"/>
              </a:avLst>
            </a:prstGeom>
            <a:gradFill rotWithShape="1">
              <a:gsLst>
                <a:gs pos="0">
                  <a:srgbClr val="DEF9FE"/>
                </a:gs>
                <a:gs pos="100000">
                  <a:srgbClr val="7BDC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auto">
            <a:xfrm>
              <a:off x="3624" y="1125"/>
              <a:ext cx="222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1400" b="1" i="0" u="sng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내용</a:t>
              </a:r>
            </a:p>
          </p:txBody>
        </p:sp>
        <p:grpSp>
          <p:nvGrpSpPr>
            <p:cNvPr id="5" name="Group 64"/>
            <p:cNvGrpSpPr>
              <a:grpSpLocks/>
            </p:cNvGrpSpPr>
            <p:nvPr/>
          </p:nvGrpSpPr>
          <p:grpSpPr bwMode="auto">
            <a:xfrm>
              <a:off x="735" y="1393"/>
              <a:ext cx="1264" cy="2521"/>
              <a:chOff x="735" y="1438"/>
              <a:chExt cx="1264" cy="2521"/>
            </a:xfrm>
          </p:grpSpPr>
          <p:sp>
            <p:nvSpPr>
              <p:cNvPr id="63" name="AutoShape 105" descr="강-2단"/>
              <p:cNvSpPr>
                <a:spLocks noChangeArrowheads="1"/>
              </p:cNvSpPr>
              <p:nvPr/>
            </p:nvSpPr>
            <p:spPr bwMode="gray">
              <a:xfrm>
                <a:off x="735" y="1438"/>
                <a:ext cx="1264" cy="428"/>
              </a:xfrm>
              <a:prstGeom prst="homePlate">
                <a:avLst>
                  <a:gd name="adj" fmla="val 54909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rIns="54000" anchor="ctr"/>
              <a:lstStyle/>
              <a:p>
                <a:pPr marL="85725" marR="0" lvl="0" indent="-85725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Wingdings 2" pitchFamily="18" charset="2"/>
                  <a:buNone/>
                  <a:tabLst>
                    <a:tab pos="1438275" algn="l"/>
                  </a:tabLst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시스템 설치</a:t>
                </a:r>
              </a:p>
            </p:txBody>
          </p:sp>
          <p:sp>
            <p:nvSpPr>
              <p:cNvPr id="64" name="AutoShape 105" descr="강-2단"/>
              <p:cNvSpPr>
                <a:spLocks noChangeArrowheads="1"/>
              </p:cNvSpPr>
              <p:nvPr/>
            </p:nvSpPr>
            <p:spPr bwMode="gray">
              <a:xfrm>
                <a:off x="735" y="1961"/>
                <a:ext cx="1264" cy="428"/>
              </a:xfrm>
              <a:prstGeom prst="homePlate">
                <a:avLst>
                  <a:gd name="adj" fmla="val 54909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rIns="54000" anchor="ctr"/>
              <a:lstStyle/>
              <a:p>
                <a:pPr marL="85725" marR="0" lvl="0" indent="-85725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Wingdings 2" pitchFamily="18" charset="2"/>
                  <a:buNone/>
                  <a:tabLst>
                    <a:tab pos="1438275" algn="l"/>
                  </a:tabLst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시스템 운영</a:t>
                </a:r>
              </a:p>
            </p:txBody>
          </p:sp>
          <p:sp>
            <p:nvSpPr>
              <p:cNvPr id="65" name="AutoShape 105" descr="강-2단"/>
              <p:cNvSpPr>
                <a:spLocks noChangeArrowheads="1"/>
              </p:cNvSpPr>
              <p:nvPr/>
            </p:nvSpPr>
            <p:spPr bwMode="gray">
              <a:xfrm>
                <a:off x="735" y="2484"/>
                <a:ext cx="1264" cy="428"/>
              </a:xfrm>
              <a:prstGeom prst="homePlate">
                <a:avLst>
                  <a:gd name="adj" fmla="val 54909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rIns="54000" anchor="ctr"/>
              <a:lstStyle/>
              <a:p>
                <a:pPr marL="85725" marR="0" lvl="0" indent="-85725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Wingdings 2" pitchFamily="18" charset="2"/>
                  <a:buNone/>
                  <a:tabLst>
                    <a:tab pos="1438275" algn="l"/>
                  </a:tabLst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시스템 성능 최적화</a:t>
                </a:r>
              </a:p>
            </p:txBody>
          </p:sp>
          <p:sp>
            <p:nvSpPr>
              <p:cNvPr id="66" name="AutoShape 105" descr="강-2단"/>
              <p:cNvSpPr>
                <a:spLocks noChangeArrowheads="1"/>
              </p:cNvSpPr>
              <p:nvPr/>
            </p:nvSpPr>
            <p:spPr bwMode="gray">
              <a:xfrm>
                <a:off x="735" y="3007"/>
                <a:ext cx="1264" cy="428"/>
              </a:xfrm>
              <a:prstGeom prst="homePlate">
                <a:avLst>
                  <a:gd name="adj" fmla="val 54909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rIns="54000" anchor="ctr"/>
              <a:lstStyle/>
              <a:p>
                <a:pPr marL="85725" marR="0" lvl="0" indent="-85725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Wingdings 2" pitchFamily="18" charset="2"/>
                  <a:buNone/>
                  <a:tabLst>
                    <a:tab pos="1438275" algn="l"/>
                  </a:tabLst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시스템 교육</a:t>
                </a:r>
              </a:p>
            </p:txBody>
          </p:sp>
          <p:sp>
            <p:nvSpPr>
              <p:cNvPr id="67" name="AutoShape 105" descr="강-2단"/>
              <p:cNvSpPr>
                <a:spLocks noChangeArrowheads="1"/>
              </p:cNvSpPr>
              <p:nvPr/>
            </p:nvSpPr>
            <p:spPr bwMode="gray">
              <a:xfrm>
                <a:off x="735" y="3531"/>
                <a:ext cx="1264" cy="428"/>
              </a:xfrm>
              <a:prstGeom prst="homePlate">
                <a:avLst>
                  <a:gd name="adj" fmla="val 54909"/>
                </a:avLst>
              </a:prstGeom>
              <a:blipFill dpi="0" rotWithShape="1">
                <a:blip r:embed="rId4" cstate="print"/>
                <a:srcRect/>
                <a:stretch>
                  <a:fillRect/>
                </a:stretch>
              </a:blip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54000" rIns="54000" anchor="ctr"/>
              <a:lstStyle/>
              <a:p>
                <a:pPr marL="85725" marR="0" lvl="0" indent="-85725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FFFF"/>
                  </a:buClr>
                  <a:buSzTx/>
                  <a:buFont typeface="Wingdings 2" pitchFamily="18" charset="2"/>
                  <a:buNone/>
                  <a:tabLst>
                    <a:tab pos="1438275" algn="l"/>
                  </a:tabLst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무 장애 시스템 구축 및</a:t>
                </a:r>
                <a:b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</a:b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장애대책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4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800" b="1" dirty="0">
                <a:solidFill>
                  <a:schemeClr val="bg2">
                    <a:lumMod val="10000"/>
                  </a:schemeClr>
                </a:solidFill>
                <a:cs typeface="+mn-cs"/>
              </a:rPr>
              <a:t>2</a:t>
            </a:r>
            <a:r>
              <a:rPr kumimoji="1" lang="en-US" altLang="ko-KR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. </a:t>
            </a:r>
            <a:r>
              <a:rPr kumimoji="1" lang="ko-KR" altLang="en-US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유지보수방안 및 교육계획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473" y="519113"/>
            <a:ext cx="235513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1.2 </a:t>
            </a:r>
            <a:r>
              <a:rPr lang="en-US" altLang="ko-KR" sz="1600" b="1" dirty="0" smtClean="0">
                <a:latin typeface="+mn-ea"/>
              </a:rPr>
              <a:t>H/W,S/W </a:t>
            </a:r>
            <a:r>
              <a:rPr lang="ko-KR" altLang="en-US" sz="1600" b="1" dirty="0" smtClean="0">
                <a:latin typeface="+mn-ea"/>
                <a:ea typeface="+mn-ea"/>
              </a:rPr>
              <a:t>교육 계획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48" name="Rectangle 291"/>
          <p:cNvSpPr txBox="1">
            <a:spLocks noChangeArrowheads="1"/>
          </p:cNvSpPr>
          <p:nvPr/>
        </p:nvSpPr>
        <p:spPr bwMode="auto">
          <a:xfrm>
            <a:off x="265113" y="1082679"/>
            <a:ext cx="9369425" cy="66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just" rtl="0" fontAlgn="base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Font typeface="Wingdings" pitchFamily="2" charset="2"/>
              <a:defRPr sz="1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&gt;"/>
              <a:defRPr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내부 운영자 및 관리자들을 위해 체계적인 교육훈련을 통해서 현업 담당자에게는 정보화 기술에 대한 이해를 높이고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, </a:t>
            </a: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시스템 운영 관리자에게는 운영환경을 쉽게 이해하여 시스템 사용 능력을 향상하며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, </a:t>
            </a: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효과적인 자체 운영 능력을 확보할 수 있도록 기술 이전 계획을 수립하여 전문지식을 경험하게 하며 최상의 운영 능력을 배양하는 것을 최우선 목표로 하겠습니다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Arial"/>
              </a:rPr>
              <a:t>.</a:t>
            </a:r>
            <a:endParaRPr kumimoji="0" lang="en-US" altLang="ko-KR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Arial"/>
            </a:endParaRPr>
          </a:p>
        </p:txBody>
      </p:sp>
      <p:grpSp>
        <p:nvGrpSpPr>
          <p:cNvPr id="4" name="Group 367"/>
          <p:cNvGrpSpPr>
            <a:grpSpLocks/>
          </p:cNvGrpSpPr>
          <p:nvPr/>
        </p:nvGrpSpPr>
        <p:grpSpPr bwMode="auto">
          <a:xfrm>
            <a:off x="265114" y="2139660"/>
            <a:ext cx="9359900" cy="4229100"/>
            <a:chOff x="167" y="1176"/>
            <a:chExt cx="5896" cy="2664"/>
          </a:xfrm>
        </p:grpSpPr>
        <p:sp>
          <p:nvSpPr>
            <p:cNvPr id="50" name="AutoShape 366"/>
            <p:cNvSpPr>
              <a:spLocks noChangeArrowheads="1"/>
            </p:cNvSpPr>
            <p:nvPr/>
          </p:nvSpPr>
          <p:spPr bwMode="auto">
            <a:xfrm rot="10800000" flipH="1">
              <a:off x="240" y="2485"/>
              <a:ext cx="5709" cy="234"/>
            </a:xfrm>
            <a:custGeom>
              <a:avLst/>
              <a:gdLst>
                <a:gd name="G0" fmla="+- 3004 0 0"/>
                <a:gd name="G1" fmla="+- 21600 0 3004"/>
                <a:gd name="G2" fmla="*/ 3004 1 2"/>
                <a:gd name="G3" fmla="+- 21600 0 G2"/>
                <a:gd name="G4" fmla="+/ 3004 21600 2"/>
                <a:gd name="G5" fmla="+/ G1 0 2"/>
                <a:gd name="G6" fmla="*/ 21600 21600 3004"/>
                <a:gd name="G7" fmla="*/ G6 1 2"/>
                <a:gd name="G8" fmla="+- 21600 0 G7"/>
                <a:gd name="G9" fmla="*/ 21600 1 2"/>
                <a:gd name="G10" fmla="+- 3004 0 G9"/>
                <a:gd name="G11" fmla="?: G10 G8 0"/>
                <a:gd name="G12" fmla="?: G10 G7 21600"/>
                <a:gd name="T0" fmla="*/ 20098 w 21600"/>
                <a:gd name="T1" fmla="*/ 10800 h 21600"/>
                <a:gd name="T2" fmla="*/ 10800 w 21600"/>
                <a:gd name="T3" fmla="*/ 21600 h 21600"/>
                <a:gd name="T4" fmla="*/ 1502 w 21600"/>
                <a:gd name="T5" fmla="*/ 10800 h 21600"/>
                <a:gd name="T6" fmla="*/ 10800 w 21600"/>
                <a:gd name="T7" fmla="*/ 0 h 21600"/>
                <a:gd name="T8" fmla="*/ 3302 w 21600"/>
                <a:gd name="T9" fmla="*/ 3302 h 21600"/>
                <a:gd name="T10" fmla="*/ 18298 w 21600"/>
                <a:gd name="T11" fmla="*/ 1829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004" y="21600"/>
                  </a:lnTo>
                  <a:lnTo>
                    <a:pt x="18596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ED8EC"/>
                </a:gs>
                <a:gs pos="100000">
                  <a:srgbClr val="CED8EC">
                    <a:gamma/>
                    <a:tint val="10196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777777"/>
                    </a:outerShdw>
                  </a:effectLst>
                </a14:hiddenEffects>
              </a:ext>
            </a:extLst>
          </p:spPr>
          <p:txBody>
            <a:bodyPr rot="108000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itchFamily="34" charset="0"/>
                <a:ea typeface="가는각진제목체" pitchFamily="18" charset="-127"/>
                <a:cs typeface="Arial" pitchFamily="34" charset="0"/>
              </a:endParaRPr>
            </a:p>
          </p:txBody>
        </p:sp>
        <p:grpSp>
          <p:nvGrpSpPr>
            <p:cNvPr id="5" name="Group 296"/>
            <p:cNvGrpSpPr>
              <a:grpSpLocks/>
            </p:cNvGrpSpPr>
            <p:nvPr/>
          </p:nvGrpSpPr>
          <p:grpSpPr bwMode="auto">
            <a:xfrm>
              <a:off x="1686" y="1176"/>
              <a:ext cx="2728" cy="792"/>
              <a:chOff x="662" y="1490"/>
              <a:chExt cx="4949" cy="1019"/>
            </a:xfrm>
          </p:grpSpPr>
          <p:sp>
            <p:nvSpPr>
              <p:cNvPr id="308" name="Arc 164"/>
              <p:cNvSpPr>
                <a:spLocks/>
              </p:cNvSpPr>
              <p:nvPr/>
            </p:nvSpPr>
            <p:spPr bwMode="auto">
              <a:xfrm flipV="1">
                <a:off x="662" y="1490"/>
                <a:ext cx="4949" cy="915"/>
              </a:xfrm>
              <a:custGeom>
                <a:avLst/>
                <a:gdLst>
                  <a:gd name="T0" fmla="*/ 15 w 43200"/>
                  <a:gd name="T1" fmla="*/ 0 h 21884"/>
                  <a:gd name="T2" fmla="*/ 0 w 43200"/>
                  <a:gd name="T3" fmla="*/ 0 h 21884"/>
                  <a:gd name="T4" fmla="*/ 8 w 43200"/>
                  <a:gd name="T5" fmla="*/ 0 h 21884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1884"/>
                  <a:gd name="T11" fmla="*/ 43200 w 43200"/>
                  <a:gd name="T12" fmla="*/ 21884 h 218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1884" fill="none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</a:path>
                  <a:path w="43200" h="21884" stroke="0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  <a:lnTo>
                      <a:pt x="21600" y="28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8B3F2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/>
              <a:p>
                <a:pPr marL="0" marR="0" lvl="0" indent="0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  <a:ea typeface="가는각진제목체" pitchFamily="18" charset="-127"/>
                  <a:cs typeface="Arial" pitchFamily="34" charset="0"/>
                </a:endParaRPr>
              </a:p>
            </p:txBody>
          </p:sp>
          <p:sp>
            <p:nvSpPr>
              <p:cNvPr id="309" name="Arc 165"/>
              <p:cNvSpPr>
                <a:spLocks/>
              </p:cNvSpPr>
              <p:nvPr/>
            </p:nvSpPr>
            <p:spPr bwMode="auto">
              <a:xfrm flipV="1">
                <a:off x="1195" y="1516"/>
                <a:ext cx="3920" cy="993"/>
              </a:xfrm>
              <a:custGeom>
                <a:avLst/>
                <a:gdLst>
                  <a:gd name="T0" fmla="*/ 8 w 43200"/>
                  <a:gd name="T1" fmla="*/ 0 h 21884"/>
                  <a:gd name="T2" fmla="*/ 0 w 43200"/>
                  <a:gd name="T3" fmla="*/ 0 h 21884"/>
                  <a:gd name="T4" fmla="*/ 4 w 43200"/>
                  <a:gd name="T5" fmla="*/ 0 h 21884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21884"/>
                  <a:gd name="T11" fmla="*/ 43200 w 43200"/>
                  <a:gd name="T12" fmla="*/ 21884 h 218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21884" fill="none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</a:path>
                  <a:path w="43200" h="21884" stroke="0" extrusionOk="0">
                    <a:moveTo>
                      <a:pt x="43198" y="-1"/>
                    </a:moveTo>
                    <a:cubicBezTo>
                      <a:pt x="43199" y="94"/>
                      <a:pt x="43200" y="189"/>
                      <a:pt x="43200" y="284"/>
                    </a:cubicBezTo>
                    <a:cubicBezTo>
                      <a:pt x="43200" y="12213"/>
                      <a:pt x="33529" y="21884"/>
                      <a:pt x="21600" y="21884"/>
                    </a:cubicBezTo>
                    <a:cubicBezTo>
                      <a:pt x="9670" y="21884"/>
                      <a:pt x="0" y="12213"/>
                      <a:pt x="0" y="284"/>
                    </a:cubicBezTo>
                    <a:cubicBezTo>
                      <a:pt x="-1" y="198"/>
                      <a:pt x="0" y="112"/>
                      <a:pt x="1" y="26"/>
                    </a:cubicBezTo>
                    <a:lnTo>
                      <a:pt x="21600" y="28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0D7F8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/>
              <a:p>
                <a:pPr marL="0" marR="0" lvl="0" indent="0" defTabSz="91440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 Narrow" pitchFamily="34" charset="0"/>
                  <a:ea typeface="가는각진제목체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2" name="Text Box 299"/>
            <p:cNvSpPr txBox="1">
              <a:spLocks noChangeArrowheads="1"/>
            </p:cNvSpPr>
            <p:nvPr/>
          </p:nvSpPr>
          <p:spPr bwMode="auto">
            <a:xfrm>
              <a:off x="1836" y="1367"/>
              <a:ext cx="2482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algn="l"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7315200" algn="r"/>
                </a:tabLs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None/>
                <a:tabLst>
                  <a:tab pos="914400" algn="l"/>
                  <a:tab pos="7315200" algn="r"/>
                </a:tabLst>
                <a:defRPr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itchFamily="34" charset="0"/>
                  <a:ea typeface="가는각진제목체" pitchFamily="18" charset="-127"/>
                  <a:cs typeface="Arial" pitchFamily="34" charset="0"/>
                </a:rPr>
                <a:t/>
              </a:r>
              <a:b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Narrow" pitchFamily="34" charset="0"/>
                  <a:ea typeface="가는각진제목체" pitchFamily="18" charset="-127"/>
                  <a:cs typeface="Arial" pitchFamily="34" charset="0"/>
                </a:rPr>
              </a:b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원활한 운영 및 우수한 기술력 확보</a:t>
              </a:r>
            </a:p>
          </p:txBody>
        </p:sp>
        <p:grpSp>
          <p:nvGrpSpPr>
            <p:cNvPr id="6" name="Group 343"/>
            <p:cNvGrpSpPr>
              <a:grpSpLocks/>
            </p:cNvGrpSpPr>
            <p:nvPr/>
          </p:nvGrpSpPr>
          <p:grpSpPr bwMode="auto">
            <a:xfrm>
              <a:off x="167" y="2719"/>
              <a:ext cx="5896" cy="1121"/>
              <a:chOff x="167" y="2408"/>
              <a:chExt cx="5896" cy="1121"/>
            </a:xfrm>
          </p:grpSpPr>
          <p:sp>
            <p:nvSpPr>
              <p:cNvPr id="61" name="Rectangle 331"/>
              <p:cNvSpPr>
                <a:spLocks noChangeArrowheads="1"/>
              </p:cNvSpPr>
              <p:nvPr/>
            </p:nvSpPr>
            <p:spPr bwMode="auto">
              <a:xfrm>
                <a:off x="168" y="2408"/>
                <a:ext cx="1431" cy="205"/>
              </a:xfrm>
              <a:prstGeom prst="rect">
                <a:avLst/>
              </a:prstGeom>
              <a:gradFill rotWithShape="1">
                <a:gsLst>
                  <a:gs pos="0">
                    <a:srgbClr val="E1E7F3"/>
                  </a:gs>
                  <a:gs pos="100000">
                    <a:srgbClr val="B5C4E3"/>
                  </a:gs>
                </a:gsLst>
                <a:lin ang="5400000" scaled="1"/>
              </a:grad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공동참여</a:t>
                </a:r>
              </a:p>
            </p:txBody>
          </p:sp>
          <p:sp>
            <p:nvSpPr>
              <p:cNvPr id="62" name="Rectangle 332" descr="image017"/>
              <p:cNvSpPr>
                <a:spLocks noChangeArrowheads="1"/>
              </p:cNvSpPr>
              <p:nvPr/>
            </p:nvSpPr>
            <p:spPr bwMode="auto">
              <a:xfrm>
                <a:off x="167" y="2633"/>
                <a:ext cx="1433" cy="896"/>
              </a:xfrm>
              <a:prstGeom prst="rect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rgbClr val="969696"/>
                </a:solidFill>
                <a:miter lim="800000"/>
                <a:headEnd type="none" w="lg" len="lg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8100" algn="ctr" rotWithShape="0">
                        <a:srgbClr val="003300"/>
                      </a:outerShdw>
                    </a:effectLst>
                  </a14:hiddenEffects>
                </a:ext>
              </a:extLst>
            </p:spPr>
            <p:txBody>
              <a:bodyPr tIns="108000"/>
              <a:lstStyle/>
              <a:p>
                <a:pPr marL="122238" marR="0" lvl="0" indent="-122238" algn="l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08080"/>
                  </a:buClr>
                  <a:buSzPct val="90000"/>
                  <a:buFont typeface="Wingdings" pitchFamily="2" charset="2"/>
                  <a:buBlip>
                    <a:blip r:embed="rId4"/>
                  </a:buBlip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회의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, 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세미나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, 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워크숍</a:t>
                </a:r>
              </a:p>
            </p:txBody>
          </p:sp>
          <p:sp>
            <p:nvSpPr>
              <p:cNvPr id="63" name="Rectangle 334"/>
              <p:cNvSpPr>
                <a:spLocks noChangeArrowheads="1"/>
              </p:cNvSpPr>
              <p:nvPr/>
            </p:nvSpPr>
            <p:spPr bwMode="auto">
              <a:xfrm>
                <a:off x="1656" y="2408"/>
                <a:ext cx="1430" cy="205"/>
              </a:xfrm>
              <a:prstGeom prst="rect">
                <a:avLst/>
              </a:prstGeom>
              <a:gradFill rotWithShape="1">
                <a:gsLst>
                  <a:gs pos="0">
                    <a:srgbClr val="E1E7F3"/>
                  </a:gs>
                  <a:gs pos="100000">
                    <a:srgbClr val="B5C4E3"/>
                  </a:gs>
                </a:gsLst>
                <a:lin ang="5400000" scaled="1"/>
              </a:grad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교육방식</a:t>
                </a:r>
              </a:p>
            </p:txBody>
          </p:sp>
          <p:sp>
            <p:nvSpPr>
              <p:cNvPr id="64" name="Rectangle 335" descr="image017"/>
              <p:cNvSpPr>
                <a:spLocks noChangeArrowheads="1"/>
              </p:cNvSpPr>
              <p:nvPr/>
            </p:nvSpPr>
            <p:spPr bwMode="auto">
              <a:xfrm>
                <a:off x="1655" y="2633"/>
                <a:ext cx="1432" cy="896"/>
              </a:xfrm>
              <a:prstGeom prst="rect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rgbClr val="969696"/>
                </a:solidFill>
                <a:miter lim="800000"/>
                <a:headEnd type="none" w="lg" len="lg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8100" algn="ctr" rotWithShape="0">
                        <a:srgbClr val="003300"/>
                      </a:outerShdw>
                    </a:effectLst>
                  </a14:hiddenEffects>
                </a:ext>
              </a:extLst>
            </p:spPr>
            <p:txBody>
              <a:bodyPr tIns="108000"/>
              <a:lstStyle/>
              <a:p>
                <a:pPr marL="122238" marR="0" lvl="0" indent="-122238" algn="l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08080"/>
                  </a:buClr>
                  <a:buSzPct val="90000"/>
                  <a:buFont typeface="Wingdings" pitchFamily="2" charset="2"/>
                  <a:buBlip>
                    <a:blip r:embed="rId4"/>
                  </a:buBlip>
                  <a:tabLst>
                    <a:tab pos="1438275" algn="l"/>
                  </a:tabLst>
                  <a:defRPr/>
                </a:pPr>
                <a:r>
                  <a:rPr kumimoji="1" lang="ko-KR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Offline(집합교육</a:t>
                </a:r>
                <a:r>
                  <a:rPr kumimoji="1" lang="ko-KR" altLang="ko-KR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)</a:t>
                </a:r>
                <a:endParaRPr kumimoji="1" lang="ko-KR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5" name="Rectangle 337"/>
              <p:cNvSpPr>
                <a:spLocks noChangeArrowheads="1"/>
              </p:cNvSpPr>
              <p:nvPr/>
            </p:nvSpPr>
            <p:spPr bwMode="auto">
              <a:xfrm>
                <a:off x="3144" y="2408"/>
                <a:ext cx="1430" cy="205"/>
              </a:xfrm>
              <a:prstGeom prst="rect">
                <a:avLst/>
              </a:prstGeom>
              <a:gradFill rotWithShape="1">
                <a:gsLst>
                  <a:gs pos="0">
                    <a:srgbClr val="E1E7F3"/>
                  </a:gs>
                  <a:gs pos="100000">
                    <a:srgbClr val="B5C4E3"/>
                  </a:gs>
                </a:gsLst>
                <a:lin ang="5400000" scaled="1"/>
              </a:grad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기술 </a:t>
                </a:r>
                <a:r>
                  <a:rPr kumimoji="0" lang="ko-KR" altLang="en-US" sz="1300" b="1" i="0" u="none" strike="noStrike" kern="0" cap="none" spc="0" normalizeH="0" baseline="0" noProof="0" dirty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전담팀</a:t>
                </a:r>
                <a:endParaRPr kumimoji="0" lang="ko-KR" altLang="en-US" sz="13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6" name="Rectangle 338" descr="image017"/>
              <p:cNvSpPr>
                <a:spLocks noChangeArrowheads="1"/>
              </p:cNvSpPr>
              <p:nvPr/>
            </p:nvSpPr>
            <p:spPr bwMode="auto">
              <a:xfrm>
                <a:off x="3143" y="2633"/>
                <a:ext cx="1432" cy="896"/>
              </a:xfrm>
              <a:prstGeom prst="rect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rgbClr val="969696"/>
                </a:solidFill>
                <a:miter lim="800000"/>
                <a:headEnd type="none" w="lg" len="lg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8100" algn="ctr" rotWithShape="0">
                        <a:srgbClr val="003300"/>
                      </a:outerShdw>
                    </a:effectLst>
                  </a14:hiddenEffects>
                </a:ext>
              </a:extLst>
            </p:spPr>
            <p:txBody>
              <a:bodyPr tIns="108000"/>
              <a:lstStyle/>
              <a:p>
                <a:pPr marL="122238" marR="0" lvl="0" indent="-122238" algn="l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08080"/>
                  </a:buClr>
                  <a:buSzPct val="90000"/>
                  <a:buFont typeface="Wingdings" pitchFamily="2" charset="2"/>
                  <a:buBlip>
                    <a:blip r:embed="rId4"/>
                  </a:buBlip>
                  <a:tabLst>
                    <a:tab pos="1438275" algn="l"/>
                  </a:tabLst>
                  <a:defRPr/>
                </a:pPr>
                <a:r>
                  <a:rPr kumimoji="1" lang="ko-KR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체계적인 기술지원</a:t>
                </a:r>
              </a:p>
            </p:txBody>
          </p:sp>
          <p:sp>
            <p:nvSpPr>
              <p:cNvPr id="67" name="Rectangle 340"/>
              <p:cNvSpPr>
                <a:spLocks noChangeArrowheads="1"/>
              </p:cNvSpPr>
              <p:nvPr/>
            </p:nvSpPr>
            <p:spPr bwMode="auto">
              <a:xfrm>
                <a:off x="4631" y="2408"/>
                <a:ext cx="1431" cy="205"/>
              </a:xfrm>
              <a:prstGeom prst="rect">
                <a:avLst/>
              </a:prstGeom>
              <a:gradFill rotWithShape="1">
                <a:gsLst>
                  <a:gs pos="0">
                    <a:srgbClr val="E1E7F3"/>
                  </a:gs>
                  <a:gs pos="100000">
                    <a:srgbClr val="B5C4E3"/>
                  </a:gs>
                </a:gsLst>
                <a:lin ang="5400000" scaled="1"/>
              </a:gradFill>
              <a:ln w="6350" algn="ctr">
                <a:solidFill>
                  <a:srgbClr val="95AAD3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5F5F5F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3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전문가에 의한</a:t>
                </a:r>
              </a:p>
            </p:txBody>
          </p:sp>
          <p:sp>
            <p:nvSpPr>
              <p:cNvPr id="68" name="Rectangle 341" descr="image017"/>
              <p:cNvSpPr>
                <a:spLocks noChangeArrowheads="1"/>
              </p:cNvSpPr>
              <p:nvPr/>
            </p:nvSpPr>
            <p:spPr bwMode="auto">
              <a:xfrm>
                <a:off x="4630" y="2633"/>
                <a:ext cx="1433" cy="896"/>
              </a:xfrm>
              <a:prstGeom prst="rect">
                <a:avLst/>
              </a:prstGeom>
              <a:blipFill dpi="0" rotWithShape="0">
                <a:blip r:embed="rId3" cstate="print"/>
                <a:srcRect/>
                <a:stretch>
                  <a:fillRect/>
                </a:stretch>
              </a:blipFill>
              <a:ln w="12700" algn="ctr">
                <a:solidFill>
                  <a:srgbClr val="969696"/>
                </a:solidFill>
                <a:miter lim="800000"/>
                <a:headEnd type="none" w="lg" len="lg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8100" algn="ctr" rotWithShape="0">
                        <a:srgbClr val="003300"/>
                      </a:outerShdw>
                    </a:effectLst>
                  </a14:hiddenEffects>
                </a:ext>
              </a:extLst>
            </p:spPr>
            <p:txBody>
              <a:bodyPr tIns="108000"/>
              <a:lstStyle/>
              <a:p>
                <a:pPr marL="122238" marR="0" lvl="0" indent="-122238" algn="l" defTabSz="91440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808080"/>
                  </a:buClr>
                  <a:buSzPct val="90000"/>
                  <a:buFont typeface="Wingdings" pitchFamily="2" charset="2"/>
                  <a:buBlip>
                    <a:blip r:embed="rId4"/>
                  </a:buBlip>
                  <a:tabLst>
                    <a:tab pos="1438275" algn="l"/>
                  </a:tabLst>
                  <a:defRPr/>
                </a:pPr>
                <a:r>
                  <a:rPr kumimoji="1" lang="ko-KR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  <a:ea typeface="+mn-ea"/>
                    <a:cs typeface="Arial" pitchFamily="34" charset="0"/>
                  </a:rPr>
                  <a:t>운영 및 관리 지원</a:t>
                </a:r>
              </a:p>
            </p:txBody>
          </p:sp>
          <p:grpSp>
            <p:nvGrpSpPr>
              <p:cNvPr id="7" name="Group 28"/>
              <p:cNvGrpSpPr>
                <a:grpSpLocks/>
              </p:cNvGrpSpPr>
              <p:nvPr/>
            </p:nvGrpSpPr>
            <p:grpSpPr bwMode="auto">
              <a:xfrm>
                <a:off x="640" y="2904"/>
                <a:ext cx="920" cy="512"/>
                <a:chOff x="721" y="3455"/>
                <a:chExt cx="920" cy="439"/>
              </a:xfrm>
            </p:grpSpPr>
            <p:grpSp>
              <p:nvGrpSpPr>
                <p:cNvPr id="8" name="Group 29"/>
                <p:cNvGrpSpPr>
                  <a:grpSpLocks/>
                </p:cNvGrpSpPr>
                <p:nvPr/>
              </p:nvGrpSpPr>
              <p:grpSpPr bwMode="auto">
                <a:xfrm>
                  <a:off x="721" y="3455"/>
                  <a:ext cx="920" cy="439"/>
                  <a:chOff x="5090" y="2959"/>
                  <a:chExt cx="460" cy="223"/>
                </a:xfrm>
              </p:grpSpPr>
              <p:sp>
                <p:nvSpPr>
                  <p:cNvPr id="108" name="Freeform 30"/>
                  <p:cNvSpPr>
                    <a:spLocks/>
                  </p:cNvSpPr>
                  <p:nvPr/>
                </p:nvSpPr>
                <p:spPr bwMode="auto">
                  <a:xfrm>
                    <a:off x="5156" y="3111"/>
                    <a:ext cx="359" cy="71"/>
                  </a:xfrm>
                  <a:custGeom>
                    <a:avLst/>
                    <a:gdLst>
                      <a:gd name="T0" fmla="*/ 0 w 2512"/>
                      <a:gd name="T1" fmla="*/ 499 h 499"/>
                      <a:gd name="T2" fmla="*/ 2512 w 2512"/>
                      <a:gd name="T3" fmla="*/ 499 h 499"/>
                      <a:gd name="T4" fmla="*/ 1508 w 2512"/>
                      <a:gd name="T5" fmla="*/ 0 h 499"/>
                      <a:gd name="T6" fmla="*/ 641 w 2512"/>
                      <a:gd name="T7" fmla="*/ 0 h 499"/>
                      <a:gd name="T8" fmla="*/ 0 w 2512"/>
                      <a:gd name="T9" fmla="*/ 499 h 499"/>
                      <a:gd name="T10" fmla="*/ 0 w 2512"/>
                      <a:gd name="T11" fmla="*/ 499 h 4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512" h="499">
                        <a:moveTo>
                          <a:pt x="0" y="499"/>
                        </a:moveTo>
                        <a:lnTo>
                          <a:pt x="2512" y="499"/>
                        </a:lnTo>
                        <a:lnTo>
                          <a:pt x="1508" y="0"/>
                        </a:lnTo>
                        <a:lnTo>
                          <a:pt x="641" y="0"/>
                        </a:lnTo>
                        <a:lnTo>
                          <a:pt x="0" y="499"/>
                        </a:lnTo>
                        <a:lnTo>
                          <a:pt x="0" y="499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9" name="Freeform 31"/>
                  <p:cNvSpPr>
                    <a:spLocks/>
                  </p:cNvSpPr>
                  <p:nvPr/>
                </p:nvSpPr>
                <p:spPr bwMode="auto">
                  <a:xfrm>
                    <a:off x="5232" y="3152"/>
                    <a:ext cx="67" cy="22"/>
                  </a:xfrm>
                  <a:custGeom>
                    <a:avLst/>
                    <a:gdLst>
                      <a:gd name="T0" fmla="*/ 0 w 471"/>
                      <a:gd name="T1" fmla="*/ 102 h 154"/>
                      <a:gd name="T2" fmla="*/ 90 w 471"/>
                      <a:gd name="T3" fmla="*/ 154 h 154"/>
                      <a:gd name="T4" fmla="*/ 471 w 471"/>
                      <a:gd name="T5" fmla="*/ 44 h 154"/>
                      <a:gd name="T6" fmla="*/ 253 w 471"/>
                      <a:gd name="T7" fmla="*/ 0 h 154"/>
                      <a:gd name="T8" fmla="*/ 97 w 471"/>
                      <a:gd name="T9" fmla="*/ 28 h 154"/>
                      <a:gd name="T10" fmla="*/ 0 w 471"/>
                      <a:gd name="T11" fmla="*/ 102 h 154"/>
                      <a:gd name="T12" fmla="*/ 0 w 471"/>
                      <a:gd name="T13" fmla="*/ 102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71" h="154">
                        <a:moveTo>
                          <a:pt x="0" y="102"/>
                        </a:moveTo>
                        <a:lnTo>
                          <a:pt x="90" y="154"/>
                        </a:lnTo>
                        <a:lnTo>
                          <a:pt x="471" y="44"/>
                        </a:lnTo>
                        <a:lnTo>
                          <a:pt x="253" y="0"/>
                        </a:lnTo>
                        <a:lnTo>
                          <a:pt x="97" y="28"/>
                        </a:lnTo>
                        <a:lnTo>
                          <a:pt x="0" y="102"/>
                        </a:lnTo>
                        <a:lnTo>
                          <a:pt x="0" y="10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0" name="Freeform 32"/>
                  <p:cNvSpPr>
                    <a:spLocks/>
                  </p:cNvSpPr>
                  <p:nvPr/>
                </p:nvSpPr>
                <p:spPr bwMode="auto">
                  <a:xfrm>
                    <a:off x="5262" y="3113"/>
                    <a:ext cx="52" cy="13"/>
                  </a:xfrm>
                  <a:custGeom>
                    <a:avLst/>
                    <a:gdLst>
                      <a:gd name="T0" fmla="*/ 27 w 369"/>
                      <a:gd name="T1" fmla="*/ 76 h 87"/>
                      <a:gd name="T2" fmla="*/ 265 w 369"/>
                      <a:gd name="T3" fmla="*/ 87 h 87"/>
                      <a:gd name="T4" fmla="*/ 369 w 369"/>
                      <a:gd name="T5" fmla="*/ 23 h 87"/>
                      <a:gd name="T6" fmla="*/ 0 w 369"/>
                      <a:gd name="T7" fmla="*/ 0 h 87"/>
                      <a:gd name="T8" fmla="*/ 27 w 369"/>
                      <a:gd name="T9" fmla="*/ 76 h 87"/>
                      <a:gd name="T10" fmla="*/ 27 w 369"/>
                      <a:gd name="T11" fmla="*/ 7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69" h="87">
                        <a:moveTo>
                          <a:pt x="27" y="76"/>
                        </a:moveTo>
                        <a:lnTo>
                          <a:pt x="265" y="87"/>
                        </a:lnTo>
                        <a:lnTo>
                          <a:pt x="369" y="23"/>
                        </a:lnTo>
                        <a:lnTo>
                          <a:pt x="0" y="0"/>
                        </a:lnTo>
                        <a:lnTo>
                          <a:pt x="27" y="76"/>
                        </a:lnTo>
                        <a:lnTo>
                          <a:pt x="27" y="76"/>
                        </a:lnTo>
                        <a:close/>
                      </a:path>
                    </a:pathLst>
                  </a:custGeom>
                  <a:solidFill>
                    <a:srgbClr val="D1F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1" name="Freeform 33"/>
                  <p:cNvSpPr>
                    <a:spLocks/>
                  </p:cNvSpPr>
                  <p:nvPr/>
                </p:nvSpPr>
                <p:spPr bwMode="auto">
                  <a:xfrm>
                    <a:off x="5243" y="3130"/>
                    <a:ext cx="58" cy="16"/>
                  </a:xfrm>
                  <a:custGeom>
                    <a:avLst/>
                    <a:gdLst>
                      <a:gd name="T0" fmla="*/ 0 w 409"/>
                      <a:gd name="T1" fmla="*/ 110 h 110"/>
                      <a:gd name="T2" fmla="*/ 409 w 409"/>
                      <a:gd name="T3" fmla="*/ 44 h 110"/>
                      <a:gd name="T4" fmla="*/ 247 w 409"/>
                      <a:gd name="T5" fmla="*/ 0 h 110"/>
                      <a:gd name="T6" fmla="*/ 176 w 409"/>
                      <a:gd name="T7" fmla="*/ 3 h 110"/>
                      <a:gd name="T8" fmla="*/ 3 w 409"/>
                      <a:gd name="T9" fmla="*/ 73 h 110"/>
                      <a:gd name="T10" fmla="*/ 0 w 409"/>
                      <a:gd name="T11" fmla="*/ 110 h 110"/>
                      <a:gd name="T12" fmla="*/ 0 w 409"/>
                      <a:gd name="T13" fmla="*/ 110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09" h="110">
                        <a:moveTo>
                          <a:pt x="0" y="110"/>
                        </a:moveTo>
                        <a:lnTo>
                          <a:pt x="409" y="44"/>
                        </a:lnTo>
                        <a:lnTo>
                          <a:pt x="247" y="0"/>
                        </a:lnTo>
                        <a:lnTo>
                          <a:pt x="176" y="3"/>
                        </a:lnTo>
                        <a:lnTo>
                          <a:pt x="3" y="73"/>
                        </a:lnTo>
                        <a:lnTo>
                          <a:pt x="0" y="110"/>
                        </a:lnTo>
                        <a:lnTo>
                          <a:pt x="0" y="110"/>
                        </a:lnTo>
                        <a:close/>
                      </a:path>
                    </a:pathLst>
                  </a:custGeom>
                  <a:solidFill>
                    <a:srgbClr val="FFF5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2" name="Freeform 34"/>
                  <p:cNvSpPr>
                    <a:spLocks/>
                  </p:cNvSpPr>
                  <p:nvPr/>
                </p:nvSpPr>
                <p:spPr bwMode="auto">
                  <a:xfrm>
                    <a:off x="5379" y="3150"/>
                    <a:ext cx="42" cy="14"/>
                  </a:xfrm>
                  <a:custGeom>
                    <a:avLst/>
                    <a:gdLst>
                      <a:gd name="T0" fmla="*/ 293 w 293"/>
                      <a:gd name="T1" fmla="*/ 82 h 102"/>
                      <a:gd name="T2" fmla="*/ 196 w 293"/>
                      <a:gd name="T3" fmla="*/ 102 h 102"/>
                      <a:gd name="T4" fmla="*/ 0 w 293"/>
                      <a:gd name="T5" fmla="*/ 41 h 102"/>
                      <a:gd name="T6" fmla="*/ 293 w 293"/>
                      <a:gd name="T7" fmla="*/ 0 h 102"/>
                      <a:gd name="T8" fmla="*/ 293 w 293"/>
                      <a:gd name="T9" fmla="*/ 82 h 102"/>
                      <a:gd name="T10" fmla="*/ 293 w 293"/>
                      <a:gd name="T11" fmla="*/ 82 h 1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3" h="102">
                        <a:moveTo>
                          <a:pt x="293" y="82"/>
                        </a:moveTo>
                        <a:lnTo>
                          <a:pt x="196" y="102"/>
                        </a:lnTo>
                        <a:lnTo>
                          <a:pt x="0" y="41"/>
                        </a:lnTo>
                        <a:lnTo>
                          <a:pt x="293" y="0"/>
                        </a:lnTo>
                        <a:lnTo>
                          <a:pt x="293" y="82"/>
                        </a:lnTo>
                        <a:lnTo>
                          <a:pt x="293" y="82"/>
                        </a:lnTo>
                        <a:close/>
                      </a:path>
                    </a:pathLst>
                  </a:custGeom>
                  <a:solidFill>
                    <a:srgbClr val="FFF5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3" name="Freeform 35"/>
                  <p:cNvSpPr>
                    <a:spLocks/>
                  </p:cNvSpPr>
                  <p:nvPr/>
                </p:nvSpPr>
                <p:spPr bwMode="auto">
                  <a:xfrm>
                    <a:off x="5325" y="3127"/>
                    <a:ext cx="67" cy="15"/>
                  </a:xfrm>
                  <a:custGeom>
                    <a:avLst/>
                    <a:gdLst>
                      <a:gd name="T0" fmla="*/ 0 w 469"/>
                      <a:gd name="T1" fmla="*/ 49 h 109"/>
                      <a:gd name="T2" fmla="*/ 0 w 469"/>
                      <a:gd name="T3" fmla="*/ 30 h 109"/>
                      <a:gd name="T4" fmla="*/ 415 w 469"/>
                      <a:gd name="T5" fmla="*/ 0 h 109"/>
                      <a:gd name="T6" fmla="*/ 469 w 469"/>
                      <a:gd name="T7" fmla="*/ 76 h 109"/>
                      <a:gd name="T8" fmla="*/ 123 w 469"/>
                      <a:gd name="T9" fmla="*/ 109 h 109"/>
                      <a:gd name="T10" fmla="*/ 0 w 469"/>
                      <a:gd name="T11" fmla="*/ 49 h 109"/>
                      <a:gd name="T12" fmla="*/ 0 w 469"/>
                      <a:gd name="T13" fmla="*/ 49 h 1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109">
                        <a:moveTo>
                          <a:pt x="0" y="49"/>
                        </a:moveTo>
                        <a:lnTo>
                          <a:pt x="0" y="30"/>
                        </a:lnTo>
                        <a:lnTo>
                          <a:pt x="415" y="0"/>
                        </a:lnTo>
                        <a:lnTo>
                          <a:pt x="469" y="76"/>
                        </a:lnTo>
                        <a:lnTo>
                          <a:pt x="123" y="109"/>
                        </a:lnTo>
                        <a:lnTo>
                          <a:pt x="0" y="49"/>
                        </a:lnTo>
                        <a:lnTo>
                          <a:pt x="0" y="49"/>
                        </a:lnTo>
                        <a:close/>
                      </a:path>
                    </a:pathLst>
                  </a:custGeom>
                  <a:solidFill>
                    <a:srgbClr val="FF7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4" name="Freeform 36"/>
                  <p:cNvSpPr>
                    <a:spLocks/>
                  </p:cNvSpPr>
                  <p:nvPr/>
                </p:nvSpPr>
                <p:spPr bwMode="auto">
                  <a:xfrm>
                    <a:off x="5360" y="3070"/>
                    <a:ext cx="79" cy="55"/>
                  </a:xfrm>
                  <a:custGeom>
                    <a:avLst/>
                    <a:gdLst>
                      <a:gd name="T0" fmla="*/ 372 w 554"/>
                      <a:gd name="T1" fmla="*/ 0 h 384"/>
                      <a:gd name="T2" fmla="*/ 355 w 554"/>
                      <a:gd name="T3" fmla="*/ 49 h 384"/>
                      <a:gd name="T4" fmla="*/ 319 w 554"/>
                      <a:gd name="T5" fmla="*/ 54 h 384"/>
                      <a:gd name="T6" fmla="*/ 291 w 554"/>
                      <a:gd name="T7" fmla="*/ 103 h 384"/>
                      <a:gd name="T8" fmla="*/ 226 w 554"/>
                      <a:gd name="T9" fmla="*/ 145 h 384"/>
                      <a:gd name="T10" fmla="*/ 192 w 554"/>
                      <a:gd name="T11" fmla="*/ 146 h 384"/>
                      <a:gd name="T12" fmla="*/ 150 w 554"/>
                      <a:gd name="T13" fmla="*/ 159 h 384"/>
                      <a:gd name="T14" fmla="*/ 58 w 554"/>
                      <a:gd name="T15" fmla="*/ 219 h 384"/>
                      <a:gd name="T16" fmla="*/ 0 w 554"/>
                      <a:gd name="T17" fmla="*/ 241 h 384"/>
                      <a:gd name="T18" fmla="*/ 64 w 554"/>
                      <a:gd name="T19" fmla="*/ 376 h 384"/>
                      <a:gd name="T20" fmla="*/ 267 w 554"/>
                      <a:gd name="T21" fmla="*/ 384 h 384"/>
                      <a:gd name="T22" fmla="*/ 490 w 554"/>
                      <a:gd name="T23" fmla="*/ 283 h 384"/>
                      <a:gd name="T24" fmla="*/ 554 w 554"/>
                      <a:gd name="T25" fmla="*/ 51 h 384"/>
                      <a:gd name="T26" fmla="*/ 372 w 554"/>
                      <a:gd name="T27" fmla="*/ 0 h 384"/>
                      <a:gd name="T28" fmla="*/ 372 w 554"/>
                      <a:gd name="T29" fmla="*/ 0 h 3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554" h="384">
                        <a:moveTo>
                          <a:pt x="372" y="0"/>
                        </a:moveTo>
                        <a:lnTo>
                          <a:pt x="355" y="49"/>
                        </a:lnTo>
                        <a:lnTo>
                          <a:pt x="319" y="54"/>
                        </a:lnTo>
                        <a:lnTo>
                          <a:pt x="291" y="103"/>
                        </a:lnTo>
                        <a:lnTo>
                          <a:pt x="226" y="145"/>
                        </a:lnTo>
                        <a:lnTo>
                          <a:pt x="192" y="146"/>
                        </a:lnTo>
                        <a:lnTo>
                          <a:pt x="150" y="159"/>
                        </a:lnTo>
                        <a:lnTo>
                          <a:pt x="58" y="219"/>
                        </a:lnTo>
                        <a:lnTo>
                          <a:pt x="0" y="241"/>
                        </a:lnTo>
                        <a:lnTo>
                          <a:pt x="64" y="376"/>
                        </a:lnTo>
                        <a:lnTo>
                          <a:pt x="267" y="384"/>
                        </a:lnTo>
                        <a:lnTo>
                          <a:pt x="490" y="283"/>
                        </a:lnTo>
                        <a:lnTo>
                          <a:pt x="554" y="51"/>
                        </a:lnTo>
                        <a:lnTo>
                          <a:pt x="372" y="0"/>
                        </a:lnTo>
                        <a:lnTo>
                          <a:pt x="372" y="0"/>
                        </a:lnTo>
                        <a:close/>
                      </a:path>
                    </a:pathLst>
                  </a:custGeom>
                  <a:solidFill>
                    <a:srgbClr val="1447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5" name="Freeform 37"/>
                  <p:cNvSpPr>
                    <a:spLocks/>
                  </p:cNvSpPr>
                  <p:nvPr/>
                </p:nvSpPr>
                <p:spPr bwMode="auto">
                  <a:xfrm>
                    <a:off x="5357" y="3102"/>
                    <a:ext cx="19" cy="23"/>
                  </a:xfrm>
                  <a:custGeom>
                    <a:avLst/>
                    <a:gdLst>
                      <a:gd name="T0" fmla="*/ 79 w 137"/>
                      <a:gd name="T1" fmla="*/ 0 h 159"/>
                      <a:gd name="T2" fmla="*/ 101 w 137"/>
                      <a:gd name="T3" fmla="*/ 5 h 159"/>
                      <a:gd name="T4" fmla="*/ 137 w 137"/>
                      <a:gd name="T5" fmla="*/ 51 h 159"/>
                      <a:gd name="T6" fmla="*/ 73 w 137"/>
                      <a:gd name="T7" fmla="*/ 59 h 159"/>
                      <a:gd name="T8" fmla="*/ 89 w 137"/>
                      <a:gd name="T9" fmla="*/ 159 h 159"/>
                      <a:gd name="T10" fmla="*/ 22 w 137"/>
                      <a:gd name="T11" fmla="*/ 158 h 159"/>
                      <a:gd name="T12" fmla="*/ 9 w 137"/>
                      <a:gd name="T13" fmla="*/ 139 h 159"/>
                      <a:gd name="T14" fmla="*/ 0 w 137"/>
                      <a:gd name="T15" fmla="*/ 67 h 159"/>
                      <a:gd name="T16" fmla="*/ 46 w 137"/>
                      <a:gd name="T17" fmla="*/ 7 h 159"/>
                      <a:gd name="T18" fmla="*/ 79 w 137"/>
                      <a:gd name="T19" fmla="*/ 0 h 159"/>
                      <a:gd name="T20" fmla="*/ 79 w 137"/>
                      <a:gd name="T21" fmla="*/ 0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159">
                        <a:moveTo>
                          <a:pt x="79" y="0"/>
                        </a:moveTo>
                        <a:lnTo>
                          <a:pt x="101" y="5"/>
                        </a:lnTo>
                        <a:lnTo>
                          <a:pt x="137" y="51"/>
                        </a:lnTo>
                        <a:lnTo>
                          <a:pt x="73" y="59"/>
                        </a:lnTo>
                        <a:lnTo>
                          <a:pt x="89" y="159"/>
                        </a:lnTo>
                        <a:lnTo>
                          <a:pt x="22" y="158"/>
                        </a:lnTo>
                        <a:lnTo>
                          <a:pt x="9" y="139"/>
                        </a:lnTo>
                        <a:lnTo>
                          <a:pt x="0" y="67"/>
                        </a:lnTo>
                        <a:lnTo>
                          <a:pt x="46" y="7"/>
                        </a:lnTo>
                        <a:lnTo>
                          <a:pt x="79" y="0"/>
                        </a:lnTo>
                        <a:lnTo>
                          <a:pt x="79" y="0"/>
                        </a:lnTo>
                        <a:close/>
                      </a:path>
                    </a:pathLst>
                  </a:custGeom>
                  <a:solidFill>
                    <a:srgbClr val="E0FF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6" name="Freeform 38"/>
                  <p:cNvSpPr>
                    <a:spLocks/>
                  </p:cNvSpPr>
                  <p:nvPr/>
                </p:nvSpPr>
                <p:spPr bwMode="auto">
                  <a:xfrm>
                    <a:off x="5414" y="3076"/>
                    <a:ext cx="9" cy="25"/>
                  </a:xfrm>
                  <a:custGeom>
                    <a:avLst/>
                    <a:gdLst>
                      <a:gd name="T0" fmla="*/ 6 w 63"/>
                      <a:gd name="T1" fmla="*/ 0 h 179"/>
                      <a:gd name="T2" fmla="*/ 0 w 63"/>
                      <a:gd name="T3" fmla="*/ 179 h 179"/>
                      <a:gd name="T4" fmla="*/ 25 w 63"/>
                      <a:gd name="T5" fmla="*/ 167 h 179"/>
                      <a:gd name="T6" fmla="*/ 63 w 63"/>
                      <a:gd name="T7" fmla="*/ 43 h 179"/>
                      <a:gd name="T8" fmla="*/ 6 w 63"/>
                      <a:gd name="T9" fmla="*/ 0 h 179"/>
                      <a:gd name="T10" fmla="*/ 6 w 63"/>
                      <a:gd name="T11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3" h="179">
                        <a:moveTo>
                          <a:pt x="6" y="0"/>
                        </a:moveTo>
                        <a:lnTo>
                          <a:pt x="0" y="179"/>
                        </a:lnTo>
                        <a:lnTo>
                          <a:pt x="25" y="167"/>
                        </a:lnTo>
                        <a:lnTo>
                          <a:pt x="63" y="43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E0FFE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7" name="Freeform 39"/>
                  <p:cNvSpPr>
                    <a:spLocks/>
                  </p:cNvSpPr>
                  <p:nvPr/>
                </p:nvSpPr>
                <p:spPr bwMode="auto">
                  <a:xfrm>
                    <a:off x="5413" y="3074"/>
                    <a:ext cx="8" cy="28"/>
                  </a:xfrm>
                  <a:custGeom>
                    <a:avLst/>
                    <a:gdLst>
                      <a:gd name="T0" fmla="*/ 17 w 56"/>
                      <a:gd name="T1" fmla="*/ 0 h 196"/>
                      <a:gd name="T2" fmla="*/ 22 w 56"/>
                      <a:gd name="T3" fmla="*/ 44 h 196"/>
                      <a:gd name="T4" fmla="*/ 0 w 56"/>
                      <a:gd name="T5" fmla="*/ 196 h 196"/>
                      <a:gd name="T6" fmla="*/ 40 w 56"/>
                      <a:gd name="T7" fmla="*/ 177 h 196"/>
                      <a:gd name="T8" fmla="*/ 54 w 56"/>
                      <a:gd name="T9" fmla="*/ 115 h 196"/>
                      <a:gd name="T10" fmla="*/ 46 w 56"/>
                      <a:gd name="T11" fmla="*/ 54 h 196"/>
                      <a:gd name="T12" fmla="*/ 56 w 56"/>
                      <a:gd name="T13" fmla="*/ 4 h 196"/>
                      <a:gd name="T14" fmla="*/ 17 w 56"/>
                      <a:gd name="T15" fmla="*/ 0 h 196"/>
                      <a:gd name="T16" fmla="*/ 17 w 56"/>
                      <a:gd name="T17" fmla="*/ 0 h 1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6" h="196">
                        <a:moveTo>
                          <a:pt x="17" y="0"/>
                        </a:moveTo>
                        <a:lnTo>
                          <a:pt x="22" y="44"/>
                        </a:lnTo>
                        <a:lnTo>
                          <a:pt x="0" y="196"/>
                        </a:lnTo>
                        <a:lnTo>
                          <a:pt x="40" y="177"/>
                        </a:lnTo>
                        <a:lnTo>
                          <a:pt x="54" y="115"/>
                        </a:lnTo>
                        <a:lnTo>
                          <a:pt x="46" y="54"/>
                        </a:lnTo>
                        <a:lnTo>
                          <a:pt x="56" y="4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solidFill>
                    <a:srgbClr val="26CC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8" name="Freeform 40"/>
                  <p:cNvSpPr>
                    <a:spLocks/>
                  </p:cNvSpPr>
                  <p:nvPr/>
                </p:nvSpPr>
                <p:spPr bwMode="auto">
                  <a:xfrm>
                    <a:off x="5391" y="3066"/>
                    <a:ext cx="96" cy="77"/>
                  </a:xfrm>
                  <a:custGeom>
                    <a:avLst/>
                    <a:gdLst>
                      <a:gd name="T0" fmla="*/ 292 w 667"/>
                      <a:gd name="T1" fmla="*/ 139 h 539"/>
                      <a:gd name="T2" fmla="*/ 254 w 667"/>
                      <a:gd name="T3" fmla="*/ 129 h 539"/>
                      <a:gd name="T4" fmla="*/ 239 w 667"/>
                      <a:gd name="T5" fmla="*/ 226 h 539"/>
                      <a:gd name="T6" fmla="*/ 193 w 667"/>
                      <a:gd name="T7" fmla="*/ 308 h 539"/>
                      <a:gd name="T8" fmla="*/ 140 w 667"/>
                      <a:gd name="T9" fmla="*/ 327 h 539"/>
                      <a:gd name="T10" fmla="*/ 88 w 667"/>
                      <a:gd name="T11" fmla="*/ 369 h 539"/>
                      <a:gd name="T12" fmla="*/ 0 w 667"/>
                      <a:gd name="T13" fmla="*/ 403 h 539"/>
                      <a:gd name="T14" fmla="*/ 10 w 667"/>
                      <a:gd name="T15" fmla="*/ 531 h 539"/>
                      <a:gd name="T16" fmla="*/ 153 w 667"/>
                      <a:gd name="T17" fmla="*/ 539 h 539"/>
                      <a:gd name="T18" fmla="*/ 294 w 667"/>
                      <a:gd name="T19" fmla="*/ 537 h 539"/>
                      <a:gd name="T20" fmla="*/ 415 w 667"/>
                      <a:gd name="T21" fmla="*/ 531 h 539"/>
                      <a:gd name="T22" fmla="*/ 604 w 667"/>
                      <a:gd name="T23" fmla="*/ 495 h 539"/>
                      <a:gd name="T24" fmla="*/ 667 w 667"/>
                      <a:gd name="T25" fmla="*/ 280 h 539"/>
                      <a:gd name="T26" fmla="*/ 525 w 667"/>
                      <a:gd name="T27" fmla="*/ 0 h 539"/>
                      <a:gd name="T28" fmla="*/ 373 w 667"/>
                      <a:gd name="T29" fmla="*/ 28 h 539"/>
                      <a:gd name="T30" fmla="*/ 292 w 667"/>
                      <a:gd name="T31" fmla="*/ 139 h 539"/>
                      <a:gd name="T32" fmla="*/ 292 w 667"/>
                      <a:gd name="T33" fmla="*/ 139 h 5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667" h="539">
                        <a:moveTo>
                          <a:pt x="292" y="139"/>
                        </a:moveTo>
                        <a:lnTo>
                          <a:pt x="254" y="129"/>
                        </a:lnTo>
                        <a:lnTo>
                          <a:pt x="239" y="226"/>
                        </a:lnTo>
                        <a:lnTo>
                          <a:pt x="193" y="308"/>
                        </a:lnTo>
                        <a:lnTo>
                          <a:pt x="140" y="327"/>
                        </a:lnTo>
                        <a:lnTo>
                          <a:pt x="88" y="369"/>
                        </a:lnTo>
                        <a:lnTo>
                          <a:pt x="0" y="403"/>
                        </a:lnTo>
                        <a:lnTo>
                          <a:pt x="10" y="531"/>
                        </a:lnTo>
                        <a:lnTo>
                          <a:pt x="153" y="539"/>
                        </a:lnTo>
                        <a:lnTo>
                          <a:pt x="294" y="537"/>
                        </a:lnTo>
                        <a:lnTo>
                          <a:pt x="415" y="531"/>
                        </a:lnTo>
                        <a:lnTo>
                          <a:pt x="604" y="495"/>
                        </a:lnTo>
                        <a:lnTo>
                          <a:pt x="667" y="280"/>
                        </a:lnTo>
                        <a:lnTo>
                          <a:pt x="525" y="0"/>
                        </a:lnTo>
                        <a:lnTo>
                          <a:pt x="373" y="28"/>
                        </a:lnTo>
                        <a:lnTo>
                          <a:pt x="292" y="139"/>
                        </a:lnTo>
                        <a:lnTo>
                          <a:pt x="292" y="139"/>
                        </a:lnTo>
                        <a:close/>
                      </a:path>
                    </a:pathLst>
                  </a:custGeom>
                  <a:solidFill>
                    <a:srgbClr val="755B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9" name="Freeform 41"/>
                  <p:cNvSpPr>
                    <a:spLocks/>
                  </p:cNvSpPr>
                  <p:nvPr/>
                </p:nvSpPr>
                <p:spPr bwMode="auto">
                  <a:xfrm>
                    <a:off x="5431" y="3069"/>
                    <a:ext cx="21" cy="49"/>
                  </a:xfrm>
                  <a:custGeom>
                    <a:avLst/>
                    <a:gdLst>
                      <a:gd name="T0" fmla="*/ 142 w 142"/>
                      <a:gd name="T1" fmla="*/ 15 h 341"/>
                      <a:gd name="T2" fmla="*/ 116 w 142"/>
                      <a:gd name="T3" fmla="*/ 55 h 341"/>
                      <a:gd name="T4" fmla="*/ 47 w 142"/>
                      <a:gd name="T5" fmla="*/ 176 h 341"/>
                      <a:gd name="T6" fmla="*/ 15 w 142"/>
                      <a:gd name="T7" fmla="*/ 341 h 341"/>
                      <a:gd name="T8" fmla="*/ 0 w 142"/>
                      <a:gd name="T9" fmla="*/ 168 h 341"/>
                      <a:gd name="T10" fmla="*/ 8 w 142"/>
                      <a:gd name="T11" fmla="*/ 117 h 341"/>
                      <a:gd name="T12" fmla="*/ 137 w 142"/>
                      <a:gd name="T13" fmla="*/ 0 h 341"/>
                      <a:gd name="T14" fmla="*/ 142 w 142"/>
                      <a:gd name="T15" fmla="*/ 15 h 341"/>
                      <a:gd name="T16" fmla="*/ 142 w 142"/>
                      <a:gd name="T17" fmla="*/ 15 h 3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2" h="341">
                        <a:moveTo>
                          <a:pt x="142" y="15"/>
                        </a:moveTo>
                        <a:lnTo>
                          <a:pt x="116" y="55"/>
                        </a:lnTo>
                        <a:lnTo>
                          <a:pt x="47" y="176"/>
                        </a:lnTo>
                        <a:lnTo>
                          <a:pt x="15" y="341"/>
                        </a:lnTo>
                        <a:lnTo>
                          <a:pt x="0" y="168"/>
                        </a:lnTo>
                        <a:lnTo>
                          <a:pt x="8" y="117"/>
                        </a:lnTo>
                        <a:lnTo>
                          <a:pt x="137" y="0"/>
                        </a:lnTo>
                        <a:lnTo>
                          <a:pt x="142" y="15"/>
                        </a:lnTo>
                        <a:lnTo>
                          <a:pt x="142" y="15"/>
                        </a:lnTo>
                        <a:close/>
                      </a:path>
                    </a:pathLst>
                  </a:custGeom>
                  <a:solidFill>
                    <a:srgbClr val="FF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Freeform 42"/>
                  <p:cNvSpPr>
                    <a:spLocks/>
                  </p:cNvSpPr>
                  <p:nvPr/>
                </p:nvSpPr>
                <p:spPr bwMode="auto">
                  <a:xfrm>
                    <a:off x="5429" y="3092"/>
                    <a:ext cx="7" cy="36"/>
                  </a:xfrm>
                  <a:custGeom>
                    <a:avLst/>
                    <a:gdLst>
                      <a:gd name="T0" fmla="*/ 22 w 49"/>
                      <a:gd name="T1" fmla="*/ 0 h 256"/>
                      <a:gd name="T2" fmla="*/ 49 w 49"/>
                      <a:gd name="T3" fmla="*/ 81 h 256"/>
                      <a:gd name="T4" fmla="*/ 23 w 49"/>
                      <a:gd name="T5" fmla="*/ 246 h 256"/>
                      <a:gd name="T6" fmla="*/ 0 w 49"/>
                      <a:gd name="T7" fmla="*/ 256 h 256"/>
                      <a:gd name="T8" fmla="*/ 9 w 49"/>
                      <a:gd name="T9" fmla="*/ 79 h 256"/>
                      <a:gd name="T10" fmla="*/ 15 w 49"/>
                      <a:gd name="T11" fmla="*/ 20 h 256"/>
                      <a:gd name="T12" fmla="*/ 22 w 49"/>
                      <a:gd name="T13" fmla="*/ 0 h 256"/>
                      <a:gd name="T14" fmla="*/ 22 w 49"/>
                      <a:gd name="T15" fmla="*/ 0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9" h="256">
                        <a:moveTo>
                          <a:pt x="22" y="0"/>
                        </a:moveTo>
                        <a:lnTo>
                          <a:pt x="49" y="81"/>
                        </a:lnTo>
                        <a:lnTo>
                          <a:pt x="23" y="246"/>
                        </a:lnTo>
                        <a:lnTo>
                          <a:pt x="0" y="256"/>
                        </a:lnTo>
                        <a:lnTo>
                          <a:pt x="9" y="79"/>
                        </a:lnTo>
                        <a:lnTo>
                          <a:pt x="15" y="20"/>
                        </a:lnTo>
                        <a:lnTo>
                          <a:pt x="22" y="0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Freeform 43"/>
                  <p:cNvSpPr>
                    <a:spLocks/>
                  </p:cNvSpPr>
                  <p:nvPr/>
                </p:nvSpPr>
                <p:spPr bwMode="auto">
                  <a:xfrm>
                    <a:off x="5325" y="3101"/>
                    <a:ext cx="42" cy="22"/>
                  </a:xfrm>
                  <a:custGeom>
                    <a:avLst/>
                    <a:gdLst>
                      <a:gd name="T0" fmla="*/ 290 w 297"/>
                      <a:gd name="T1" fmla="*/ 22 h 153"/>
                      <a:gd name="T2" fmla="*/ 258 w 297"/>
                      <a:gd name="T3" fmla="*/ 22 h 153"/>
                      <a:gd name="T4" fmla="*/ 207 w 297"/>
                      <a:gd name="T5" fmla="*/ 0 h 153"/>
                      <a:gd name="T6" fmla="*/ 188 w 297"/>
                      <a:gd name="T7" fmla="*/ 15 h 153"/>
                      <a:gd name="T8" fmla="*/ 189 w 297"/>
                      <a:gd name="T9" fmla="*/ 32 h 153"/>
                      <a:gd name="T10" fmla="*/ 175 w 297"/>
                      <a:gd name="T11" fmla="*/ 44 h 153"/>
                      <a:gd name="T12" fmla="*/ 160 w 297"/>
                      <a:gd name="T13" fmla="*/ 57 h 153"/>
                      <a:gd name="T14" fmla="*/ 74 w 297"/>
                      <a:gd name="T15" fmla="*/ 39 h 153"/>
                      <a:gd name="T16" fmla="*/ 63 w 297"/>
                      <a:gd name="T17" fmla="*/ 39 h 153"/>
                      <a:gd name="T18" fmla="*/ 0 w 297"/>
                      <a:gd name="T19" fmla="*/ 114 h 153"/>
                      <a:gd name="T20" fmla="*/ 5 w 297"/>
                      <a:gd name="T21" fmla="*/ 127 h 153"/>
                      <a:gd name="T22" fmla="*/ 61 w 297"/>
                      <a:gd name="T23" fmla="*/ 145 h 153"/>
                      <a:gd name="T24" fmla="*/ 87 w 297"/>
                      <a:gd name="T25" fmla="*/ 153 h 153"/>
                      <a:gd name="T26" fmla="*/ 123 w 297"/>
                      <a:gd name="T27" fmla="*/ 152 h 153"/>
                      <a:gd name="T28" fmla="*/ 174 w 297"/>
                      <a:gd name="T29" fmla="*/ 142 h 153"/>
                      <a:gd name="T30" fmla="*/ 237 w 297"/>
                      <a:gd name="T31" fmla="*/ 143 h 153"/>
                      <a:gd name="T32" fmla="*/ 229 w 297"/>
                      <a:gd name="T33" fmla="*/ 66 h 153"/>
                      <a:gd name="T34" fmla="*/ 295 w 297"/>
                      <a:gd name="T35" fmla="*/ 58 h 153"/>
                      <a:gd name="T36" fmla="*/ 297 w 297"/>
                      <a:gd name="T37" fmla="*/ 35 h 153"/>
                      <a:gd name="T38" fmla="*/ 290 w 297"/>
                      <a:gd name="T39" fmla="*/ 22 h 153"/>
                      <a:gd name="T40" fmla="*/ 290 w 297"/>
                      <a:gd name="T41" fmla="*/ 22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7" h="153">
                        <a:moveTo>
                          <a:pt x="290" y="22"/>
                        </a:moveTo>
                        <a:lnTo>
                          <a:pt x="258" y="22"/>
                        </a:lnTo>
                        <a:lnTo>
                          <a:pt x="207" y="0"/>
                        </a:lnTo>
                        <a:lnTo>
                          <a:pt x="188" y="15"/>
                        </a:lnTo>
                        <a:lnTo>
                          <a:pt x="189" y="32"/>
                        </a:lnTo>
                        <a:lnTo>
                          <a:pt x="175" y="44"/>
                        </a:lnTo>
                        <a:lnTo>
                          <a:pt x="160" y="57"/>
                        </a:lnTo>
                        <a:lnTo>
                          <a:pt x="74" y="39"/>
                        </a:lnTo>
                        <a:lnTo>
                          <a:pt x="63" y="39"/>
                        </a:lnTo>
                        <a:lnTo>
                          <a:pt x="0" y="114"/>
                        </a:lnTo>
                        <a:lnTo>
                          <a:pt x="5" y="127"/>
                        </a:lnTo>
                        <a:lnTo>
                          <a:pt x="61" y="145"/>
                        </a:lnTo>
                        <a:lnTo>
                          <a:pt x="87" y="153"/>
                        </a:lnTo>
                        <a:lnTo>
                          <a:pt x="123" y="152"/>
                        </a:lnTo>
                        <a:lnTo>
                          <a:pt x="174" y="142"/>
                        </a:lnTo>
                        <a:lnTo>
                          <a:pt x="237" y="143"/>
                        </a:lnTo>
                        <a:lnTo>
                          <a:pt x="229" y="66"/>
                        </a:lnTo>
                        <a:lnTo>
                          <a:pt x="295" y="58"/>
                        </a:lnTo>
                        <a:lnTo>
                          <a:pt x="297" y="35"/>
                        </a:lnTo>
                        <a:lnTo>
                          <a:pt x="290" y="22"/>
                        </a:lnTo>
                        <a:lnTo>
                          <a:pt x="290" y="22"/>
                        </a:lnTo>
                        <a:close/>
                      </a:path>
                    </a:pathLst>
                  </a:custGeom>
                  <a:solidFill>
                    <a:srgbClr val="FFC7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Freeform 44"/>
                  <p:cNvSpPr>
                    <a:spLocks/>
                  </p:cNvSpPr>
                  <p:nvPr/>
                </p:nvSpPr>
                <p:spPr bwMode="auto">
                  <a:xfrm>
                    <a:off x="5363" y="3124"/>
                    <a:ext cx="38" cy="20"/>
                  </a:xfrm>
                  <a:custGeom>
                    <a:avLst/>
                    <a:gdLst>
                      <a:gd name="T0" fmla="*/ 87 w 266"/>
                      <a:gd name="T1" fmla="*/ 53 h 142"/>
                      <a:gd name="T2" fmla="*/ 79 w 266"/>
                      <a:gd name="T3" fmla="*/ 65 h 142"/>
                      <a:gd name="T4" fmla="*/ 55 w 266"/>
                      <a:gd name="T5" fmla="*/ 73 h 142"/>
                      <a:gd name="T6" fmla="*/ 3 w 266"/>
                      <a:gd name="T7" fmla="*/ 107 h 142"/>
                      <a:gd name="T8" fmla="*/ 0 w 266"/>
                      <a:gd name="T9" fmla="*/ 121 h 142"/>
                      <a:gd name="T10" fmla="*/ 31 w 266"/>
                      <a:gd name="T11" fmla="*/ 142 h 142"/>
                      <a:gd name="T12" fmla="*/ 126 w 266"/>
                      <a:gd name="T13" fmla="*/ 132 h 142"/>
                      <a:gd name="T14" fmla="*/ 224 w 266"/>
                      <a:gd name="T15" fmla="*/ 127 h 142"/>
                      <a:gd name="T16" fmla="*/ 228 w 266"/>
                      <a:gd name="T17" fmla="*/ 95 h 142"/>
                      <a:gd name="T18" fmla="*/ 235 w 266"/>
                      <a:gd name="T19" fmla="*/ 67 h 142"/>
                      <a:gd name="T20" fmla="*/ 266 w 266"/>
                      <a:gd name="T21" fmla="*/ 27 h 142"/>
                      <a:gd name="T22" fmla="*/ 218 w 266"/>
                      <a:gd name="T23" fmla="*/ 0 h 142"/>
                      <a:gd name="T24" fmla="*/ 140 w 266"/>
                      <a:gd name="T25" fmla="*/ 25 h 142"/>
                      <a:gd name="T26" fmla="*/ 128 w 266"/>
                      <a:gd name="T27" fmla="*/ 38 h 142"/>
                      <a:gd name="T28" fmla="*/ 87 w 266"/>
                      <a:gd name="T29" fmla="*/ 53 h 142"/>
                      <a:gd name="T30" fmla="*/ 87 w 266"/>
                      <a:gd name="T31" fmla="*/ 53 h 1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66" h="142">
                        <a:moveTo>
                          <a:pt x="87" y="53"/>
                        </a:moveTo>
                        <a:lnTo>
                          <a:pt x="79" y="65"/>
                        </a:lnTo>
                        <a:lnTo>
                          <a:pt x="55" y="73"/>
                        </a:lnTo>
                        <a:lnTo>
                          <a:pt x="3" y="107"/>
                        </a:lnTo>
                        <a:lnTo>
                          <a:pt x="0" y="121"/>
                        </a:lnTo>
                        <a:lnTo>
                          <a:pt x="31" y="142"/>
                        </a:lnTo>
                        <a:lnTo>
                          <a:pt x="126" y="132"/>
                        </a:lnTo>
                        <a:lnTo>
                          <a:pt x="224" y="127"/>
                        </a:lnTo>
                        <a:lnTo>
                          <a:pt x="228" y="95"/>
                        </a:lnTo>
                        <a:lnTo>
                          <a:pt x="235" y="67"/>
                        </a:lnTo>
                        <a:lnTo>
                          <a:pt x="266" y="27"/>
                        </a:lnTo>
                        <a:lnTo>
                          <a:pt x="218" y="0"/>
                        </a:lnTo>
                        <a:lnTo>
                          <a:pt x="140" y="25"/>
                        </a:lnTo>
                        <a:lnTo>
                          <a:pt x="128" y="38"/>
                        </a:lnTo>
                        <a:lnTo>
                          <a:pt x="87" y="53"/>
                        </a:lnTo>
                        <a:lnTo>
                          <a:pt x="87" y="53"/>
                        </a:lnTo>
                        <a:close/>
                      </a:path>
                    </a:pathLst>
                  </a:custGeom>
                  <a:solidFill>
                    <a:srgbClr val="FFC7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Freeform 45"/>
                  <p:cNvSpPr>
                    <a:spLocks/>
                  </p:cNvSpPr>
                  <p:nvPr/>
                </p:nvSpPr>
                <p:spPr bwMode="auto">
                  <a:xfrm>
                    <a:off x="5428" y="3116"/>
                    <a:ext cx="18" cy="23"/>
                  </a:xfrm>
                  <a:custGeom>
                    <a:avLst/>
                    <a:gdLst>
                      <a:gd name="T0" fmla="*/ 18 w 123"/>
                      <a:gd name="T1" fmla="*/ 162 h 162"/>
                      <a:gd name="T2" fmla="*/ 123 w 123"/>
                      <a:gd name="T3" fmla="*/ 4 h 162"/>
                      <a:gd name="T4" fmla="*/ 113 w 123"/>
                      <a:gd name="T5" fmla="*/ 0 h 162"/>
                      <a:gd name="T6" fmla="*/ 0 w 123"/>
                      <a:gd name="T7" fmla="*/ 161 h 162"/>
                      <a:gd name="T8" fmla="*/ 18 w 123"/>
                      <a:gd name="T9" fmla="*/ 162 h 162"/>
                      <a:gd name="T10" fmla="*/ 18 w 123"/>
                      <a:gd name="T11" fmla="*/ 162 h 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3" h="162">
                        <a:moveTo>
                          <a:pt x="18" y="162"/>
                        </a:moveTo>
                        <a:lnTo>
                          <a:pt x="123" y="4"/>
                        </a:lnTo>
                        <a:lnTo>
                          <a:pt x="113" y="0"/>
                        </a:lnTo>
                        <a:lnTo>
                          <a:pt x="0" y="161"/>
                        </a:lnTo>
                        <a:lnTo>
                          <a:pt x="18" y="162"/>
                        </a:lnTo>
                        <a:lnTo>
                          <a:pt x="18" y="162"/>
                        </a:lnTo>
                        <a:close/>
                      </a:path>
                    </a:pathLst>
                  </a:cu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Freeform 46"/>
                  <p:cNvSpPr>
                    <a:spLocks/>
                  </p:cNvSpPr>
                  <p:nvPr/>
                </p:nvSpPr>
                <p:spPr bwMode="auto">
                  <a:xfrm>
                    <a:off x="5421" y="3093"/>
                    <a:ext cx="123" cy="89"/>
                  </a:xfrm>
                  <a:custGeom>
                    <a:avLst/>
                    <a:gdLst>
                      <a:gd name="T0" fmla="*/ 436 w 864"/>
                      <a:gd name="T1" fmla="*/ 106 h 623"/>
                      <a:gd name="T2" fmla="*/ 424 w 864"/>
                      <a:gd name="T3" fmla="*/ 156 h 623"/>
                      <a:gd name="T4" fmla="*/ 395 w 864"/>
                      <a:gd name="T5" fmla="*/ 308 h 623"/>
                      <a:gd name="T6" fmla="*/ 231 w 864"/>
                      <a:gd name="T7" fmla="*/ 327 h 623"/>
                      <a:gd name="T8" fmla="*/ 213 w 864"/>
                      <a:gd name="T9" fmla="*/ 397 h 623"/>
                      <a:gd name="T10" fmla="*/ 75 w 864"/>
                      <a:gd name="T11" fmla="*/ 397 h 623"/>
                      <a:gd name="T12" fmla="*/ 0 w 864"/>
                      <a:gd name="T13" fmla="*/ 411 h 623"/>
                      <a:gd name="T14" fmla="*/ 8 w 864"/>
                      <a:gd name="T15" fmla="*/ 492 h 623"/>
                      <a:gd name="T16" fmla="*/ 288 w 864"/>
                      <a:gd name="T17" fmla="*/ 591 h 623"/>
                      <a:gd name="T18" fmla="*/ 333 w 864"/>
                      <a:gd name="T19" fmla="*/ 588 h 623"/>
                      <a:gd name="T20" fmla="*/ 543 w 864"/>
                      <a:gd name="T21" fmla="*/ 526 h 623"/>
                      <a:gd name="T22" fmla="*/ 709 w 864"/>
                      <a:gd name="T23" fmla="*/ 623 h 623"/>
                      <a:gd name="T24" fmla="*/ 832 w 864"/>
                      <a:gd name="T25" fmla="*/ 623 h 623"/>
                      <a:gd name="T26" fmla="*/ 833 w 864"/>
                      <a:gd name="T27" fmla="*/ 561 h 623"/>
                      <a:gd name="T28" fmla="*/ 864 w 864"/>
                      <a:gd name="T29" fmla="*/ 427 h 623"/>
                      <a:gd name="T30" fmla="*/ 757 w 864"/>
                      <a:gd name="T31" fmla="*/ 122 h 623"/>
                      <a:gd name="T32" fmla="*/ 644 w 864"/>
                      <a:gd name="T33" fmla="*/ 14 h 623"/>
                      <a:gd name="T34" fmla="*/ 595 w 864"/>
                      <a:gd name="T35" fmla="*/ 0 h 623"/>
                      <a:gd name="T36" fmla="*/ 436 w 864"/>
                      <a:gd name="T37" fmla="*/ 106 h 623"/>
                      <a:gd name="T38" fmla="*/ 436 w 864"/>
                      <a:gd name="T39" fmla="*/ 106 h 6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64" h="623">
                        <a:moveTo>
                          <a:pt x="436" y="106"/>
                        </a:moveTo>
                        <a:lnTo>
                          <a:pt x="424" y="156"/>
                        </a:lnTo>
                        <a:lnTo>
                          <a:pt x="395" y="308"/>
                        </a:lnTo>
                        <a:lnTo>
                          <a:pt x="231" y="327"/>
                        </a:lnTo>
                        <a:lnTo>
                          <a:pt x="213" y="397"/>
                        </a:lnTo>
                        <a:lnTo>
                          <a:pt x="75" y="397"/>
                        </a:lnTo>
                        <a:lnTo>
                          <a:pt x="0" y="411"/>
                        </a:lnTo>
                        <a:lnTo>
                          <a:pt x="8" y="492"/>
                        </a:lnTo>
                        <a:lnTo>
                          <a:pt x="288" y="591"/>
                        </a:lnTo>
                        <a:lnTo>
                          <a:pt x="333" y="588"/>
                        </a:lnTo>
                        <a:lnTo>
                          <a:pt x="543" y="526"/>
                        </a:lnTo>
                        <a:lnTo>
                          <a:pt x="709" y="623"/>
                        </a:lnTo>
                        <a:lnTo>
                          <a:pt x="832" y="623"/>
                        </a:lnTo>
                        <a:lnTo>
                          <a:pt x="833" y="561"/>
                        </a:lnTo>
                        <a:lnTo>
                          <a:pt x="864" y="427"/>
                        </a:lnTo>
                        <a:lnTo>
                          <a:pt x="757" y="122"/>
                        </a:lnTo>
                        <a:lnTo>
                          <a:pt x="644" y="14"/>
                        </a:lnTo>
                        <a:lnTo>
                          <a:pt x="595" y="0"/>
                        </a:lnTo>
                        <a:lnTo>
                          <a:pt x="436" y="106"/>
                        </a:lnTo>
                        <a:lnTo>
                          <a:pt x="436" y="106"/>
                        </a:lnTo>
                        <a:close/>
                      </a:path>
                    </a:pathLst>
                  </a:custGeom>
                  <a:solidFill>
                    <a:srgbClr val="CC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Freeform 47"/>
                  <p:cNvSpPr>
                    <a:spLocks/>
                  </p:cNvSpPr>
                  <p:nvPr/>
                </p:nvSpPr>
                <p:spPr bwMode="auto">
                  <a:xfrm>
                    <a:off x="5410" y="3130"/>
                    <a:ext cx="45" cy="32"/>
                  </a:xfrm>
                  <a:custGeom>
                    <a:avLst/>
                    <a:gdLst>
                      <a:gd name="T0" fmla="*/ 316 w 316"/>
                      <a:gd name="T1" fmla="*/ 127 h 223"/>
                      <a:gd name="T2" fmla="*/ 306 w 316"/>
                      <a:gd name="T3" fmla="*/ 74 h 223"/>
                      <a:gd name="T4" fmla="*/ 266 w 316"/>
                      <a:gd name="T5" fmla="*/ 46 h 223"/>
                      <a:gd name="T6" fmla="*/ 218 w 316"/>
                      <a:gd name="T7" fmla="*/ 0 h 223"/>
                      <a:gd name="T8" fmla="*/ 186 w 316"/>
                      <a:gd name="T9" fmla="*/ 1 h 223"/>
                      <a:gd name="T10" fmla="*/ 148 w 316"/>
                      <a:gd name="T11" fmla="*/ 60 h 223"/>
                      <a:gd name="T12" fmla="*/ 111 w 316"/>
                      <a:gd name="T13" fmla="*/ 59 h 223"/>
                      <a:gd name="T14" fmla="*/ 101 w 316"/>
                      <a:gd name="T15" fmla="*/ 72 h 223"/>
                      <a:gd name="T16" fmla="*/ 50 w 316"/>
                      <a:gd name="T17" fmla="*/ 69 h 223"/>
                      <a:gd name="T18" fmla="*/ 6 w 316"/>
                      <a:gd name="T19" fmla="*/ 93 h 223"/>
                      <a:gd name="T20" fmla="*/ 6 w 316"/>
                      <a:gd name="T21" fmla="*/ 125 h 223"/>
                      <a:gd name="T22" fmla="*/ 0 w 316"/>
                      <a:gd name="T23" fmla="*/ 139 h 223"/>
                      <a:gd name="T24" fmla="*/ 0 w 316"/>
                      <a:gd name="T25" fmla="*/ 187 h 223"/>
                      <a:gd name="T26" fmla="*/ 18 w 316"/>
                      <a:gd name="T27" fmla="*/ 205 h 223"/>
                      <a:gd name="T28" fmla="*/ 82 w 316"/>
                      <a:gd name="T29" fmla="*/ 223 h 223"/>
                      <a:gd name="T30" fmla="*/ 71 w 316"/>
                      <a:gd name="T31" fmla="*/ 152 h 223"/>
                      <a:gd name="T32" fmla="*/ 152 w 316"/>
                      <a:gd name="T33" fmla="*/ 134 h 223"/>
                      <a:gd name="T34" fmla="*/ 143 w 316"/>
                      <a:gd name="T35" fmla="*/ 99 h 223"/>
                      <a:gd name="T36" fmla="*/ 174 w 316"/>
                      <a:gd name="T37" fmla="*/ 103 h 223"/>
                      <a:gd name="T38" fmla="*/ 223 w 316"/>
                      <a:gd name="T39" fmla="*/ 137 h 223"/>
                      <a:gd name="T40" fmla="*/ 316 w 316"/>
                      <a:gd name="T41" fmla="*/ 127 h 223"/>
                      <a:gd name="T42" fmla="*/ 316 w 316"/>
                      <a:gd name="T43" fmla="*/ 127 h 2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16" h="223">
                        <a:moveTo>
                          <a:pt x="316" y="127"/>
                        </a:moveTo>
                        <a:lnTo>
                          <a:pt x="306" y="74"/>
                        </a:lnTo>
                        <a:lnTo>
                          <a:pt x="266" y="46"/>
                        </a:lnTo>
                        <a:lnTo>
                          <a:pt x="218" y="0"/>
                        </a:lnTo>
                        <a:lnTo>
                          <a:pt x="186" y="1"/>
                        </a:lnTo>
                        <a:lnTo>
                          <a:pt x="148" y="60"/>
                        </a:lnTo>
                        <a:lnTo>
                          <a:pt x="111" y="59"/>
                        </a:lnTo>
                        <a:lnTo>
                          <a:pt x="101" y="72"/>
                        </a:lnTo>
                        <a:lnTo>
                          <a:pt x="50" y="69"/>
                        </a:lnTo>
                        <a:lnTo>
                          <a:pt x="6" y="93"/>
                        </a:lnTo>
                        <a:lnTo>
                          <a:pt x="6" y="125"/>
                        </a:lnTo>
                        <a:lnTo>
                          <a:pt x="0" y="139"/>
                        </a:lnTo>
                        <a:lnTo>
                          <a:pt x="0" y="187"/>
                        </a:lnTo>
                        <a:lnTo>
                          <a:pt x="18" y="205"/>
                        </a:lnTo>
                        <a:lnTo>
                          <a:pt x="82" y="223"/>
                        </a:lnTo>
                        <a:lnTo>
                          <a:pt x="71" y="152"/>
                        </a:lnTo>
                        <a:lnTo>
                          <a:pt x="152" y="134"/>
                        </a:lnTo>
                        <a:lnTo>
                          <a:pt x="143" y="99"/>
                        </a:lnTo>
                        <a:lnTo>
                          <a:pt x="174" y="103"/>
                        </a:lnTo>
                        <a:lnTo>
                          <a:pt x="223" y="137"/>
                        </a:lnTo>
                        <a:lnTo>
                          <a:pt x="316" y="127"/>
                        </a:lnTo>
                        <a:lnTo>
                          <a:pt x="316" y="127"/>
                        </a:lnTo>
                        <a:close/>
                      </a:path>
                    </a:pathLst>
                  </a:custGeom>
                  <a:solidFill>
                    <a:srgbClr val="FFD6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6" name="Freeform 48"/>
                  <p:cNvSpPr>
                    <a:spLocks/>
                  </p:cNvSpPr>
                  <p:nvPr/>
                </p:nvSpPr>
                <p:spPr bwMode="auto">
                  <a:xfrm>
                    <a:off x="5455" y="3067"/>
                    <a:ext cx="51" cy="43"/>
                  </a:xfrm>
                  <a:custGeom>
                    <a:avLst/>
                    <a:gdLst>
                      <a:gd name="T0" fmla="*/ 0 w 353"/>
                      <a:gd name="T1" fmla="*/ 57 h 306"/>
                      <a:gd name="T2" fmla="*/ 22 w 353"/>
                      <a:gd name="T3" fmla="*/ 90 h 306"/>
                      <a:gd name="T4" fmla="*/ 3 w 353"/>
                      <a:gd name="T5" fmla="*/ 149 h 306"/>
                      <a:gd name="T6" fmla="*/ 11 w 353"/>
                      <a:gd name="T7" fmla="*/ 158 h 306"/>
                      <a:gd name="T8" fmla="*/ 35 w 353"/>
                      <a:gd name="T9" fmla="*/ 158 h 306"/>
                      <a:gd name="T10" fmla="*/ 58 w 353"/>
                      <a:gd name="T11" fmla="*/ 200 h 306"/>
                      <a:gd name="T12" fmla="*/ 82 w 353"/>
                      <a:gd name="T13" fmla="*/ 249 h 306"/>
                      <a:gd name="T14" fmla="*/ 122 w 353"/>
                      <a:gd name="T15" fmla="*/ 249 h 306"/>
                      <a:gd name="T16" fmla="*/ 157 w 353"/>
                      <a:gd name="T17" fmla="*/ 234 h 306"/>
                      <a:gd name="T18" fmla="*/ 207 w 353"/>
                      <a:gd name="T19" fmla="*/ 306 h 306"/>
                      <a:gd name="T20" fmla="*/ 253 w 353"/>
                      <a:gd name="T21" fmla="*/ 287 h 306"/>
                      <a:gd name="T22" fmla="*/ 347 w 353"/>
                      <a:gd name="T23" fmla="*/ 203 h 306"/>
                      <a:gd name="T24" fmla="*/ 353 w 353"/>
                      <a:gd name="T25" fmla="*/ 162 h 306"/>
                      <a:gd name="T26" fmla="*/ 17 w 353"/>
                      <a:gd name="T27" fmla="*/ 0 h 306"/>
                      <a:gd name="T28" fmla="*/ 0 w 353"/>
                      <a:gd name="T29" fmla="*/ 57 h 306"/>
                      <a:gd name="T30" fmla="*/ 0 w 353"/>
                      <a:gd name="T31" fmla="*/ 57 h 3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53" h="306">
                        <a:moveTo>
                          <a:pt x="0" y="57"/>
                        </a:moveTo>
                        <a:lnTo>
                          <a:pt x="22" y="90"/>
                        </a:lnTo>
                        <a:lnTo>
                          <a:pt x="3" y="149"/>
                        </a:lnTo>
                        <a:lnTo>
                          <a:pt x="11" y="158"/>
                        </a:lnTo>
                        <a:lnTo>
                          <a:pt x="35" y="158"/>
                        </a:lnTo>
                        <a:lnTo>
                          <a:pt x="58" y="200"/>
                        </a:lnTo>
                        <a:lnTo>
                          <a:pt x="82" y="249"/>
                        </a:lnTo>
                        <a:lnTo>
                          <a:pt x="122" y="249"/>
                        </a:lnTo>
                        <a:lnTo>
                          <a:pt x="157" y="234"/>
                        </a:lnTo>
                        <a:lnTo>
                          <a:pt x="207" y="306"/>
                        </a:lnTo>
                        <a:lnTo>
                          <a:pt x="253" y="287"/>
                        </a:lnTo>
                        <a:lnTo>
                          <a:pt x="347" y="203"/>
                        </a:lnTo>
                        <a:lnTo>
                          <a:pt x="353" y="162"/>
                        </a:lnTo>
                        <a:lnTo>
                          <a:pt x="17" y="0"/>
                        </a:lnTo>
                        <a:lnTo>
                          <a:pt x="0" y="57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rgbClr val="FFD6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Freeform 49"/>
                  <p:cNvSpPr>
                    <a:spLocks/>
                  </p:cNvSpPr>
                  <p:nvPr/>
                </p:nvSpPr>
                <p:spPr bwMode="auto">
                  <a:xfrm>
                    <a:off x="5202" y="3046"/>
                    <a:ext cx="70" cy="81"/>
                  </a:xfrm>
                  <a:custGeom>
                    <a:avLst/>
                    <a:gdLst>
                      <a:gd name="T0" fmla="*/ 139 w 491"/>
                      <a:gd name="T1" fmla="*/ 0 h 569"/>
                      <a:gd name="T2" fmla="*/ 206 w 491"/>
                      <a:gd name="T3" fmla="*/ 123 h 569"/>
                      <a:gd name="T4" fmla="*/ 210 w 491"/>
                      <a:gd name="T5" fmla="*/ 340 h 569"/>
                      <a:gd name="T6" fmla="*/ 300 w 491"/>
                      <a:gd name="T7" fmla="*/ 367 h 569"/>
                      <a:gd name="T8" fmla="*/ 353 w 491"/>
                      <a:gd name="T9" fmla="*/ 393 h 569"/>
                      <a:gd name="T10" fmla="*/ 487 w 491"/>
                      <a:gd name="T11" fmla="*/ 408 h 569"/>
                      <a:gd name="T12" fmla="*/ 491 w 491"/>
                      <a:gd name="T13" fmla="*/ 485 h 569"/>
                      <a:gd name="T14" fmla="*/ 208 w 491"/>
                      <a:gd name="T15" fmla="*/ 557 h 569"/>
                      <a:gd name="T16" fmla="*/ 139 w 491"/>
                      <a:gd name="T17" fmla="*/ 569 h 569"/>
                      <a:gd name="T18" fmla="*/ 48 w 491"/>
                      <a:gd name="T19" fmla="*/ 408 h 569"/>
                      <a:gd name="T20" fmla="*/ 0 w 491"/>
                      <a:gd name="T21" fmla="*/ 166 h 569"/>
                      <a:gd name="T22" fmla="*/ 139 w 491"/>
                      <a:gd name="T23" fmla="*/ 0 h 569"/>
                      <a:gd name="T24" fmla="*/ 139 w 491"/>
                      <a:gd name="T25" fmla="*/ 0 h 5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91" h="569">
                        <a:moveTo>
                          <a:pt x="139" y="0"/>
                        </a:moveTo>
                        <a:lnTo>
                          <a:pt x="206" y="123"/>
                        </a:lnTo>
                        <a:lnTo>
                          <a:pt x="210" y="340"/>
                        </a:lnTo>
                        <a:lnTo>
                          <a:pt x="300" y="367"/>
                        </a:lnTo>
                        <a:lnTo>
                          <a:pt x="353" y="393"/>
                        </a:lnTo>
                        <a:lnTo>
                          <a:pt x="487" y="408"/>
                        </a:lnTo>
                        <a:lnTo>
                          <a:pt x="491" y="485"/>
                        </a:lnTo>
                        <a:lnTo>
                          <a:pt x="208" y="557"/>
                        </a:lnTo>
                        <a:lnTo>
                          <a:pt x="139" y="569"/>
                        </a:lnTo>
                        <a:lnTo>
                          <a:pt x="48" y="408"/>
                        </a:lnTo>
                        <a:lnTo>
                          <a:pt x="0" y="166"/>
                        </a:lnTo>
                        <a:lnTo>
                          <a:pt x="139" y="0"/>
                        </a:lnTo>
                        <a:lnTo>
                          <a:pt x="139" y="0"/>
                        </a:lnTo>
                        <a:close/>
                      </a:path>
                    </a:pathLst>
                  </a:custGeom>
                  <a:solidFill>
                    <a:srgbClr val="5973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Freeform 50"/>
                  <p:cNvSpPr>
                    <a:spLocks/>
                  </p:cNvSpPr>
                  <p:nvPr/>
                </p:nvSpPr>
                <p:spPr bwMode="auto">
                  <a:xfrm>
                    <a:off x="5266" y="3105"/>
                    <a:ext cx="9" cy="15"/>
                  </a:xfrm>
                  <a:custGeom>
                    <a:avLst/>
                    <a:gdLst>
                      <a:gd name="T0" fmla="*/ 0 w 60"/>
                      <a:gd name="T1" fmla="*/ 8 h 104"/>
                      <a:gd name="T2" fmla="*/ 14 w 60"/>
                      <a:gd name="T3" fmla="*/ 71 h 104"/>
                      <a:gd name="T4" fmla="*/ 21 w 60"/>
                      <a:gd name="T5" fmla="*/ 104 h 104"/>
                      <a:gd name="T6" fmla="*/ 60 w 60"/>
                      <a:gd name="T7" fmla="*/ 98 h 104"/>
                      <a:gd name="T8" fmla="*/ 57 w 60"/>
                      <a:gd name="T9" fmla="*/ 58 h 104"/>
                      <a:gd name="T10" fmla="*/ 34 w 60"/>
                      <a:gd name="T11" fmla="*/ 0 h 104"/>
                      <a:gd name="T12" fmla="*/ 0 w 60"/>
                      <a:gd name="T13" fmla="*/ 8 h 104"/>
                      <a:gd name="T14" fmla="*/ 0 w 60"/>
                      <a:gd name="T15" fmla="*/ 8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0" h="104">
                        <a:moveTo>
                          <a:pt x="0" y="8"/>
                        </a:moveTo>
                        <a:lnTo>
                          <a:pt x="14" y="71"/>
                        </a:lnTo>
                        <a:lnTo>
                          <a:pt x="21" y="104"/>
                        </a:lnTo>
                        <a:lnTo>
                          <a:pt x="60" y="98"/>
                        </a:lnTo>
                        <a:lnTo>
                          <a:pt x="57" y="58"/>
                        </a:lnTo>
                        <a:lnTo>
                          <a:pt x="34" y="0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Freeform 51"/>
                  <p:cNvSpPr>
                    <a:spLocks/>
                  </p:cNvSpPr>
                  <p:nvPr/>
                </p:nvSpPr>
                <p:spPr bwMode="auto">
                  <a:xfrm>
                    <a:off x="5220" y="3051"/>
                    <a:ext cx="11" cy="29"/>
                  </a:xfrm>
                  <a:custGeom>
                    <a:avLst/>
                    <a:gdLst>
                      <a:gd name="T0" fmla="*/ 0 w 78"/>
                      <a:gd name="T1" fmla="*/ 55 h 199"/>
                      <a:gd name="T2" fmla="*/ 16 w 78"/>
                      <a:gd name="T3" fmla="*/ 77 h 199"/>
                      <a:gd name="T4" fmla="*/ 59 w 78"/>
                      <a:gd name="T5" fmla="*/ 199 h 199"/>
                      <a:gd name="T6" fmla="*/ 78 w 78"/>
                      <a:gd name="T7" fmla="*/ 106 h 199"/>
                      <a:gd name="T8" fmla="*/ 36 w 78"/>
                      <a:gd name="T9" fmla="*/ 0 h 199"/>
                      <a:gd name="T10" fmla="*/ 0 w 78"/>
                      <a:gd name="T11" fmla="*/ 55 h 199"/>
                      <a:gd name="T12" fmla="*/ 0 w 78"/>
                      <a:gd name="T13" fmla="*/ 55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8" h="199">
                        <a:moveTo>
                          <a:pt x="0" y="55"/>
                        </a:moveTo>
                        <a:lnTo>
                          <a:pt x="16" y="77"/>
                        </a:lnTo>
                        <a:lnTo>
                          <a:pt x="59" y="199"/>
                        </a:lnTo>
                        <a:lnTo>
                          <a:pt x="78" y="106"/>
                        </a:lnTo>
                        <a:lnTo>
                          <a:pt x="36" y="0"/>
                        </a:lnTo>
                        <a:lnTo>
                          <a:pt x="0" y="55"/>
                        </a:lnTo>
                        <a:lnTo>
                          <a:pt x="0" y="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Freeform 52"/>
                  <p:cNvSpPr>
                    <a:spLocks/>
                  </p:cNvSpPr>
                  <p:nvPr/>
                </p:nvSpPr>
                <p:spPr bwMode="auto">
                  <a:xfrm>
                    <a:off x="5226" y="3064"/>
                    <a:ext cx="8" cy="43"/>
                  </a:xfrm>
                  <a:custGeom>
                    <a:avLst/>
                    <a:gdLst>
                      <a:gd name="T0" fmla="*/ 27 w 51"/>
                      <a:gd name="T1" fmla="*/ 10 h 301"/>
                      <a:gd name="T2" fmla="*/ 18 w 51"/>
                      <a:gd name="T3" fmla="*/ 45 h 301"/>
                      <a:gd name="T4" fmla="*/ 8 w 51"/>
                      <a:gd name="T5" fmla="*/ 192 h 301"/>
                      <a:gd name="T6" fmla="*/ 0 w 51"/>
                      <a:gd name="T7" fmla="*/ 275 h 301"/>
                      <a:gd name="T8" fmla="*/ 40 w 51"/>
                      <a:gd name="T9" fmla="*/ 301 h 301"/>
                      <a:gd name="T10" fmla="*/ 50 w 51"/>
                      <a:gd name="T11" fmla="*/ 205 h 301"/>
                      <a:gd name="T12" fmla="*/ 42 w 51"/>
                      <a:gd name="T13" fmla="*/ 75 h 301"/>
                      <a:gd name="T14" fmla="*/ 51 w 51"/>
                      <a:gd name="T15" fmla="*/ 34 h 301"/>
                      <a:gd name="T16" fmla="*/ 38 w 51"/>
                      <a:gd name="T17" fmla="*/ 0 h 301"/>
                      <a:gd name="T18" fmla="*/ 27 w 51"/>
                      <a:gd name="T19" fmla="*/ 10 h 301"/>
                      <a:gd name="T20" fmla="*/ 27 w 51"/>
                      <a:gd name="T21" fmla="*/ 10 h 3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1" h="301">
                        <a:moveTo>
                          <a:pt x="27" y="10"/>
                        </a:moveTo>
                        <a:lnTo>
                          <a:pt x="18" y="45"/>
                        </a:lnTo>
                        <a:lnTo>
                          <a:pt x="8" y="192"/>
                        </a:lnTo>
                        <a:lnTo>
                          <a:pt x="0" y="275"/>
                        </a:lnTo>
                        <a:lnTo>
                          <a:pt x="40" y="301"/>
                        </a:lnTo>
                        <a:lnTo>
                          <a:pt x="50" y="205"/>
                        </a:lnTo>
                        <a:lnTo>
                          <a:pt x="42" y="75"/>
                        </a:lnTo>
                        <a:lnTo>
                          <a:pt x="51" y="34"/>
                        </a:lnTo>
                        <a:lnTo>
                          <a:pt x="38" y="0"/>
                        </a:lnTo>
                        <a:lnTo>
                          <a:pt x="27" y="10"/>
                        </a:lnTo>
                        <a:lnTo>
                          <a:pt x="27" y="10"/>
                        </a:lnTo>
                        <a:close/>
                      </a:path>
                    </a:pathLst>
                  </a:custGeom>
                  <a:solidFill>
                    <a:srgbClr val="FFCC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Freeform 53"/>
                  <p:cNvSpPr>
                    <a:spLocks/>
                  </p:cNvSpPr>
                  <p:nvPr/>
                </p:nvSpPr>
                <p:spPr bwMode="auto">
                  <a:xfrm>
                    <a:off x="5247" y="3115"/>
                    <a:ext cx="25" cy="14"/>
                  </a:xfrm>
                  <a:custGeom>
                    <a:avLst/>
                    <a:gdLst>
                      <a:gd name="T0" fmla="*/ 0 w 172"/>
                      <a:gd name="T1" fmla="*/ 3 h 94"/>
                      <a:gd name="T2" fmla="*/ 0 w 172"/>
                      <a:gd name="T3" fmla="*/ 16 h 94"/>
                      <a:gd name="T4" fmla="*/ 141 w 172"/>
                      <a:gd name="T5" fmla="*/ 94 h 94"/>
                      <a:gd name="T6" fmla="*/ 172 w 172"/>
                      <a:gd name="T7" fmla="*/ 89 h 94"/>
                      <a:gd name="T8" fmla="*/ 152 w 172"/>
                      <a:gd name="T9" fmla="*/ 66 h 94"/>
                      <a:gd name="T10" fmla="*/ 30 w 172"/>
                      <a:gd name="T11" fmla="*/ 0 h 94"/>
                      <a:gd name="T12" fmla="*/ 0 w 172"/>
                      <a:gd name="T13" fmla="*/ 3 h 94"/>
                      <a:gd name="T14" fmla="*/ 0 w 172"/>
                      <a:gd name="T15" fmla="*/ 3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72" h="94">
                        <a:moveTo>
                          <a:pt x="0" y="3"/>
                        </a:moveTo>
                        <a:lnTo>
                          <a:pt x="0" y="16"/>
                        </a:lnTo>
                        <a:lnTo>
                          <a:pt x="141" y="94"/>
                        </a:lnTo>
                        <a:lnTo>
                          <a:pt x="172" y="89"/>
                        </a:lnTo>
                        <a:lnTo>
                          <a:pt x="152" y="66"/>
                        </a:lnTo>
                        <a:lnTo>
                          <a:pt x="30" y="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close/>
                      </a:path>
                    </a:pathLst>
                  </a:custGeom>
                  <a:solidFill>
                    <a:srgbClr val="FFE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Freeform 54"/>
                  <p:cNvSpPr>
                    <a:spLocks/>
                  </p:cNvSpPr>
                  <p:nvPr/>
                </p:nvSpPr>
                <p:spPr bwMode="auto">
                  <a:xfrm>
                    <a:off x="5155" y="3066"/>
                    <a:ext cx="96" cy="85"/>
                  </a:xfrm>
                  <a:custGeom>
                    <a:avLst/>
                    <a:gdLst>
                      <a:gd name="T0" fmla="*/ 239 w 671"/>
                      <a:gd name="T1" fmla="*/ 0 h 593"/>
                      <a:gd name="T2" fmla="*/ 0 w 671"/>
                      <a:gd name="T3" fmla="*/ 165 h 593"/>
                      <a:gd name="T4" fmla="*/ 84 w 671"/>
                      <a:gd name="T5" fmla="*/ 593 h 593"/>
                      <a:gd name="T6" fmla="*/ 609 w 671"/>
                      <a:gd name="T7" fmla="*/ 556 h 593"/>
                      <a:gd name="T8" fmla="*/ 671 w 671"/>
                      <a:gd name="T9" fmla="*/ 496 h 593"/>
                      <a:gd name="T10" fmla="*/ 641 w 671"/>
                      <a:gd name="T11" fmla="*/ 432 h 593"/>
                      <a:gd name="T12" fmla="*/ 607 w 671"/>
                      <a:gd name="T13" fmla="*/ 441 h 593"/>
                      <a:gd name="T14" fmla="*/ 479 w 671"/>
                      <a:gd name="T15" fmla="*/ 450 h 593"/>
                      <a:gd name="T16" fmla="*/ 461 w 671"/>
                      <a:gd name="T17" fmla="*/ 394 h 593"/>
                      <a:gd name="T18" fmla="*/ 396 w 671"/>
                      <a:gd name="T19" fmla="*/ 288 h 593"/>
                      <a:gd name="T20" fmla="*/ 356 w 671"/>
                      <a:gd name="T21" fmla="*/ 74 h 593"/>
                      <a:gd name="T22" fmla="*/ 239 w 671"/>
                      <a:gd name="T23" fmla="*/ 0 h 593"/>
                      <a:gd name="T24" fmla="*/ 239 w 671"/>
                      <a:gd name="T25" fmla="*/ 0 h 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71" h="593">
                        <a:moveTo>
                          <a:pt x="239" y="0"/>
                        </a:moveTo>
                        <a:lnTo>
                          <a:pt x="0" y="165"/>
                        </a:lnTo>
                        <a:lnTo>
                          <a:pt x="84" y="593"/>
                        </a:lnTo>
                        <a:lnTo>
                          <a:pt x="609" y="556"/>
                        </a:lnTo>
                        <a:lnTo>
                          <a:pt x="671" y="496"/>
                        </a:lnTo>
                        <a:lnTo>
                          <a:pt x="641" y="432"/>
                        </a:lnTo>
                        <a:lnTo>
                          <a:pt x="607" y="441"/>
                        </a:lnTo>
                        <a:lnTo>
                          <a:pt x="479" y="450"/>
                        </a:lnTo>
                        <a:lnTo>
                          <a:pt x="461" y="394"/>
                        </a:lnTo>
                        <a:lnTo>
                          <a:pt x="396" y="288"/>
                        </a:lnTo>
                        <a:lnTo>
                          <a:pt x="356" y="74"/>
                        </a:lnTo>
                        <a:lnTo>
                          <a:pt x="239" y="0"/>
                        </a:lnTo>
                        <a:lnTo>
                          <a:pt x="239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Freeform 55"/>
                  <p:cNvSpPr>
                    <a:spLocks/>
                  </p:cNvSpPr>
                  <p:nvPr/>
                </p:nvSpPr>
                <p:spPr bwMode="auto">
                  <a:xfrm>
                    <a:off x="5187" y="3070"/>
                    <a:ext cx="19" cy="57"/>
                  </a:xfrm>
                  <a:custGeom>
                    <a:avLst/>
                    <a:gdLst>
                      <a:gd name="T0" fmla="*/ 0 w 132"/>
                      <a:gd name="T1" fmla="*/ 17 h 394"/>
                      <a:gd name="T2" fmla="*/ 23 w 132"/>
                      <a:gd name="T3" fmla="*/ 71 h 394"/>
                      <a:gd name="T4" fmla="*/ 118 w 132"/>
                      <a:gd name="T5" fmla="*/ 394 h 394"/>
                      <a:gd name="T6" fmla="*/ 132 w 132"/>
                      <a:gd name="T7" fmla="*/ 36 h 394"/>
                      <a:gd name="T8" fmla="*/ 1 w 132"/>
                      <a:gd name="T9" fmla="*/ 0 h 394"/>
                      <a:gd name="T10" fmla="*/ 0 w 132"/>
                      <a:gd name="T11" fmla="*/ 17 h 394"/>
                      <a:gd name="T12" fmla="*/ 0 w 132"/>
                      <a:gd name="T13" fmla="*/ 17 h 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2" h="394">
                        <a:moveTo>
                          <a:pt x="0" y="17"/>
                        </a:moveTo>
                        <a:lnTo>
                          <a:pt x="23" y="71"/>
                        </a:lnTo>
                        <a:lnTo>
                          <a:pt x="118" y="394"/>
                        </a:lnTo>
                        <a:lnTo>
                          <a:pt x="132" y="36"/>
                        </a:lnTo>
                        <a:lnTo>
                          <a:pt x="1" y="0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Freeform 56"/>
                  <p:cNvSpPr>
                    <a:spLocks/>
                  </p:cNvSpPr>
                  <p:nvPr/>
                </p:nvSpPr>
                <p:spPr bwMode="auto">
                  <a:xfrm>
                    <a:off x="5199" y="3084"/>
                    <a:ext cx="11" cy="46"/>
                  </a:xfrm>
                  <a:custGeom>
                    <a:avLst/>
                    <a:gdLst>
                      <a:gd name="T0" fmla="*/ 28 w 81"/>
                      <a:gd name="T1" fmla="*/ 0 h 322"/>
                      <a:gd name="T2" fmla="*/ 40 w 81"/>
                      <a:gd name="T3" fmla="*/ 23 h 322"/>
                      <a:gd name="T4" fmla="*/ 81 w 81"/>
                      <a:gd name="T5" fmla="*/ 315 h 322"/>
                      <a:gd name="T6" fmla="*/ 37 w 81"/>
                      <a:gd name="T7" fmla="*/ 322 h 322"/>
                      <a:gd name="T8" fmla="*/ 37 w 81"/>
                      <a:gd name="T9" fmla="*/ 281 h 322"/>
                      <a:gd name="T10" fmla="*/ 0 w 81"/>
                      <a:gd name="T11" fmla="*/ 186 h 322"/>
                      <a:gd name="T12" fmla="*/ 28 w 81"/>
                      <a:gd name="T13" fmla="*/ 66 h 322"/>
                      <a:gd name="T14" fmla="*/ 12 w 81"/>
                      <a:gd name="T15" fmla="*/ 26 h 322"/>
                      <a:gd name="T16" fmla="*/ 28 w 81"/>
                      <a:gd name="T17" fmla="*/ 0 h 322"/>
                      <a:gd name="T18" fmla="*/ 28 w 81"/>
                      <a:gd name="T19" fmla="*/ 0 h 3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1" h="322">
                        <a:moveTo>
                          <a:pt x="28" y="0"/>
                        </a:moveTo>
                        <a:lnTo>
                          <a:pt x="40" y="23"/>
                        </a:lnTo>
                        <a:lnTo>
                          <a:pt x="81" y="315"/>
                        </a:lnTo>
                        <a:lnTo>
                          <a:pt x="37" y="322"/>
                        </a:lnTo>
                        <a:lnTo>
                          <a:pt x="37" y="281"/>
                        </a:lnTo>
                        <a:lnTo>
                          <a:pt x="0" y="186"/>
                        </a:lnTo>
                        <a:lnTo>
                          <a:pt x="28" y="66"/>
                        </a:lnTo>
                        <a:lnTo>
                          <a:pt x="12" y="26"/>
                        </a:lnTo>
                        <a:lnTo>
                          <a:pt x="28" y="0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D9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Freeform 57"/>
                  <p:cNvSpPr>
                    <a:spLocks/>
                  </p:cNvSpPr>
                  <p:nvPr/>
                </p:nvSpPr>
                <p:spPr bwMode="auto">
                  <a:xfrm>
                    <a:off x="5270" y="3094"/>
                    <a:ext cx="25" cy="23"/>
                  </a:xfrm>
                  <a:custGeom>
                    <a:avLst/>
                    <a:gdLst>
                      <a:gd name="T0" fmla="*/ 0 w 176"/>
                      <a:gd name="T1" fmla="*/ 76 h 164"/>
                      <a:gd name="T2" fmla="*/ 32 w 176"/>
                      <a:gd name="T3" fmla="*/ 36 h 164"/>
                      <a:gd name="T4" fmla="*/ 32 w 176"/>
                      <a:gd name="T5" fmla="*/ 10 h 164"/>
                      <a:gd name="T6" fmla="*/ 66 w 176"/>
                      <a:gd name="T7" fmla="*/ 4 h 164"/>
                      <a:gd name="T8" fmla="*/ 86 w 176"/>
                      <a:gd name="T9" fmla="*/ 0 h 164"/>
                      <a:gd name="T10" fmla="*/ 113 w 176"/>
                      <a:gd name="T11" fmla="*/ 6 h 164"/>
                      <a:gd name="T12" fmla="*/ 108 w 176"/>
                      <a:gd name="T13" fmla="*/ 22 h 164"/>
                      <a:gd name="T14" fmla="*/ 120 w 176"/>
                      <a:gd name="T15" fmla="*/ 40 h 164"/>
                      <a:gd name="T16" fmla="*/ 140 w 176"/>
                      <a:gd name="T17" fmla="*/ 41 h 164"/>
                      <a:gd name="T18" fmla="*/ 156 w 176"/>
                      <a:gd name="T19" fmla="*/ 85 h 164"/>
                      <a:gd name="T20" fmla="*/ 175 w 176"/>
                      <a:gd name="T21" fmla="*/ 91 h 164"/>
                      <a:gd name="T22" fmla="*/ 176 w 176"/>
                      <a:gd name="T23" fmla="*/ 106 h 164"/>
                      <a:gd name="T24" fmla="*/ 148 w 176"/>
                      <a:gd name="T25" fmla="*/ 122 h 164"/>
                      <a:gd name="T26" fmla="*/ 142 w 176"/>
                      <a:gd name="T27" fmla="*/ 143 h 164"/>
                      <a:gd name="T28" fmla="*/ 92 w 176"/>
                      <a:gd name="T29" fmla="*/ 164 h 164"/>
                      <a:gd name="T30" fmla="*/ 32 w 176"/>
                      <a:gd name="T31" fmla="*/ 164 h 164"/>
                      <a:gd name="T32" fmla="*/ 32 w 176"/>
                      <a:gd name="T33" fmla="*/ 129 h 164"/>
                      <a:gd name="T34" fmla="*/ 0 w 176"/>
                      <a:gd name="T35" fmla="*/ 76 h 164"/>
                      <a:gd name="T36" fmla="*/ 0 w 176"/>
                      <a:gd name="T37" fmla="*/ 76 h 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76" h="164">
                        <a:moveTo>
                          <a:pt x="0" y="76"/>
                        </a:moveTo>
                        <a:lnTo>
                          <a:pt x="32" y="36"/>
                        </a:lnTo>
                        <a:lnTo>
                          <a:pt x="32" y="10"/>
                        </a:lnTo>
                        <a:lnTo>
                          <a:pt x="66" y="4"/>
                        </a:lnTo>
                        <a:lnTo>
                          <a:pt x="86" y="0"/>
                        </a:lnTo>
                        <a:lnTo>
                          <a:pt x="113" y="6"/>
                        </a:lnTo>
                        <a:lnTo>
                          <a:pt x="108" y="22"/>
                        </a:lnTo>
                        <a:lnTo>
                          <a:pt x="120" y="40"/>
                        </a:lnTo>
                        <a:lnTo>
                          <a:pt x="140" y="41"/>
                        </a:lnTo>
                        <a:lnTo>
                          <a:pt x="156" y="85"/>
                        </a:lnTo>
                        <a:lnTo>
                          <a:pt x="175" y="91"/>
                        </a:lnTo>
                        <a:lnTo>
                          <a:pt x="176" y="106"/>
                        </a:lnTo>
                        <a:lnTo>
                          <a:pt x="148" y="122"/>
                        </a:lnTo>
                        <a:lnTo>
                          <a:pt x="142" y="143"/>
                        </a:lnTo>
                        <a:lnTo>
                          <a:pt x="92" y="164"/>
                        </a:lnTo>
                        <a:lnTo>
                          <a:pt x="32" y="164"/>
                        </a:lnTo>
                        <a:lnTo>
                          <a:pt x="32" y="129"/>
                        </a:lnTo>
                        <a:lnTo>
                          <a:pt x="0" y="76"/>
                        </a:lnTo>
                        <a:lnTo>
                          <a:pt x="0" y="76"/>
                        </a:lnTo>
                        <a:close/>
                      </a:path>
                    </a:pathLst>
                  </a:custGeom>
                  <a:solidFill>
                    <a:srgbClr val="FFB5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Freeform 58"/>
                  <p:cNvSpPr>
                    <a:spLocks/>
                  </p:cNvSpPr>
                  <p:nvPr/>
                </p:nvSpPr>
                <p:spPr bwMode="auto">
                  <a:xfrm>
                    <a:off x="5246" y="3120"/>
                    <a:ext cx="24" cy="19"/>
                  </a:xfrm>
                  <a:custGeom>
                    <a:avLst/>
                    <a:gdLst>
                      <a:gd name="T0" fmla="*/ 0 w 165"/>
                      <a:gd name="T1" fmla="*/ 66 h 136"/>
                      <a:gd name="T2" fmla="*/ 18 w 165"/>
                      <a:gd name="T3" fmla="*/ 59 h 136"/>
                      <a:gd name="T4" fmla="*/ 49 w 165"/>
                      <a:gd name="T5" fmla="*/ 34 h 136"/>
                      <a:gd name="T6" fmla="*/ 91 w 165"/>
                      <a:gd name="T7" fmla="*/ 0 h 136"/>
                      <a:gd name="T8" fmla="*/ 119 w 165"/>
                      <a:gd name="T9" fmla="*/ 0 h 136"/>
                      <a:gd name="T10" fmla="*/ 163 w 165"/>
                      <a:gd name="T11" fmla="*/ 40 h 136"/>
                      <a:gd name="T12" fmla="*/ 165 w 165"/>
                      <a:gd name="T13" fmla="*/ 61 h 136"/>
                      <a:gd name="T14" fmla="*/ 144 w 165"/>
                      <a:gd name="T15" fmla="*/ 111 h 136"/>
                      <a:gd name="T16" fmla="*/ 106 w 165"/>
                      <a:gd name="T17" fmla="*/ 134 h 136"/>
                      <a:gd name="T18" fmla="*/ 63 w 165"/>
                      <a:gd name="T19" fmla="*/ 136 h 136"/>
                      <a:gd name="T20" fmla="*/ 24 w 165"/>
                      <a:gd name="T21" fmla="*/ 136 h 136"/>
                      <a:gd name="T22" fmla="*/ 21 w 165"/>
                      <a:gd name="T23" fmla="*/ 95 h 136"/>
                      <a:gd name="T24" fmla="*/ 0 w 165"/>
                      <a:gd name="T25" fmla="*/ 66 h 136"/>
                      <a:gd name="T26" fmla="*/ 0 w 165"/>
                      <a:gd name="T27" fmla="*/ 66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5" h="136">
                        <a:moveTo>
                          <a:pt x="0" y="66"/>
                        </a:moveTo>
                        <a:lnTo>
                          <a:pt x="18" y="59"/>
                        </a:lnTo>
                        <a:lnTo>
                          <a:pt x="49" y="34"/>
                        </a:lnTo>
                        <a:lnTo>
                          <a:pt x="91" y="0"/>
                        </a:lnTo>
                        <a:lnTo>
                          <a:pt x="119" y="0"/>
                        </a:lnTo>
                        <a:lnTo>
                          <a:pt x="163" y="40"/>
                        </a:lnTo>
                        <a:lnTo>
                          <a:pt x="165" y="61"/>
                        </a:lnTo>
                        <a:lnTo>
                          <a:pt x="144" y="111"/>
                        </a:lnTo>
                        <a:lnTo>
                          <a:pt x="106" y="134"/>
                        </a:lnTo>
                        <a:lnTo>
                          <a:pt x="63" y="136"/>
                        </a:lnTo>
                        <a:lnTo>
                          <a:pt x="24" y="136"/>
                        </a:lnTo>
                        <a:lnTo>
                          <a:pt x="21" y="95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close/>
                      </a:path>
                    </a:pathLst>
                  </a:custGeom>
                  <a:solidFill>
                    <a:srgbClr val="FFD6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Freeform 59"/>
                  <p:cNvSpPr>
                    <a:spLocks/>
                  </p:cNvSpPr>
                  <p:nvPr/>
                </p:nvSpPr>
                <p:spPr bwMode="auto">
                  <a:xfrm>
                    <a:off x="5101" y="3082"/>
                    <a:ext cx="133" cy="100"/>
                  </a:xfrm>
                  <a:custGeom>
                    <a:avLst/>
                    <a:gdLst>
                      <a:gd name="T0" fmla="*/ 203 w 932"/>
                      <a:gd name="T1" fmla="*/ 0 h 696"/>
                      <a:gd name="T2" fmla="*/ 298 w 932"/>
                      <a:gd name="T3" fmla="*/ 42 h 696"/>
                      <a:gd name="T4" fmla="*/ 387 w 932"/>
                      <a:gd name="T5" fmla="*/ 162 h 696"/>
                      <a:gd name="T6" fmla="*/ 536 w 932"/>
                      <a:gd name="T7" fmla="*/ 446 h 696"/>
                      <a:gd name="T8" fmla="*/ 886 w 932"/>
                      <a:gd name="T9" fmla="*/ 483 h 696"/>
                      <a:gd name="T10" fmla="*/ 908 w 932"/>
                      <a:gd name="T11" fmla="*/ 509 h 696"/>
                      <a:gd name="T12" fmla="*/ 932 w 932"/>
                      <a:gd name="T13" fmla="*/ 549 h 696"/>
                      <a:gd name="T14" fmla="*/ 906 w 932"/>
                      <a:gd name="T15" fmla="*/ 617 h 696"/>
                      <a:gd name="T16" fmla="*/ 486 w 932"/>
                      <a:gd name="T17" fmla="*/ 663 h 696"/>
                      <a:gd name="T18" fmla="*/ 391 w 932"/>
                      <a:gd name="T19" fmla="*/ 696 h 696"/>
                      <a:gd name="T20" fmla="*/ 21 w 932"/>
                      <a:gd name="T21" fmla="*/ 696 h 696"/>
                      <a:gd name="T22" fmla="*/ 0 w 932"/>
                      <a:gd name="T23" fmla="*/ 430 h 696"/>
                      <a:gd name="T24" fmla="*/ 54 w 932"/>
                      <a:gd name="T25" fmla="*/ 223 h 696"/>
                      <a:gd name="T26" fmla="*/ 124 w 932"/>
                      <a:gd name="T27" fmla="*/ 71 h 696"/>
                      <a:gd name="T28" fmla="*/ 203 w 932"/>
                      <a:gd name="T29" fmla="*/ 0 h 696"/>
                      <a:gd name="T30" fmla="*/ 203 w 932"/>
                      <a:gd name="T31" fmla="*/ 0 h 6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32" h="696">
                        <a:moveTo>
                          <a:pt x="203" y="0"/>
                        </a:moveTo>
                        <a:lnTo>
                          <a:pt x="298" y="42"/>
                        </a:lnTo>
                        <a:lnTo>
                          <a:pt x="387" y="162"/>
                        </a:lnTo>
                        <a:lnTo>
                          <a:pt x="536" y="446"/>
                        </a:lnTo>
                        <a:lnTo>
                          <a:pt x="886" y="483"/>
                        </a:lnTo>
                        <a:lnTo>
                          <a:pt x="908" y="509"/>
                        </a:lnTo>
                        <a:lnTo>
                          <a:pt x="932" y="549"/>
                        </a:lnTo>
                        <a:lnTo>
                          <a:pt x="906" y="617"/>
                        </a:lnTo>
                        <a:lnTo>
                          <a:pt x="486" y="663"/>
                        </a:lnTo>
                        <a:lnTo>
                          <a:pt x="391" y="696"/>
                        </a:lnTo>
                        <a:lnTo>
                          <a:pt x="21" y="696"/>
                        </a:lnTo>
                        <a:lnTo>
                          <a:pt x="0" y="430"/>
                        </a:lnTo>
                        <a:lnTo>
                          <a:pt x="54" y="223"/>
                        </a:lnTo>
                        <a:lnTo>
                          <a:pt x="124" y="71"/>
                        </a:lnTo>
                        <a:lnTo>
                          <a:pt x="203" y="0"/>
                        </a:lnTo>
                        <a:lnTo>
                          <a:pt x="203" y="0"/>
                        </a:lnTo>
                        <a:close/>
                      </a:path>
                    </a:pathLst>
                  </a:custGeom>
                  <a:solidFill>
                    <a:srgbClr val="755B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Freeform 60"/>
                  <p:cNvSpPr>
                    <a:spLocks/>
                  </p:cNvSpPr>
                  <p:nvPr/>
                </p:nvSpPr>
                <p:spPr bwMode="auto">
                  <a:xfrm>
                    <a:off x="5447" y="3046"/>
                    <a:ext cx="63" cy="44"/>
                  </a:xfrm>
                  <a:custGeom>
                    <a:avLst/>
                    <a:gdLst>
                      <a:gd name="T0" fmla="*/ 0 w 444"/>
                      <a:gd name="T1" fmla="*/ 150 h 312"/>
                      <a:gd name="T2" fmla="*/ 4 w 444"/>
                      <a:gd name="T3" fmla="*/ 91 h 312"/>
                      <a:gd name="T4" fmla="*/ 105 w 444"/>
                      <a:gd name="T5" fmla="*/ 27 h 312"/>
                      <a:gd name="T6" fmla="*/ 278 w 444"/>
                      <a:gd name="T7" fmla="*/ 0 h 312"/>
                      <a:gd name="T8" fmla="*/ 319 w 444"/>
                      <a:gd name="T9" fmla="*/ 15 h 312"/>
                      <a:gd name="T10" fmla="*/ 347 w 444"/>
                      <a:gd name="T11" fmla="*/ 35 h 312"/>
                      <a:gd name="T12" fmla="*/ 404 w 444"/>
                      <a:gd name="T13" fmla="*/ 112 h 312"/>
                      <a:gd name="T14" fmla="*/ 426 w 444"/>
                      <a:gd name="T15" fmla="*/ 211 h 312"/>
                      <a:gd name="T16" fmla="*/ 444 w 444"/>
                      <a:gd name="T17" fmla="*/ 249 h 312"/>
                      <a:gd name="T18" fmla="*/ 429 w 444"/>
                      <a:gd name="T19" fmla="*/ 312 h 312"/>
                      <a:gd name="T20" fmla="*/ 0 w 444"/>
                      <a:gd name="T21" fmla="*/ 150 h 312"/>
                      <a:gd name="T22" fmla="*/ 0 w 444"/>
                      <a:gd name="T23" fmla="*/ 150 h 3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44" h="312">
                        <a:moveTo>
                          <a:pt x="0" y="150"/>
                        </a:moveTo>
                        <a:lnTo>
                          <a:pt x="4" y="91"/>
                        </a:lnTo>
                        <a:lnTo>
                          <a:pt x="105" y="27"/>
                        </a:lnTo>
                        <a:lnTo>
                          <a:pt x="278" y="0"/>
                        </a:lnTo>
                        <a:lnTo>
                          <a:pt x="319" y="15"/>
                        </a:lnTo>
                        <a:lnTo>
                          <a:pt x="347" y="35"/>
                        </a:lnTo>
                        <a:lnTo>
                          <a:pt x="404" y="112"/>
                        </a:lnTo>
                        <a:lnTo>
                          <a:pt x="426" y="211"/>
                        </a:lnTo>
                        <a:lnTo>
                          <a:pt x="444" y="249"/>
                        </a:lnTo>
                        <a:lnTo>
                          <a:pt x="429" y="312"/>
                        </a:lnTo>
                        <a:lnTo>
                          <a:pt x="0" y="150"/>
                        </a:lnTo>
                        <a:lnTo>
                          <a:pt x="0" y="150"/>
                        </a:lnTo>
                        <a:close/>
                      </a:path>
                    </a:pathLst>
                  </a:custGeom>
                  <a:solidFill>
                    <a:srgbClr val="662E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Freeform 61"/>
                  <p:cNvSpPr>
                    <a:spLocks/>
                  </p:cNvSpPr>
                  <p:nvPr/>
                </p:nvSpPr>
                <p:spPr bwMode="auto">
                  <a:xfrm>
                    <a:off x="5427" y="3034"/>
                    <a:ext cx="34" cy="16"/>
                  </a:xfrm>
                  <a:custGeom>
                    <a:avLst/>
                    <a:gdLst>
                      <a:gd name="T0" fmla="*/ 0 w 243"/>
                      <a:gd name="T1" fmla="*/ 32 h 112"/>
                      <a:gd name="T2" fmla="*/ 243 w 243"/>
                      <a:gd name="T3" fmla="*/ 112 h 112"/>
                      <a:gd name="T4" fmla="*/ 236 w 243"/>
                      <a:gd name="T5" fmla="*/ 83 h 112"/>
                      <a:gd name="T6" fmla="*/ 221 w 243"/>
                      <a:gd name="T7" fmla="*/ 67 h 112"/>
                      <a:gd name="T8" fmla="*/ 136 w 243"/>
                      <a:gd name="T9" fmla="*/ 15 h 112"/>
                      <a:gd name="T10" fmla="*/ 47 w 243"/>
                      <a:gd name="T11" fmla="*/ 0 h 112"/>
                      <a:gd name="T12" fmla="*/ 0 w 243"/>
                      <a:gd name="T13" fmla="*/ 32 h 112"/>
                      <a:gd name="T14" fmla="*/ 0 w 243"/>
                      <a:gd name="T15" fmla="*/ 32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43" h="112">
                        <a:moveTo>
                          <a:pt x="0" y="32"/>
                        </a:moveTo>
                        <a:lnTo>
                          <a:pt x="243" y="112"/>
                        </a:lnTo>
                        <a:lnTo>
                          <a:pt x="236" y="83"/>
                        </a:lnTo>
                        <a:lnTo>
                          <a:pt x="221" y="67"/>
                        </a:lnTo>
                        <a:lnTo>
                          <a:pt x="136" y="15"/>
                        </a:lnTo>
                        <a:lnTo>
                          <a:pt x="47" y="0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close/>
                      </a:path>
                    </a:pathLst>
                  </a:custGeom>
                  <a:solidFill>
                    <a:srgbClr val="8F3D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Freeform 62"/>
                  <p:cNvSpPr>
                    <a:spLocks/>
                  </p:cNvSpPr>
                  <p:nvPr/>
                </p:nvSpPr>
                <p:spPr bwMode="auto">
                  <a:xfrm>
                    <a:off x="5400" y="3025"/>
                    <a:ext cx="33" cy="29"/>
                  </a:xfrm>
                  <a:custGeom>
                    <a:avLst/>
                    <a:gdLst>
                      <a:gd name="T0" fmla="*/ 0 w 235"/>
                      <a:gd name="T1" fmla="*/ 39 h 201"/>
                      <a:gd name="T2" fmla="*/ 5 w 235"/>
                      <a:gd name="T3" fmla="*/ 70 h 201"/>
                      <a:gd name="T4" fmla="*/ 55 w 235"/>
                      <a:gd name="T5" fmla="*/ 181 h 201"/>
                      <a:gd name="T6" fmla="*/ 136 w 235"/>
                      <a:gd name="T7" fmla="*/ 201 h 201"/>
                      <a:gd name="T8" fmla="*/ 235 w 235"/>
                      <a:gd name="T9" fmla="*/ 59 h 201"/>
                      <a:gd name="T10" fmla="*/ 213 w 235"/>
                      <a:gd name="T11" fmla="*/ 28 h 201"/>
                      <a:gd name="T12" fmla="*/ 162 w 235"/>
                      <a:gd name="T13" fmla="*/ 0 h 201"/>
                      <a:gd name="T14" fmla="*/ 47 w 235"/>
                      <a:gd name="T15" fmla="*/ 22 h 201"/>
                      <a:gd name="T16" fmla="*/ 0 w 235"/>
                      <a:gd name="T17" fmla="*/ 39 h 201"/>
                      <a:gd name="T18" fmla="*/ 0 w 235"/>
                      <a:gd name="T19" fmla="*/ 39 h 2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5" h="201">
                        <a:moveTo>
                          <a:pt x="0" y="39"/>
                        </a:moveTo>
                        <a:lnTo>
                          <a:pt x="5" y="70"/>
                        </a:lnTo>
                        <a:lnTo>
                          <a:pt x="55" y="181"/>
                        </a:lnTo>
                        <a:lnTo>
                          <a:pt x="136" y="201"/>
                        </a:lnTo>
                        <a:lnTo>
                          <a:pt x="235" y="59"/>
                        </a:lnTo>
                        <a:lnTo>
                          <a:pt x="213" y="28"/>
                        </a:lnTo>
                        <a:lnTo>
                          <a:pt x="162" y="0"/>
                        </a:lnTo>
                        <a:lnTo>
                          <a:pt x="47" y="22"/>
                        </a:lnTo>
                        <a:lnTo>
                          <a:pt x="0" y="3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D1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Freeform 63"/>
                  <p:cNvSpPr>
                    <a:spLocks/>
                  </p:cNvSpPr>
                  <p:nvPr/>
                </p:nvSpPr>
                <p:spPr bwMode="auto">
                  <a:xfrm>
                    <a:off x="5399" y="3036"/>
                    <a:ext cx="52" cy="50"/>
                  </a:xfrm>
                  <a:custGeom>
                    <a:avLst/>
                    <a:gdLst>
                      <a:gd name="T0" fmla="*/ 18 w 367"/>
                      <a:gd name="T1" fmla="*/ 0 h 348"/>
                      <a:gd name="T2" fmla="*/ 6 w 367"/>
                      <a:gd name="T3" fmla="*/ 76 h 348"/>
                      <a:gd name="T4" fmla="*/ 10 w 367"/>
                      <a:gd name="T5" fmla="*/ 95 h 348"/>
                      <a:gd name="T6" fmla="*/ 0 w 367"/>
                      <a:gd name="T7" fmla="*/ 134 h 348"/>
                      <a:gd name="T8" fmla="*/ 23 w 367"/>
                      <a:gd name="T9" fmla="*/ 140 h 348"/>
                      <a:gd name="T10" fmla="*/ 46 w 367"/>
                      <a:gd name="T11" fmla="*/ 214 h 348"/>
                      <a:gd name="T12" fmla="*/ 93 w 367"/>
                      <a:gd name="T13" fmla="*/ 227 h 348"/>
                      <a:gd name="T14" fmla="*/ 113 w 367"/>
                      <a:gd name="T15" fmla="*/ 276 h 348"/>
                      <a:gd name="T16" fmla="*/ 131 w 367"/>
                      <a:gd name="T17" fmla="*/ 274 h 348"/>
                      <a:gd name="T18" fmla="*/ 140 w 367"/>
                      <a:gd name="T19" fmla="*/ 283 h 348"/>
                      <a:gd name="T20" fmla="*/ 133 w 367"/>
                      <a:gd name="T21" fmla="*/ 305 h 348"/>
                      <a:gd name="T22" fmla="*/ 143 w 367"/>
                      <a:gd name="T23" fmla="*/ 320 h 348"/>
                      <a:gd name="T24" fmla="*/ 174 w 367"/>
                      <a:gd name="T25" fmla="*/ 320 h 348"/>
                      <a:gd name="T26" fmla="*/ 247 w 367"/>
                      <a:gd name="T27" fmla="*/ 348 h 348"/>
                      <a:gd name="T28" fmla="*/ 305 w 367"/>
                      <a:gd name="T29" fmla="*/ 294 h 348"/>
                      <a:gd name="T30" fmla="*/ 367 w 367"/>
                      <a:gd name="T31" fmla="*/ 239 h 348"/>
                      <a:gd name="T32" fmla="*/ 326 w 367"/>
                      <a:gd name="T33" fmla="*/ 199 h 348"/>
                      <a:gd name="T34" fmla="*/ 269 w 367"/>
                      <a:gd name="T35" fmla="*/ 34 h 348"/>
                      <a:gd name="T36" fmla="*/ 239 w 367"/>
                      <a:gd name="T37" fmla="*/ 14 h 348"/>
                      <a:gd name="T38" fmla="*/ 211 w 367"/>
                      <a:gd name="T39" fmla="*/ 5 h 348"/>
                      <a:gd name="T40" fmla="*/ 187 w 367"/>
                      <a:gd name="T41" fmla="*/ 12 h 348"/>
                      <a:gd name="T42" fmla="*/ 155 w 367"/>
                      <a:gd name="T43" fmla="*/ 44 h 348"/>
                      <a:gd name="T44" fmla="*/ 137 w 367"/>
                      <a:gd name="T45" fmla="*/ 97 h 348"/>
                      <a:gd name="T46" fmla="*/ 123 w 367"/>
                      <a:gd name="T47" fmla="*/ 107 h 348"/>
                      <a:gd name="T48" fmla="*/ 99 w 367"/>
                      <a:gd name="T49" fmla="*/ 94 h 348"/>
                      <a:gd name="T50" fmla="*/ 69 w 367"/>
                      <a:gd name="T51" fmla="*/ 92 h 348"/>
                      <a:gd name="T52" fmla="*/ 43 w 367"/>
                      <a:gd name="T53" fmla="*/ 62 h 348"/>
                      <a:gd name="T54" fmla="*/ 42 w 367"/>
                      <a:gd name="T55" fmla="*/ 8 h 348"/>
                      <a:gd name="T56" fmla="*/ 37 w 367"/>
                      <a:gd name="T57" fmla="*/ 2 h 348"/>
                      <a:gd name="T58" fmla="*/ 18 w 367"/>
                      <a:gd name="T59" fmla="*/ 0 h 348"/>
                      <a:gd name="T60" fmla="*/ 18 w 367"/>
                      <a:gd name="T61" fmla="*/ 0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367" h="348">
                        <a:moveTo>
                          <a:pt x="18" y="0"/>
                        </a:moveTo>
                        <a:lnTo>
                          <a:pt x="6" y="76"/>
                        </a:lnTo>
                        <a:lnTo>
                          <a:pt x="10" y="95"/>
                        </a:lnTo>
                        <a:lnTo>
                          <a:pt x="0" y="134"/>
                        </a:lnTo>
                        <a:lnTo>
                          <a:pt x="23" y="140"/>
                        </a:lnTo>
                        <a:lnTo>
                          <a:pt x="46" y="214"/>
                        </a:lnTo>
                        <a:lnTo>
                          <a:pt x="93" y="227"/>
                        </a:lnTo>
                        <a:lnTo>
                          <a:pt x="113" y="276"/>
                        </a:lnTo>
                        <a:lnTo>
                          <a:pt x="131" y="274"/>
                        </a:lnTo>
                        <a:lnTo>
                          <a:pt x="140" y="283"/>
                        </a:lnTo>
                        <a:lnTo>
                          <a:pt x="133" y="305"/>
                        </a:lnTo>
                        <a:lnTo>
                          <a:pt x="143" y="320"/>
                        </a:lnTo>
                        <a:lnTo>
                          <a:pt x="174" y="320"/>
                        </a:lnTo>
                        <a:lnTo>
                          <a:pt x="247" y="348"/>
                        </a:lnTo>
                        <a:lnTo>
                          <a:pt x="305" y="294"/>
                        </a:lnTo>
                        <a:lnTo>
                          <a:pt x="367" y="239"/>
                        </a:lnTo>
                        <a:lnTo>
                          <a:pt x="326" y="199"/>
                        </a:lnTo>
                        <a:lnTo>
                          <a:pt x="269" y="34"/>
                        </a:lnTo>
                        <a:lnTo>
                          <a:pt x="239" y="14"/>
                        </a:lnTo>
                        <a:lnTo>
                          <a:pt x="211" y="5"/>
                        </a:lnTo>
                        <a:lnTo>
                          <a:pt x="187" y="12"/>
                        </a:lnTo>
                        <a:lnTo>
                          <a:pt x="155" y="44"/>
                        </a:lnTo>
                        <a:lnTo>
                          <a:pt x="137" y="97"/>
                        </a:lnTo>
                        <a:lnTo>
                          <a:pt x="123" y="107"/>
                        </a:lnTo>
                        <a:lnTo>
                          <a:pt x="99" y="94"/>
                        </a:lnTo>
                        <a:lnTo>
                          <a:pt x="69" y="92"/>
                        </a:lnTo>
                        <a:lnTo>
                          <a:pt x="43" y="62"/>
                        </a:lnTo>
                        <a:lnTo>
                          <a:pt x="42" y="8"/>
                        </a:lnTo>
                        <a:lnTo>
                          <a:pt x="37" y="2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FFC7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Freeform 64"/>
                  <p:cNvSpPr>
                    <a:spLocks/>
                  </p:cNvSpPr>
                  <p:nvPr/>
                </p:nvSpPr>
                <p:spPr bwMode="auto">
                  <a:xfrm>
                    <a:off x="5205" y="3013"/>
                    <a:ext cx="47" cy="28"/>
                  </a:xfrm>
                  <a:custGeom>
                    <a:avLst/>
                    <a:gdLst>
                      <a:gd name="T0" fmla="*/ 75 w 328"/>
                      <a:gd name="T1" fmla="*/ 197 h 197"/>
                      <a:gd name="T2" fmla="*/ 292 w 328"/>
                      <a:gd name="T3" fmla="*/ 104 h 197"/>
                      <a:gd name="T4" fmla="*/ 328 w 328"/>
                      <a:gd name="T5" fmla="*/ 64 h 197"/>
                      <a:gd name="T6" fmla="*/ 284 w 328"/>
                      <a:gd name="T7" fmla="*/ 26 h 197"/>
                      <a:gd name="T8" fmla="*/ 94 w 328"/>
                      <a:gd name="T9" fmla="*/ 0 h 197"/>
                      <a:gd name="T10" fmla="*/ 46 w 328"/>
                      <a:gd name="T11" fmla="*/ 26 h 197"/>
                      <a:gd name="T12" fmla="*/ 0 w 328"/>
                      <a:gd name="T13" fmla="*/ 120 h 197"/>
                      <a:gd name="T14" fmla="*/ 75 w 328"/>
                      <a:gd name="T15" fmla="*/ 197 h 197"/>
                      <a:gd name="T16" fmla="*/ 75 w 328"/>
                      <a:gd name="T17" fmla="*/ 197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28" h="197">
                        <a:moveTo>
                          <a:pt x="75" y="197"/>
                        </a:moveTo>
                        <a:lnTo>
                          <a:pt x="292" y="104"/>
                        </a:lnTo>
                        <a:lnTo>
                          <a:pt x="328" y="64"/>
                        </a:lnTo>
                        <a:lnTo>
                          <a:pt x="284" y="26"/>
                        </a:lnTo>
                        <a:lnTo>
                          <a:pt x="94" y="0"/>
                        </a:lnTo>
                        <a:lnTo>
                          <a:pt x="46" y="26"/>
                        </a:lnTo>
                        <a:lnTo>
                          <a:pt x="0" y="120"/>
                        </a:lnTo>
                        <a:lnTo>
                          <a:pt x="75" y="197"/>
                        </a:lnTo>
                        <a:lnTo>
                          <a:pt x="75" y="197"/>
                        </a:lnTo>
                        <a:close/>
                      </a:path>
                    </a:pathLst>
                  </a:custGeom>
                  <a:solidFill>
                    <a:srgbClr val="755B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Freeform 65"/>
                  <p:cNvSpPr>
                    <a:spLocks/>
                  </p:cNvSpPr>
                  <p:nvPr/>
                </p:nvSpPr>
                <p:spPr bwMode="auto">
                  <a:xfrm>
                    <a:off x="5216" y="3028"/>
                    <a:ext cx="34" cy="37"/>
                  </a:xfrm>
                  <a:custGeom>
                    <a:avLst/>
                    <a:gdLst>
                      <a:gd name="T0" fmla="*/ 218 w 241"/>
                      <a:gd name="T1" fmla="*/ 0 h 259"/>
                      <a:gd name="T2" fmla="*/ 137 w 241"/>
                      <a:gd name="T3" fmla="*/ 0 h 259"/>
                      <a:gd name="T4" fmla="*/ 31 w 241"/>
                      <a:gd name="T5" fmla="*/ 32 h 259"/>
                      <a:gd name="T6" fmla="*/ 0 w 241"/>
                      <a:gd name="T7" fmla="*/ 85 h 259"/>
                      <a:gd name="T8" fmla="*/ 22 w 241"/>
                      <a:gd name="T9" fmla="*/ 136 h 259"/>
                      <a:gd name="T10" fmla="*/ 22 w 241"/>
                      <a:gd name="T11" fmla="*/ 159 h 259"/>
                      <a:gd name="T12" fmla="*/ 70 w 241"/>
                      <a:gd name="T13" fmla="*/ 216 h 259"/>
                      <a:gd name="T14" fmla="*/ 95 w 241"/>
                      <a:gd name="T15" fmla="*/ 259 h 259"/>
                      <a:gd name="T16" fmla="*/ 111 w 241"/>
                      <a:gd name="T17" fmla="*/ 241 h 259"/>
                      <a:gd name="T18" fmla="*/ 111 w 241"/>
                      <a:gd name="T19" fmla="*/ 181 h 259"/>
                      <a:gd name="T20" fmla="*/ 155 w 241"/>
                      <a:gd name="T21" fmla="*/ 206 h 259"/>
                      <a:gd name="T22" fmla="*/ 194 w 241"/>
                      <a:gd name="T23" fmla="*/ 206 h 259"/>
                      <a:gd name="T24" fmla="*/ 209 w 241"/>
                      <a:gd name="T25" fmla="*/ 189 h 259"/>
                      <a:gd name="T26" fmla="*/ 203 w 241"/>
                      <a:gd name="T27" fmla="*/ 164 h 259"/>
                      <a:gd name="T28" fmla="*/ 214 w 241"/>
                      <a:gd name="T29" fmla="*/ 152 h 259"/>
                      <a:gd name="T30" fmla="*/ 208 w 241"/>
                      <a:gd name="T31" fmla="*/ 140 h 259"/>
                      <a:gd name="T32" fmla="*/ 218 w 241"/>
                      <a:gd name="T33" fmla="*/ 131 h 259"/>
                      <a:gd name="T34" fmla="*/ 221 w 241"/>
                      <a:gd name="T35" fmla="*/ 111 h 259"/>
                      <a:gd name="T36" fmla="*/ 240 w 241"/>
                      <a:gd name="T37" fmla="*/ 110 h 259"/>
                      <a:gd name="T38" fmla="*/ 241 w 241"/>
                      <a:gd name="T39" fmla="*/ 103 h 259"/>
                      <a:gd name="T40" fmla="*/ 225 w 241"/>
                      <a:gd name="T41" fmla="*/ 58 h 259"/>
                      <a:gd name="T42" fmla="*/ 229 w 241"/>
                      <a:gd name="T43" fmla="*/ 44 h 259"/>
                      <a:gd name="T44" fmla="*/ 218 w 241"/>
                      <a:gd name="T45" fmla="*/ 0 h 259"/>
                      <a:gd name="T46" fmla="*/ 218 w 241"/>
                      <a:gd name="T47" fmla="*/ 0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241" h="259">
                        <a:moveTo>
                          <a:pt x="218" y="0"/>
                        </a:moveTo>
                        <a:lnTo>
                          <a:pt x="137" y="0"/>
                        </a:lnTo>
                        <a:lnTo>
                          <a:pt x="31" y="32"/>
                        </a:lnTo>
                        <a:lnTo>
                          <a:pt x="0" y="85"/>
                        </a:lnTo>
                        <a:lnTo>
                          <a:pt x="22" y="136"/>
                        </a:lnTo>
                        <a:lnTo>
                          <a:pt x="22" y="159"/>
                        </a:lnTo>
                        <a:lnTo>
                          <a:pt x="70" y="216"/>
                        </a:lnTo>
                        <a:lnTo>
                          <a:pt x="95" y="259"/>
                        </a:lnTo>
                        <a:lnTo>
                          <a:pt x="111" y="241"/>
                        </a:lnTo>
                        <a:lnTo>
                          <a:pt x="111" y="181"/>
                        </a:lnTo>
                        <a:lnTo>
                          <a:pt x="155" y="206"/>
                        </a:lnTo>
                        <a:lnTo>
                          <a:pt x="194" y="206"/>
                        </a:lnTo>
                        <a:lnTo>
                          <a:pt x="209" y="189"/>
                        </a:lnTo>
                        <a:lnTo>
                          <a:pt x="203" y="164"/>
                        </a:lnTo>
                        <a:lnTo>
                          <a:pt x="214" y="152"/>
                        </a:lnTo>
                        <a:lnTo>
                          <a:pt x="208" y="140"/>
                        </a:lnTo>
                        <a:lnTo>
                          <a:pt x="218" y="131"/>
                        </a:lnTo>
                        <a:lnTo>
                          <a:pt x="221" y="111"/>
                        </a:lnTo>
                        <a:lnTo>
                          <a:pt x="240" y="110"/>
                        </a:lnTo>
                        <a:lnTo>
                          <a:pt x="241" y="103"/>
                        </a:lnTo>
                        <a:lnTo>
                          <a:pt x="225" y="58"/>
                        </a:lnTo>
                        <a:lnTo>
                          <a:pt x="229" y="44"/>
                        </a:lnTo>
                        <a:lnTo>
                          <a:pt x="218" y="0"/>
                        </a:lnTo>
                        <a:lnTo>
                          <a:pt x="218" y="0"/>
                        </a:lnTo>
                        <a:close/>
                      </a:path>
                    </a:pathLst>
                  </a:custGeom>
                  <a:solidFill>
                    <a:srgbClr val="FFB5A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Freeform 66"/>
                  <p:cNvSpPr>
                    <a:spLocks/>
                  </p:cNvSpPr>
                  <p:nvPr/>
                </p:nvSpPr>
                <p:spPr bwMode="auto">
                  <a:xfrm>
                    <a:off x="5187" y="3031"/>
                    <a:ext cx="36" cy="52"/>
                  </a:xfrm>
                  <a:custGeom>
                    <a:avLst/>
                    <a:gdLst>
                      <a:gd name="T0" fmla="*/ 37 w 256"/>
                      <a:gd name="T1" fmla="*/ 310 h 367"/>
                      <a:gd name="T2" fmla="*/ 0 w 256"/>
                      <a:gd name="T3" fmla="*/ 283 h 367"/>
                      <a:gd name="T4" fmla="*/ 17 w 256"/>
                      <a:gd name="T5" fmla="*/ 176 h 367"/>
                      <a:gd name="T6" fmla="*/ 92 w 256"/>
                      <a:gd name="T7" fmla="*/ 0 h 367"/>
                      <a:gd name="T8" fmla="*/ 183 w 256"/>
                      <a:gd name="T9" fmla="*/ 34 h 367"/>
                      <a:gd name="T10" fmla="*/ 205 w 256"/>
                      <a:gd name="T11" fmla="*/ 65 h 367"/>
                      <a:gd name="T12" fmla="*/ 223 w 256"/>
                      <a:gd name="T13" fmla="*/ 112 h 367"/>
                      <a:gd name="T14" fmla="*/ 223 w 256"/>
                      <a:gd name="T15" fmla="*/ 137 h 367"/>
                      <a:gd name="T16" fmla="*/ 256 w 256"/>
                      <a:gd name="T17" fmla="*/ 175 h 367"/>
                      <a:gd name="T18" fmla="*/ 256 w 256"/>
                      <a:gd name="T19" fmla="*/ 193 h 367"/>
                      <a:gd name="T20" fmla="*/ 231 w 256"/>
                      <a:gd name="T21" fmla="*/ 195 h 367"/>
                      <a:gd name="T22" fmla="*/ 227 w 256"/>
                      <a:gd name="T23" fmla="*/ 226 h 367"/>
                      <a:gd name="T24" fmla="*/ 217 w 256"/>
                      <a:gd name="T25" fmla="*/ 232 h 367"/>
                      <a:gd name="T26" fmla="*/ 225 w 256"/>
                      <a:gd name="T27" fmla="*/ 245 h 367"/>
                      <a:gd name="T28" fmla="*/ 214 w 256"/>
                      <a:gd name="T29" fmla="*/ 262 h 367"/>
                      <a:gd name="T30" fmla="*/ 224 w 256"/>
                      <a:gd name="T31" fmla="*/ 284 h 367"/>
                      <a:gd name="T32" fmla="*/ 207 w 256"/>
                      <a:gd name="T33" fmla="*/ 303 h 367"/>
                      <a:gd name="T34" fmla="*/ 137 w 256"/>
                      <a:gd name="T35" fmla="*/ 311 h 367"/>
                      <a:gd name="T36" fmla="*/ 100 w 256"/>
                      <a:gd name="T37" fmla="*/ 367 h 367"/>
                      <a:gd name="T38" fmla="*/ 37 w 256"/>
                      <a:gd name="T39" fmla="*/ 310 h 367"/>
                      <a:gd name="T40" fmla="*/ 37 w 256"/>
                      <a:gd name="T41" fmla="*/ 310 h 3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56" h="367">
                        <a:moveTo>
                          <a:pt x="37" y="310"/>
                        </a:moveTo>
                        <a:lnTo>
                          <a:pt x="0" y="283"/>
                        </a:lnTo>
                        <a:lnTo>
                          <a:pt x="17" y="176"/>
                        </a:lnTo>
                        <a:lnTo>
                          <a:pt x="92" y="0"/>
                        </a:lnTo>
                        <a:lnTo>
                          <a:pt x="183" y="34"/>
                        </a:lnTo>
                        <a:lnTo>
                          <a:pt x="205" y="65"/>
                        </a:lnTo>
                        <a:lnTo>
                          <a:pt x="223" y="112"/>
                        </a:lnTo>
                        <a:lnTo>
                          <a:pt x="223" y="137"/>
                        </a:lnTo>
                        <a:lnTo>
                          <a:pt x="256" y="175"/>
                        </a:lnTo>
                        <a:lnTo>
                          <a:pt x="256" y="193"/>
                        </a:lnTo>
                        <a:lnTo>
                          <a:pt x="231" y="195"/>
                        </a:lnTo>
                        <a:lnTo>
                          <a:pt x="227" y="226"/>
                        </a:lnTo>
                        <a:lnTo>
                          <a:pt x="217" y="232"/>
                        </a:lnTo>
                        <a:lnTo>
                          <a:pt x="225" y="245"/>
                        </a:lnTo>
                        <a:lnTo>
                          <a:pt x="214" y="262"/>
                        </a:lnTo>
                        <a:lnTo>
                          <a:pt x="224" y="284"/>
                        </a:lnTo>
                        <a:lnTo>
                          <a:pt x="207" y="303"/>
                        </a:lnTo>
                        <a:lnTo>
                          <a:pt x="137" y="311"/>
                        </a:lnTo>
                        <a:lnTo>
                          <a:pt x="100" y="367"/>
                        </a:lnTo>
                        <a:lnTo>
                          <a:pt x="37" y="310"/>
                        </a:lnTo>
                        <a:lnTo>
                          <a:pt x="37" y="310"/>
                        </a:lnTo>
                        <a:close/>
                      </a:path>
                    </a:pathLst>
                  </a:custGeom>
                  <a:solidFill>
                    <a:srgbClr val="FFD6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Freeform 67"/>
                  <p:cNvSpPr>
                    <a:spLocks/>
                  </p:cNvSpPr>
                  <p:nvPr/>
                </p:nvSpPr>
                <p:spPr bwMode="auto">
                  <a:xfrm>
                    <a:off x="5179" y="3027"/>
                    <a:ext cx="37" cy="28"/>
                  </a:xfrm>
                  <a:custGeom>
                    <a:avLst/>
                    <a:gdLst>
                      <a:gd name="T0" fmla="*/ 0 w 257"/>
                      <a:gd name="T1" fmla="*/ 101 h 192"/>
                      <a:gd name="T2" fmla="*/ 15 w 257"/>
                      <a:gd name="T3" fmla="*/ 53 h 192"/>
                      <a:gd name="T4" fmla="*/ 46 w 257"/>
                      <a:gd name="T5" fmla="*/ 17 h 192"/>
                      <a:gd name="T6" fmla="*/ 131 w 257"/>
                      <a:gd name="T7" fmla="*/ 0 h 192"/>
                      <a:gd name="T8" fmla="*/ 209 w 257"/>
                      <a:gd name="T9" fmla="*/ 26 h 192"/>
                      <a:gd name="T10" fmla="*/ 245 w 257"/>
                      <a:gd name="T11" fmla="*/ 32 h 192"/>
                      <a:gd name="T12" fmla="*/ 257 w 257"/>
                      <a:gd name="T13" fmla="*/ 49 h 192"/>
                      <a:gd name="T14" fmla="*/ 199 w 257"/>
                      <a:gd name="T15" fmla="*/ 78 h 192"/>
                      <a:gd name="T16" fmla="*/ 157 w 257"/>
                      <a:gd name="T17" fmla="*/ 83 h 192"/>
                      <a:gd name="T18" fmla="*/ 140 w 257"/>
                      <a:gd name="T19" fmla="*/ 79 h 192"/>
                      <a:gd name="T20" fmla="*/ 140 w 257"/>
                      <a:gd name="T21" fmla="*/ 109 h 192"/>
                      <a:gd name="T22" fmla="*/ 153 w 257"/>
                      <a:gd name="T23" fmla="*/ 132 h 192"/>
                      <a:gd name="T24" fmla="*/ 129 w 257"/>
                      <a:gd name="T25" fmla="*/ 159 h 192"/>
                      <a:gd name="T26" fmla="*/ 132 w 257"/>
                      <a:gd name="T27" fmla="*/ 182 h 192"/>
                      <a:gd name="T28" fmla="*/ 108 w 257"/>
                      <a:gd name="T29" fmla="*/ 192 h 192"/>
                      <a:gd name="T30" fmla="*/ 0 w 257"/>
                      <a:gd name="T31" fmla="*/ 101 h 192"/>
                      <a:gd name="T32" fmla="*/ 0 w 257"/>
                      <a:gd name="T33" fmla="*/ 101 h 1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57" h="192">
                        <a:moveTo>
                          <a:pt x="0" y="101"/>
                        </a:moveTo>
                        <a:lnTo>
                          <a:pt x="15" y="53"/>
                        </a:lnTo>
                        <a:lnTo>
                          <a:pt x="46" y="17"/>
                        </a:lnTo>
                        <a:lnTo>
                          <a:pt x="131" y="0"/>
                        </a:lnTo>
                        <a:lnTo>
                          <a:pt x="209" y="26"/>
                        </a:lnTo>
                        <a:lnTo>
                          <a:pt x="245" y="32"/>
                        </a:lnTo>
                        <a:lnTo>
                          <a:pt x="257" y="49"/>
                        </a:lnTo>
                        <a:lnTo>
                          <a:pt x="199" y="78"/>
                        </a:lnTo>
                        <a:lnTo>
                          <a:pt x="157" y="83"/>
                        </a:lnTo>
                        <a:lnTo>
                          <a:pt x="140" y="79"/>
                        </a:lnTo>
                        <a:lnTo>
                          <a:pt x="140" y="109"/>
                        </a:lnTo>
                        <a:lnTo>
                          <a:pt x="153" y="132"/>
                        </a:lnTo>
                        <a:lnTo>
                          <a:pt x="129" y="159"/>
                        </a:lnTo>
                        <a:lnTo>
                          <a:pt x="132" y="182"/>
                        </a:lnTo>
                        <a:lnTo>
                          <a:pt x="108" y="192"/>
                        </a:lnTo>
                        <a:lnTo>
                          <a:pt x="0" y="101"/>
                        </a:lnTo>
                        <a:lnTo>
                          <a:pt x="0" y="101"/>
                        </a:lnTo>
                        <a:close/>
                      </a:path>
                    </a:pathLst>
                  </a:custGeom>
                  <a:solidFill>
                    <a:srgbClr val="FFEF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Freeform 68"/>
                  <p:cNvSpPr>
                    <a:spLocks/>
                  </p:cNvSpPr>
                  <p:nvPr/>
                </p:nvSpPr>
                <p:spPr bwMode="auto">
                  <a:xfrm>
                    <a:off x="5228" y="3143"/>
                    <a:ext cx="26" cy="23"/>
                  </a:xfrm>
                  <a:custGeom>
                    <a:avLst/>
                    <a:gdLst>
                      <a:gd name="T0" fmla="*/ 0 w 183"/>
                      <a:gd name="T1" fmla="*/ 66 h 161"/>
                      <a:gd name="T2" fmla="*/ 86 w 183"/>
                      <a:gd name="T3" fmla="*/ 3 h 161"/>
                      <a:gd name="T4" fmla="*/ 127 w 183"/>
                      <a:gd name="T5" fmla="*/ 0 h 161"/>
                      <a:gd name="T6" fmla="*/ 183 w 183"/>
                      <a:gd name="T7" fmla="*/ 26 h 161"/>
                      <a:gd name="T8" fmla="*/ 162 w 183"/>
                      <a:gd name="T9" fmla="*/ 100 h 161"/>
                      <a:gd name="T10" fmla="*/ 121 w 183"/>
                      <a:gd name="T11" fmla="*/ 143 h 161"/>
                      <a:gd name="T12" fmla="*/ 32 w 183"/>
                      <a:gd name="T13" fmla="*/ 161 h 161"/>
                      <a:gd name="T14" fmla="*/ 35 w 183"/>
                      <a:gd name="T15" fmla="*/ 121 h 161"/>
                      <a:gd name="T16" fmla="*/ 0 w 183"/>
                      <a:gd name="T17" fmla="*/ 66 h 161"/>
                      <a:gd name="T18" fmla="*/ 0 w 183"/>
                      <a:gd name="T19" fmla="*/ 66 h 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83" h="161">
                        <a:moveTo>
                          <a:pt x="0" y="66"/>
                        </a:moveTo>
                        <a:lnTo>
                          <a:pt x="86" y="3"/>
                        </a:lnTo>
                        <a:lnTo>
                          <a:pt x="127" y="0"/>
                        </a:lnTo>
                        <a:lnTo>
                          <a:pt x="183" y="26"/>
                        </a:lnTo>
                        <a:lnTo>
                          <a:pt x="162" y="100"/>
                        </a:lnTo>
                        <a:lnTo>
                          <a:pt x="121" y="143"/>
                        </a:lnTo>
                        <a:lnTo>
                          <a:pt x="32" y="161"/>
                        </a:lnTo>
                        <a:lnTo>
                          <a:pt x="35" y="121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close/>
                      </a:path>
                    </a:pathLst>
                  </a:custGeom>
                  <a:solidFill>
                    <a:srgbClr val="FFB5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Freeform 69"/>
                  <p:cNvSpPr>
                    <a:spLocks/>
                  </p:cNvSpPr>
                  <p:nvPr/>
                </p:nvSpPr>
                <p:spPr bwMode="auto">
                  <a:xfrm>
                    <a:off x="5138" y="3048"/>
                    <a:ext cx="51" cy="52"/>
                  </a:xfrm>
                  <a:custGeom>
                    <a:avLst/>
                    <a:gdLst>
                      <a:gd name="T0" fmla="*/ 0 w 358"/>
                      <a:gd name="T1" fmla="*/ 204 h 364"/>
                      <a:gd name="T2" fmla="*/ 47 w 358"/>
                      <a:gd name="T3" fmla="*/ 246 h 364"/>
                      <a:gd name="T4" fmla="*/ 81 w 358"/>
                      <a:gd name="T5" fmla="*/ 291 h 364"/>
                      <a:gd name="T6" fmla="*/ 137 w 358"/>
                      <a:gd name="T7" fmla="*/ 360 h 364"/>
                      <a:gd name="T8" fmla="*/ 185 w 358"/>
                      <a:gd name="T9" fmla="*/ 346 h 364"/>
                      <a:gd name="T10" fmla="*/ 229 w 358"/>
                      <a:gd name="T11" fmla="*/ 364 h 364"/>
                      <a:gd name="T12" fmla="*/ 250 w 358"/>
                      <a:gd name="T13" fmla="*/ 351 h 364"/>
                      <a:gd name="T14" fmla="*/ 251 w 358"/>
                      <a:gd name="T15" fmla="*/ 333 h 364"/>
                      <a:gd name="T16" fmla="*/ 264 w 358"/>
                      <a:gd name="T17" fmla="*/ 323 h 364"/>
                      <a:gd name="T18" fmla="*/ 264 w 358"/>
                      <a:gd name="T19" fmla="*/ 295 h 364"/>
                      <a:gd name="T20" fmla="*/ 284 w 358"/>
                      <a:gd name="T21" fmla="*/ 294 h 364"/>
                      <a:gd name="T22" fmla="*/ 299 w 358"/>
                      <a:gd name="T23" fmla="*/ 269 h 364"/>
                      <a:gd name="T24" fmla="*/ 311 w 358"/>
                      <a:gd name="T25" fmla="*/ 275 h 364"/>
                      <a:gd name="T26" fmla="*/ 324 w 358"/>
                      <a:gd name="T27" fmla="*/ 269 h 364"/>
                      <a:gd name="T28" fmla="*/ 324 w 358"/>
                      <a:gd name="T29" fmla="*/ 200 h 364"/>
                      <a:gd name="T30" fmla="*/ 334 w 358"/>
                      <a:gd name="T31" fmla="*/ 174 h 364"/>
                      <a:gd name="T32" fmla="*/ 348 w 358"/>
                      <a:gd name="T33" fmla="*/ 174 h 364"/>
                      <a:gd name="T34" fmla="*/ 352 w 358"/>
                      <a:gd name="T35" fmla="*/ 157 h 364"/>
                      <a:gd name="T36" fmla="*/ 358 w 358"/>
                      <a:gd name="T37" fmla="*/ 76 h 364"/>
                      <a:gd name="T38" fmla="*/ 341 w 358"/>
                      <a:gd name="T39" fmla="*/ 0 h 364"/>
                      <a:gd name="T40" fmla="*/ 161 w 358"/>
                      <a:gd name="T41" fmla="*/ 12 h 364"/>
                      <a:gd name="T42" fmla="*/ 0 w 358"/>
                      <a:gd name="T43" fmla="*/ 204 h 364"/>
                      <a:gd name="T44" fmla="*/ 0 w 358"/>
                      <a:gd name="T45" fmla="*/ 204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358" h="364">
                        <a:moveTo>
                          <a:pt x="0" y="204"/>
                        </a:moveTo>
                        <a:lnTo>
                          <a:pt x="47" y="246"/>
                        </a:lnTo>
                        <a:lnTo>
                          <a:pt x="81" y="291"/>
                        </a:lnTo>
                        <a:lnTo>
                          <a:pt x="137" y="360"/>
                        </a:lnTo>
                        <a:lnTo>
                          <a:pt x="185" y="346"/>
                        </a:lnTo>
                        <a:lnTo>
                          <a:pt x="229" y="364"/>
                        </a:lnTo>
                        <a:lnTo>
                          <a:pt x="250" y="351"/>
                        </a:lnTo>
                        <a:lnTo>
                          <a:pt x="251" y="333"/>
                        </a:lnTo>
                        <a:lnTo>
                          <a:pt x="264" y="323"/>
                        </a:lnTo>
                        <a:lnTo>
                          <a:pt x="264" y="295"/>
                        </a:lnTo>
                        <a:lnTo>
                          <a:pt x="284" y="294"/>
                        </a:lnTo>
                        <a:lnTo>
                          <a:pt x="299" y="269"/>
                        </a:lnTo>
                        <a:lnTo>
                          <a:pt x="311" y="275"/>
                        </a:lnTo>
                        <a:lnTo>
                          <a:pt x="324" y="269"/>
                        </a:lnTo>
                        <a:lnTo>
                          <a:pt x="324" y="200"/>
                        </a:lnTo>
                        <a:lnTo>
                          <a:pt x="334" y="174"/>
                        </a:lnTo>
                        <a:lnTo>
                          <a:pt x="348" y="174"/>
                        </a:lnTo>
                        <a:lnTo>
                          <a:pt x="352" y="157"/>
                        </a:lnTo>
                        <a:lnTo>
                          <a:pt x="358" y="76"/>
                        </a:lnTo>
                        <a:lnTo>
                          <a:pt x="341" y="0"/>
                        </a:lnTo>
                        <a:lnTo>
                          <a:pt x="161" y="12"/>
                        </a:lnTo>
                        <a:lnTo>
                          <a:pt x="0" y="204"/>
                        </a:lnTo>
                        <a:lnTo>
                          <a:pt x="0" y="204"/>
                        </a:lnTo>
                        <a:close/>
                      </a:path>
                    </a:pathLst>
                  </a:custGeom>
                  <a:solidFill>
                    <a:srgbClr val="FFB5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8" name="Freeform 70"/>
                  <p:cNvSpPr>
                    <a:spLocks/>
                  </p:cNvSpPr>
                  <p:nvPr/>
                </p:nvSpPr>
                <p:spPr bwMode="auto">
                  <a:xfrm>
                    <a:off x="5148" y="3036"/>
                    <a:ext cx="35" cy="24"/>
                  </a:xfrm>
                  <a:custGeom>
                    <a:avLst/>
                    <a:gdLst>
                      <a:gd name="T0" fmla="*/ 70 w 248"/>
                      <a:gd name="T1" fmla="*/ 172 h 172"/>
                      <a:gd name="T2" fmla="*/ 116 w 248"/>
                      <a:gd name="T3" fmla="*/ 157 h 172"/>
                      <a:gd name="T4" fmla="*/ 197 w 248"/>
                      <a:gd name="T5" fmla="*/ 155 h 172"/>
                      <a:gd name="T6" fmla="*/ 248 w 248"/>
                      <a:gd name="T7" fmla="*/ 78 h 172"/>
                      <a:gd name="T8" fmla="*/ 123 w 248"/>
                      <a:gd name="T9" fmla="*/ 0 h 172"/>
                      <a:gd name="T10" fmla="*/ 57 w 248"/>
                      <a:gd name="T11" fmla="*/ 18 h 172"/>
                      <a:gd name="T12" fmla="*/ 0 w 248"/>
                      <a:gd name="T13" fmla="*/ 94 h 172"/>
                      <a:gd name="T14" fmla="*/ 70 w 248"/>
                      <a:gd name="T15" fmla="*/ 172 h 172"/>
                      <a:gd name="T16" fmla="*/ 70 w 248"/>
                      <a:gd name="T17" fmla="*/ 172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48" h="172">
                        <a:moveTo>
                          <a:pt x="70" y="172"/>
                        </a:moveTo>
                        <a:lnTo>
                          <a:pt x="116" y="157"/>
                        </a:lnTo>
                        <a:lnTo>
                          <a:pt x="197" y="155"/>
                        </a:lnTo>
                        <a:lnTo>
                          <a:pt x="248" y="78"/>
                        </a:lnTo>
                        <a:lnTo>
                          <a:pt x="123" y="0"/>
                        </a:lnTo>
                        <a:lnTo>
                          <a:pt x="57" y="18"/>
                        </a:lnTo>
                        <a:lnTo>
                          <a:pt x="0" y="94"/>
                        </a:lnTo>
                        <a:lnTo>
                          <a:pt x="70" y="172"/>
                        </a:lnTo>
                        <a:lnTo>
                          <a:pt x="70" y="172"/>
                        </a:lnTo>
                        <a:close/>
                      </a:path>
                    </a:pathLst>
                  </a:custGeom>
                  <a:solidFill>
                    <a:srgbClr val="8F3D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9" name="Freeform 71"/>
                  <p:cNvSpPr>
                    <a:spLocks/>
                  </p:cNvSpPr>
                  <p:nvPr/>
                </p:nvSpPr>
                <p:spPr bwMode="auto">
                  <a:xfrm>
                    <a:off x="5339" y="3031"/>
                    <a:ext cx="39" cy="37"/>
                  </a:xfrm>
                  <a:custGeom>
                    <a:avLst/>
                    <a:gdLst>
                      <a:gd name="T0" fmla="*/ 7 w 276"/>
                      <a:gd name="T1" fmla="*/ 259 h 259"/>
                      <a:gd name="T2" fmla="*/ 62 w 276"/>
                      <a:gd name="T3" fmla="*/ 251 h 259"/>
                      <a:gd name="T4" fmla="*/ 73 w 276"/>
                      <a:gd name="T5" fmla="*/ 215 h 259"/>
                      <a:gd name="T6" fmla="*/ 140 w 276"/>
                      <a:gd name="T7" fmla="*/ 114 h 259"/>
                      <a:gd name="T8" fmla="*/ 179 w 276"/>
                      <a:gd name="T9" fmla="*/ 83 h 259"/>
                      <a:gd name="T10" fmla="*/ 276 w 276"/>
                      <a:gd name="T11" fmla="*/ 33 h 259"/>
                      <a:gd name="T12" fmla="*/ 176 w 276"/>
                      <a:gd name="T13" fmla="*/ 0 h 259"/>
                      <a:gd name="T14" fmla="*/ 136 w 276"/>
                      <a:gd name="T15" fmla="*/ 27 h 259"/>
                      <a:gd name="T16" fmla="*/ 74 w 276"/>
                      <a:gd name="T17" fmla="*/ 84 h 259"/>
                      <a:gd name="T18" fmla="*/ 44 w 276"/>
                      <a:gd name="T19" fmla="*/ 122 h 259"/>
                      <a:gd name="T20" fmla="*/ 17 w 276"/>
                      <a:gd name="T21" fmla="*/ 191 h 259"/>
                      <a:gd name="T22" fmla="*/ 0 w 276"/>
                      <a:gd name="T23" fmla="*/ 237 h 259"/>
                      <a:gd name="T24" fmla="*/ 7 w 276"/>
                      <a:gd name="T25" fmla="*/ 259 h 259"/>
                      <a:gd name="T26" fmla="*/ 7 w 276"/>
                      <a:gd name="T27" fmla="*/ 259 h 2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76" h="259">
                        <a:moveTo>
                          <a:pt x="7" y="259"/>
                        </a:moveTo>
                        <a:lnTo>
                          <a:pt x="62" y="251"/>
                        </a:lnTo>
                        <a:lnTo>
                          <a:pt x="73" y="215"/>
                        </a:lnTo>
                        <a:lnTo>
                          <a:pt x="140" y="114"/>
                        </a:lnTo>
                        <a:lnTo>
                          <a:pt x="179" y="83"/>
                        </a:lnTo>
                        <a:lnTo>
                          <a:pt x="276" y="33"/>
                        </a:lnTo>
                        <a:lnTo>
                          <a:pt x="176" y="0"/>
                        </a:lnTo>
                        <a:lnTo>
                          <a:pt x="136" y="27"/>
                        </a:lnTo>
                        <a:lnTo>
                          <a:pt x="74" y="84"/>
                        </a:lnTo>
                        <a:lnTo>
                          <a:pt x="44" y="122"/>
                        </a:lnTo>
                        <a:lnTo>
                          <a:pt x="17" y="191"/>
                        </a:lnTo>
                        <a:lnTo>
                          <a:pt x="0" y="237"/>
                        </a:lnTo>
                        <a:lnTo>
                          <a:pt x="7" y="259"/>
                        </a:lnTo>
                        <a:lnTo>
                          <a:pt x="7" y="259"/>
                        </a:lnTo>
                        <a:close/>
                      </a:path>
                    </a:pathLst>
                  </a:custGeom>
                  <a:solidFill>
                    <a:srgbClr val="FF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0" name="Freeform 72"/>
                  <p:cNvSpPr>
                    <a:spLocks/>
                  </p:cNvSpPr>
                  <p:nvPr/>
                </p:nvSpPr>
                <p:spPr bwMode="auto">
                  <a:xfrm>
                    <a:off x="5277" y="2999"/>
                    <a:ext cx="87" cy="99"/>
                  </a:xfrm>
                  <a:custGeom>
                    <a:avLst/>
                    <a:gdLst>
                      <a:gd name="T0" fmla="*/ 63 w 610"/>
                      <a:gd name="T1" fmla="*/ 111 h 694"/>
                      <a:gd name="T2" fmla="*/ 56 w 610"/>
                      <a:gd name="T3" fmla="*/ 144 h 694"/>
                      <a:gd name="T4" fmla="*/ 41 w 610"/>
                      <a:gd name="T5" fmla="*/ 264 h 694"/>
                      <a:gd name="T6" fmla="*/ 25 w 610"/>
                      <a:gd name="T7" fmla="*/ 365 h 694"/>
                      <a:gd name="T8" fmla="*/ 0 w 610"/>
                      <a:gd name="T9" fmla="*/ 432 h 694"/>
                      <a:gd name="T10" fmla="*/ 32 w 610"/>
                      <a:gd name="T11" fmla="*/ 522 h 694"/>
                      <a:gd name="T12" fmla="*/ 87 w 610"/>
                      <a:gd name="T13" fmla="*/ 640 h 694"/>
                      <a:gd name="T14" fmla="*/ 122 w 610"/>
                      <a:gd name="T15" fmla="*/ 694 h 694"/>
                      <a:gd name="T16" fmla="*/ 522 w 610"/>
                      <a:gd name="T17" fmla="*/ 647 h 694"/>
                      <a:gd name="T18" fmla="*/ 524 w 610"/>
                      <a:gd name="T19" fmla="*/ 625 h 694"/>
                      <a:gd name="T20" fmla="*/ 569 w 610"/>
                      <a:gd name="T21" fmla="*/ 592 h 694"/>
                      <a:gd name="T22" fmla="*/ 569 w 610"/>
                      <a:gd name="T23" fmla="*/ 573 h 694"/>
                      <a:gd name="T24" fmla="*/ 532 w 610"/>
                      <a:gd name="T25" fmla="*/ 530 h 694"/>
                      <a:gd name="T26" fmla="*/ 508 w 610"/>
                      <a:gd name="T27" fmla="*/ 464 h 694"/>
                      <a:gd name="T28" fmla="*/ 532 w 610"/>
                      <a:gd name="T29" fmla="*/ 459 h 694"/>
                      <a:gd name="T30" fmla="*/ 559 w 610"/>
                      <a:gd name="T31" fmla="*/ 444 h 694"/>
                      <a:gd name="T32" fmla="*/ 596 w 610"/>
                      <a:gd name="T33" fmla="*/ 420 h 694"/>
                      <a:gd name="T34" fmla="*/ 610 w 610"/>
                      <a:gd name="T35" fmla="*/ 362 h 694"/>
                      <a:gd name="T36" fmla="*/ 578 w 610"/>
                      <a:gd name="T37" fmla="*/ 326 h 694"/>
                      <a:gd name="T38" fmla="*/ 555 w 610"/>
                      <a:gd name="T39" fmla="*/ 345 h 694"/>
                      <a:gd name="T40" fmla="*/ 503 w 610"/>
                      <a:gd name="T41" fmla="*/ 431 h 694"/>
                      <a:gd name="T42" fmla="*/ 491 w 610"/>
                      <a:gd name="T43" fmla="*/ 468 h 694"/>
                      <a:gd name="T44" fmla="*/ 442 w 610"/>
                      <a:gd name="T45" fmla="*/ 475 h 694"/>
                      <a:gd name="T46" fmla="*/ 435 w 610"/>
                      <a:gd name="T47" fmla="*/ 455 h 694"/>
                      <a:gd name="T48" fmla="*/ 457 w 610"/>
                      <a:gd name="T49" fmla="*/ 388 h 694"/>
                      <a:gd name="T50" fmla="*/ 494 w 610"/>
                      <a:gd name="T51" fmla="*/ 321 h 694"/>
                      <a:gd name="T52" fmla="*/ 535 w 610"/>
                      <a:gd name="T53" fmla="*/ 279 h 694"/>
                      <a:gd name="T54" fmla="*/ 567 w 610"/>
                      <a:gd name="T55" fmla="*/ 247 h 694"/>
                      <a:gd name="T56" fmla="*/ 554 w 610"/>
                      <a:gd name="T57" fmla="*/ 172 h 694"/>
                      <a:gd name="T58" fmla="*/ 540 w 610"/>
                      <a:gd name="T59" fmla="*/ 99 h 694"/>
                      <a:gd name="T60" fmla="*/ 514 w 610"/>
                      <a:gd name="T61" fmla="*/ 57 h 694"/>
                      <a:gd name="T62" fmla="*/ 428 w 610"/>
                      <a:gd name="T63" fmla="*/ 41 h 694"/>
                      <a:gd name="T64" fmla="*/ 348 w 610"/>
                      <a:gd name="T65" fmla="*/ 0 h 694"/>
                      <a:gd name="T66" fmla="*/ 203 w 610"/>
                      <a:gd name="T67" fmla="*/ 21 h 694"/>
                      <a:gd name="T68" fmla="*/ 126 w 610"/>
                      <a:gd name="T69" fmla="*/ 68 h 694"/>
                      <a:gd name="T70" fmla="*/ 63 w 610"/>
                      <a:gd name="T71" fmla="*/ 111 h 694"/>
                      <a:gd name="T72" fmla="*/ 63 w 610"/>
                      <a:gd name="T73" fmla="*/ 111 h 6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610" h="694">
                        <a:moveTo>
                          <a:pt x="63" y="111"/>
                        </a:moveTo>
                        <a:lnTo>
                          <a:pt x="56" y="144"/>
                        </a:lnTo>
                        <a:lnTo>
                          <a:pt x="41" y="264"/>
                        </a:lnTo>
                        <a:lnTo>
                          <a:pt x="25" y="365"/>
                        </a:lnTo>
                        <a:lnTo>
                          <a:pt x="0" y="432"/>
                        </a:lnTo>
                        <a:lnTo>
                          <a:pt x="32" y="522"/>
                        </a:lnTo>
                        <a:lnTo>
                          <a:pt x="87" y="640"/>
                        </a:lnTo>
                        <a:lnTo>
                          <a:pt x="122" y="694"/>
                        </a:lnTo>
                        <a:lnTo>
                          <a:pt x="522" y="647"/>
                        </a:lnTo>
                        <a:lnTo>
                          <a:pt x="524" y="625"/>
                        </a:lnTo>
                        <a:lnTo>
                          <a:pt x="569" y="592"/>
                        </a:lnTo>
                        <a:lnTo>
                          <a:pt x="569" y="573"/>
                        </a:lnTo>
                        <a:lnTo>
                          <a:pt x="532" y="530"/>
                        </a:lnTo>
                        <a:lnTo>
                          <a:pt x="508" y="464"/>
                        </a:lnTo>
                        <a:lnTo>
                          <a:pt x="532" y="459"/>
                        </a:lnTo>
                        <a:lnTo>
                          <a:pt x="559" y="444"/>
                        </a:lnTo>
                        <a:lnTo>
                          <a:pt x="596" y="420"/>
                        </a:lnTo>
                        <a:lnTo>
                          <a:pt x="610" y="362"/>
                        </a:lnTo>
                        <a:lnTo>
                          <a:pt x="578" y="326"/>
                        </a:lnTo>
                        <a:lnTo>
                          <a:pt x="555" y="345"/>
                        </a:lnTo>
                        <a:lnTo>
                          <a:pt x="503" y="431"/>
                        </a:lnTo>
                        <a:lnTo>
                          <a:pt x="491" y="468"/>
                        </a:lnTo>
                        <a:lnTo>
                          <a:pt x="442" y="475"/>
                        </a:lnTo>
                        <a:lnTo>
                          <a:pt x="435" y="455"/>
                        </a:lnTo>
                        <a:lnTo>
                          <a:pt x="457" y="388"/>
                        </a:lnTo>
                        <a:lnTo>
                          <a:pt x="494" y="321"/>
                        </a:lnTo>
                        <a:lnTo>
                          <a:pt x="535" y="279"/>
                        </a:lnTo>
                        <a:lnTo>
                          <a:pt x="567" y="247"/>
                        </a:lnTo>
                        <a:lnTo>
                          <a:pt x="554" y="172"/>
                        </a:lnTo>
                        <a:lnTo>
                          <a:pt x="540" y="99"/>
                        </a:lnTo>
                        <a:lnTo>
                          <a:pt x="514" y="57"/>
                        </a:lnTo>
                        <a:lnTo>
                          <a:pt x="428" y="41"/>
                        </a:lnTo>
                        <a:lnTo>
                          <a:pt x="348" y="0"/>
                        </a:lnTo>
                        <a:lnTo>
                          <a:pt x="203" y="21"/>
                        </a:lnTo>
                        <a:lnTo>
                          <a:pt x="126" y="68"/>
                        </a:lnTo>
                        <a:lnTo>
                          <a:pt x="63" y="111"/>
                        </a:lnTo>
                        <a:lnTo>
                          <a:pt x="63" y="111"/>
                        </a:lnTo>
                        <a:close/>
                      </a:path>
                    </a:pathLst>
                  </a:custGeom>
                  <a:solidFill>
                    <a:srgbClr val="6B51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1" name="Freeform 73"/>
                  <p:cNvSpPr>
                    <a:spLocks/>
                  </p:cNvSpPr>
                  <p:nvPr/>
                </p:nvSpPr>
                <p:spPr bwMode="auto">
                  <a:xfrm>
                    <a:off x="5297" y="3078"/>
                    <a:ext cx="57" cy="33"/>
                  </a:xfrm>
                  <a:custGeom>
                    <a:avLst/>
                    <a:gdLst>
                      <a:gd name="T0" fmla="*/ 93 w 400"/>
                      <a:gd name="T1" fmla="*/ 101 h 230"/>
                      <a:gd name="T2" fmla="*/ 152 w 400"/>
                      <a:gd name="T3" fmla="*/ 91 h 230"/>
                      <a:gd name="T4" fmla="*/ 193 w 400"/>
                      <a:gd name="T5" fmla="*/ 0 h 230"/>
                      <a:gd name="T6" fmla="*/ 215 w 400"/>
                      <a:gd name="T7" fmla="*/ 92 h 230"/>
                      <a:gd name="T8" fmla="*/ 245 w 400"/>
                      <a:gd name="T9" fmla="*/ 111 h 230"/>
                      <a:gd name="T10" fmla="*/ 324 w 400"/>
                      <a:gd name="T11" fmla="*/ 80 h 230"/>
                      <a:gd name="T12" fmla="*/ 382 w 400"/>
                      <a:gd name="T13" fmla="*/ 74 h 230"/>
                      <a:gd name="T14" fmla="*/ 400 w 400"/>
                      <a:gd name="T15" fmla="*/ 157 h 230"/>
                      <a:gd name="T16" fmla="*/ 385 w 400"/>
                      <a:gd name="T17" fmla="*/ 171 h 230"/>
                      <a:gd name="T18" fmla="*/ 382 w 400"/>
                      <a:gd name="T19" fmla="*/ 191 h 230"/>
                      <a:gd name="T20" fmla="*/ 367 w 400"/>
                      <a:gd name="T21" fmla="*/ 205 h 230"/>
                      <a:gd name="T22" fmla="*/ 362 w 400"/>
                      <a:gd name="T23" fmla="*/ 217 h 230"/>
                      <a:gd name="T24" fmla="*/ 274 w 400"/>
                      <a:gd name="T25" fmla="*/ 198 h 230"/>
                      <a:gd name="T26" fmla="*/ 257 w 400"/>
                      <a:gd name="T27" fmla="*/ 204 h 230"/>
                      <a:gd name="T28" fmla="*/ 227 w 400"/>
                      <a:gd name="T29" fmla="*/ 230 h 230"/>
                      <a:gd name="T30" fmla="*/ 0 w 400"/>
                      <a:gd name="T31" fmla="*/ 230 h 230"/>
                      <a:gd name="T32" fmla="*/ 13 w 400"/>
                      <a:gd name="T33" fmla="*/ 129 h 230"/>
                      <a:gd name="T34" fmla="*/ 93 w 400"/>
                      <a:gd name="T35" fmla="*/ 101 h 230"/>
                      <a:gd name="T36" fmla="*/ 93 w 400"/>
                      <a:gd name="T37" fmla="*/ 101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00" h="230">
                        <a:moveTo>
                          <a:pt x="93" y="101"/>
                        </a:moveTo>
                        <a:lnTo>
                          <a:pt x="152" y="91"/>
                        </a:lnTo>
                        <a:lnTo>
                          <a:pt x="193" y="0"/>
                        </a:lnTo>
                        <a:lnTo>
                          <a:pt x="215" y="92"/>
                        </a:lnTo>
                        <a:lnTo>
                          <a:pt x="245" y="111"/>
                        </a:lnTo>
                        <a:lnTo>
                          <a:pt x="324" y="80"/>
                        </a:lnTo>
                        <a:lnTo>
                          <a:pt x="382" y="74"/>
                        </a:lnTo>
                        <a:lnTo>
                          <a:pt x="400" y="157"/>
                        </a:lnTo>
                        <a:lnTo>
                          <a:pt x="385" y="171"/>
                        </a:lnTo>
                        <a:lnTo>
                          <a:pt x="382" y="191"/>
                        </a:lnTo>
                        <a:lnTo>
                          <a:pt x="367" y="205"/>
                        </a:lnTo>
                        <a:lnTo>
                          <a:pt x="362" y="217"/>
                        </a:lnTo>
                        <a:lnTo>
                          <a:pt x="274" y="198"/>
                        </a:lnTo>
                        <a:lnTo>
                          <a:pt x="257" y="204"/>
                        </a:lnTo>
                        <a:lnTo>
                          <a:pt x="227" y="230"/>
                        </a:lnTo>
                        <a:lnTo>
                          <a:pt x="0" y="230"/>
                        </a:lnTo>
                        <a:lnTo>
                          <a:pt x="13" y="129"/>
                        </a:lnTo>
                        <a:lnTo>
                          <a:pt x="93" y="101"/>
                        </a:lnTo>
                        <a:lnTo>
                          <a:pt x="93" y="101"/>
                        </a:lnTo>
                        <a:close/>
                      </a:path>
                    </a:pathLst>
                  </a:custGeom>
                  <a:solidFill>
                    <a:srgbClr val="D6C7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2" name="Freeform 74"/>
                  <p:cNvSpPr>
                    <a:spLocks/>
                  </p:cNvSpPr>
                  <p:nvPr/>
                </p:nvSpPr>
                <p:spPr bwMode="auto">
                  <a:xfrm>
                    <a:off x="5351" y="3049"/>
                    <a:ext cx="6" cy="11"/>
                  </a:xfrm>
                  <a:custGeom>
                    <a:avLst/>
                    <a:gdLst>
                      <a:gd name="T0" fmla="*/ 31 w 42"/>
                      <a:gd name="T1" fmla="*/ 0 h 80"/>
                      <a:gd name="T2" fmla="*/ 42 w 42"/>
                      <a:gd name="T3" fmla="*/ 10 h 80"/>
                      <a:gd name="T4" fmla="*/ 42 w 42"/>
                      <a:gd name="T5" fmla="*/ 42 h 80"/>
                      <a:gd name="T6" fmla="*/ 27 w 42"/>
                      <a:gd name="T7" fmla="*/ 80 h 80"/>
                      <a:gd name="T8" fmla="*/ 0 w 42"/>
                      <a:gd name="T9" fmla="*/ 66 h 80"/>
                      <a:gd name="T10" fmla="*/ 31 w 42"/>
                      <a:gd name="T11" fmla="*/ 0 h 80"/>
                      <a:gd name="T12" fmla="*/ 31 w 42"/>
                      <a:gd name="T13" fmla="*/ 0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80">
                        <a:moveTo>
                          <a:pt x="31" y="0"/>
                        </a:moveTo>
                        <a:lnTo>
                          <a:pt x="42" y="10"/>
                        </a:lnTo>
                        <a:lnTo>
                          <a:pt x="42" y="42"/>
                        </a:lnTo>
                        <a:lnTo>
                          <a:pt x="27" y="80"/>
                        </a:lnTo>
                        <a:lnTo>
                          <a:pt x="0" y="66"/>
                        </a:lnTo>
                        <a:lnTo>
                          <a:pt x="31" y="0"/>
                        </a:ln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rgbClr val="E5E5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3" name="Freeform 75"/>
                  <p:cNvSpPr>
                    <a:spLocks/>
                  </p:cNvSpPr>
                  <p:nvPr/>
                </p:nvSpPr>
                <p:spPr bwMode="auto">
                  <a:xfrm>
                    <a:off x="5311" y="3005"/>
                    <a:ext cx="18" cy="51"/>
                  </a:xfrm>
                  <a:custGeom>
                    <a:avLst/>
                    <a:gdLst>
                      <a:gd name="T0" fmla="*/ 81 w 125"/>
                      <a:gd name="T1" fmla="*/ 357 h 357"/>
                      <a:gd name="T2" fmla="*/ 26 w 125"/>
                      <a:gd name="T3" fmla="*/ 158 h 357"/>
                      <a:gd name="T4" fmla="*/ 0 w 125"/>
                      <a:gd name="T5" fmla="*/ 32 h 357"/>
                      <a:gd name="T6" fmla="*/ 119 w 125"/>
                      <a:gd name="T7" fmla="*/ 0 h 357"/>
                      <a:gd name="T8" fmla="*/ 125 w 125"/>
                      <a:gd name="T9" fmla="*/ 101 h 357"/>
                      <a:gd name="T10" fmla="*/ 99 w 125"/>
                      <a:gd name="T11" fmla="*/ 310 h 357"/>
                      <a:gd name="T12" fmla="*/ 81 w 125"/>
                      <a:gd name="T13" fmla="*/ 357 h 357"/>
                      <a:gd name="T14" fmla="*/ 81 w 125"/>
                      <a:gd name="T15" fmla="*/ 357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5" h="357">
                        <a:moveTo>
                          <a:pt x="81" y="357"/>
                        </a:moveTo>
                        <a:lnTo>
                          <a:pt x="26" y="158"/>
                        </a:lnTo>
                        <a:lnTo>
                          <a:pt x="0" y="32"/>
                        </a:lnTo>
                        <a:lnTo>
                          <a:pt x="119" y="0"/>
                        </a:lnTo>
                        <a:lnTo>
                          <a:pt x="125" y="101"/>
                        </a:lnTo>
                        <a:lnTo>
                          <a:pt x="99" y="310"/>
                        </a:lnTo>
                        <a:lnTo>
                          <a:pt x="81" y="357"/>
                        </a:lnTo>
                        <a:lnTo>
                          <a:pt x="81" y="357"/>
                        </a:lnTo>
                        <a:close/>
                      </a:path>
                    </a:pathLst>
                  </a:custGeom>
                  <a:solidFill>
                    <a:srgbClr val="D6C7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4" name="Freeform 76"/>
                  <p:cNvSpPr>
                    <a:spLocks/>
                  </p:cNvSpPr>
                  <p:nvPr/>
                </p:nvSpPr>
                <p:spPr bwMode="auto">
                  <a:xfrm>
                    <a:off x="5307" y="3002"/>
                    <a:ext cx="26" cy="60"/>
                  </a:xfrm>
                  <a:custGeom>
                    <a:avLst/>
                    <a:gdLst>
                      <a:gd name="T0" fmla="*/ 21 w 180"/>
                      <a:gd name="T1" fmla="*/ 10 h 418"/>
                      <a:gd name="T2" fmla="*/ 9 w 180"/>
                      <a:gd name="T3" fmla="*/ 29 h 418"/>
                      <a:gd name="T4" fmla="*/ 0 w 180"/>
                      <a:gd name="T5" fmla="*/ 83 h 418"/>
                      <a:gd name="T6" fmla="*/ 39 w 180"/>
                      <a:gd name="T7" fmla="*/ 65 h 418"/>
                      <a:gd name="T8" fmla="*/ 26 w 180"/>
                      <a:gd name="T9" fmla="*/ 141 h 418"/>
                      <a:gd name="T10" fmla="*/ 63 w 180"/>
                      <a:gd name="T11" fmla="*/ 150 h 418"/>
                      <a:gd name="T12" fmla="*/ 75 w 180"/>
                      <a:gd name="T13" fmla="*/ 65 h 418"/>
                      <a:gd name="T14" fmla="*/ 80 w 180"/>
                      <a:gd name="T15" fmla="*/ 80 h 418"/>
                      <a:gd name="T16" fmla="*/ 84 w 180"/>
                      <a:gd name="T17" fmla="*/ 253 h 418"/>
                      <a:gd name="T18" fmla="*/ 110 w 180"/>
                      <a:gd name="T19" fmla="*/ 418 h 418"/>
                      <a:gd name="T20" fmla="*/ 131 w 180"/>
                      <a:gd name="T21" fmla="*/ 286 h 418"/>
                      <a:gd name="T22" fmla="*/ 111 w 180"/>
                      <a:gd name="T23" fmla="*/ 149 h 418"/>
                      <a:gd name="T24" fmla="*/ 107 w 180"/>
                      <a:gd name="T25" fmla="*/ 106 h 418"/>
                      <a:gd name="T26" fmla="*/ 140 w 180"/>
                      <a:gd name="T27" fmla="*/ 134 h 418"/>
                      <a:gd name="T28" fmla="*/ 164 w 180"/>
                      <a:gd name="T29" fmla="*/ 101 h 418"/>
                      <a:gd name="T30" fmla="*/ 128 w 180"/>
                      <a:gd name="T31" fmla="*/ 68 h 418"/>
                      <a:gd name="T32" fmla="*/ 179 w 180"/>
                      <a:gd name="T33" fmla="*/ 74 h 418"/>
                      <a:gd name="T34" fmla="*/ 180 w 180"/>
                      <a:gd name="T35" fmla="*/ 48 h 418"/>
                      <a:gd name="T36" fmla="*/ 170 w 180"/>
                      <a:gd name="T37" fmla="*/ 30 h 418"/>
                      <a:gd name="T38" fmla="*/ 154 w 180"/>
                      <a:gd name="T39" fmla="*/ 0 h 418"/>
                      <a:gd name="T40" fmla="*/ 138 w 180"/>
                      <a:gd name="T41" fmla="*/ 0 h 418"/>
                      <a:gd name="T42" fmla="*/ 98 w 180"/>
                      <a:gd name="T43" fmla="*/ 27 h 418"/>
                      <a:gd name="T44" fmla="*/ 74 w 180"/>
                      <a:gd name="T45" fmla="*/ 28 h 418"/>
                      <a:gd name="T46" fmla="*/ 21 w 180"/>
                      <a:gd name="T47" fmla="*/ 10 h 418"/>
                      <a:gd name="T48" fmla="*/ 21 w 180"/>
                      <a:gd name="T49" fmla="*/ 10 h 4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0" h="418">
                        <a:moveTo>
                          <a:pt x="21" y="10"/>
                        </a:moveTo>
                        <a:lnTo>
                          <a:pt x="9" y="29"/>
                        </a:lnTo>
                        <a:lnTo>
                          <a:pt x="0" y="83"/>
                        </a:lnTo>
                        <a:lnTo>
                          <a:pt x="39" y="65"/>
                        </a:lnTo>
                        <a:lnTo>
                          <a:pt x="26" y="141"/>
                        </a:lnTo>
                        <a:lnTo>
                          <a:pt x="63" y="150"/>
                        </a:lnTo>
                        <a:lnTo>
                          <a:pt x="75" y="65"/>
                        </a:lnTo>
                        <a:lnTo>
                          <a:pt x="80" y="80"/>
                        </a:lnTo>
                        <a:lnTo>
                          <a:pt x="84" y="253"/>
                        </a:lnTo>
                        <a:lnTo>
                          <a:pt x="110" y="418"/>
                        </a:lnTo>
                        <a:lnTo>
                          <a:pt x="131" y="286"/>
                        </a:lnTo>
                        <a:lnTo>
                          <a:pt x="111" y="149"/>
                        </a:lnTo>
                        <a:lnTo>
                          <a:pt x="107" y="106"/>
                        </a:lnTo>
                        <a:lnTo>
                          <a:pt x="140" y="134"/>
                        </a:lnTo>
                        <a:lnTo>
                          <a:pt x="164" y="101"/>
                        </a:lnTo>
                        <a:lnTo>
                          <a:pt x="128" y="68"/>
                        </a:lnTo>
                        <a:lnTo>
                          <a:pt x="179" y="74"/>
                        </a:lnTo>
                        <a:lnTo>
                          <a:pt x="180" y="48"/>
                        </a:lnTo>
                        <a:lnTo>
                          <a:pt x="170" y="30"/>
                        </a:lnTo>
                        <a:lnTo>
                          <a:pt x="154" y="0"/>
                        </a:lnTo>
                        <a:lnTo>
                          <a:pt x="138" y="0"/>
                        </a:lnTo>
                        <a:lnTo>
                          <a:pt x="98" y="27"/>
                        </a:lnTo>
                        <a:lnTo>
                          <a:pt x="74" y="28"/>
                        </a:lnTo>
                        <a:lnTo>
                          <a:pt x="21" y="10"/>
                        </a:lnTo>
                        <a:lnTo>
                          <a:pt x="21" y="10"/>
                        </a:lnTo>
                        <a:close/>
                      </a:path>
                    </a:pathLst>
                  </a:custGeom>
                  <a:solidFill>
                    <a:srgbClr val="FF737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5" name="Freeform 77"/>
                  <p:cNvSpPr>
                    <a:spLocks/>
                  </p:cNvSpPr>
                  <p:nvPr/>
                </p:nvSpPr>
                <p:spPr bwMode="auto">
                  <a:xfrm>
                    <a:off x="5342" y="3046"/>
                    <a:ext cx="14" cy="13"/>
                  </a:xfrm>
                  <a:custGeom>
                    <a:avLst/>
                    <a:gdLst>
                      <a:gd name="T0" fmla="*/ 22 w 94"/>
                      <a:gd name="T1" fmla="*/ 2 h 96"/>
                      <a:gd name="T2" fmla="*/ 31 w 94"/>
                      <a:gd name="T3" fmla="*/ 27 h 96"/>
                      <a:gd name="T4" fmla="*/ 45 w 94"/>
                      <a:gd name="T5" fmla="*/ 36 h 96"/>
                      <a:gd name="T6" fmla="*/ 63 w 94"/>
                      <a:gd name="T7" fmla="*/ 38 h 96"/>
                      <a:gd name="T8" fmla="*/ 63 w 94"/>
                      <a:gd name="T9" fmla="*/ 16 h 96"/>
                      <a:gd name="T10" fmla="*/ 79 w 94"/>
                      <a:gd name="T11" fmla="*/ 0 h 96"/>
                      <a:gd name="T12" fmla="*/ 90 w 94"/>
                      <a:gd name="T13" fmla="*/ 18 h 96"/>
                      <a:gd name="T14" fmla="*/ 94 w 94"/>
                      <a:gd name="T15" fmla="*/ 37 h 96"/>
                      <a:gd name="T16" fmla="*/ 90 w 94"/>
                      <a:gd name="T17" fmla="*/ 63 h 96"/>
                      <a:gd name="T18" fmla="*/ 64 w 94"/>
                      <a:gd name="T19" fmla="*/ 95 h 96"/>
                      <a:gd name="T20" fmla="*/ 28 w 94"/>
                      <a:gd name="T21" fmla="*/ 96 h 96"/>
                      <a:gd name="T22" fmla="*/ 6 w 94"/>
                      <a:gd name="T23" fmla="*/ 89 h 96"/>
                      <a:gd name="T24" fmla="*/ 0 w 94"/>
                      <a:gd name="T25" fmla="*/ 69 h 96"/>
                      <a:gd name="T26" fmla="*/ 12 w 94"/>
                      <a:gd name="T27" fmla="*/ 41 h 96"/>
                      <a:gd name="T28" fmla="*/ 14 w 94"/>
                      <a:gd name="T29" fmla="*/ 25 h 96"/>
                      <a:gd name="T30" fmla="*/ 22 w 94"/>
                      <a:gd name="T31" fmla="*/ 2 h 96"/>
                      <a:gd name="T32" fmla="*/ 22 w 94"/>
                      <a:gd name="T33" fmla="*/ 2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4" h="96">
                        <a:moveTo>
                          <a:pt x="22" y="2"/>
                        </a:moveTo>
                        <a:lnTo>
                          <a:pt x="31" y="27"/>
                        </a:lnTo>
                        <a:lnTo>
                          <a:pt x="45" y="36"/>
                        </a:lnTo>
                        <a:lnTo>
                          <a:pt x="63" y="38"/>
                        </a:lnTo>
                        <a:lnTo>
                          <a:pt x="63" y="16"/>
                        </a:lnTo>
                        <a:lnTo>
                          <a:pt x="79" y="0"/>
                        </a:lnTo>
                        <a:lnTo>
                          <a:pt x="90" y="18"/>
                        </a:lnTo>
                        <a:lnTo>
                          <a:pt x="94" y="37"/>
                        </a:lnTo>
                        <a:lnTo>
                          <a:pt x="90" y="63"/>
                        </a:lnTo>
                        <a:lnTo>
                          <a:pt x="64" y="95"/>
                        </a:lnTo>
                        <a:lnTo>
                          <a:pt x="28" y="96"/>
                        </a:lnTo>
                        <a:lnTo>
                          <a:pt x="6" y="89"/>
                        </a:lnTo>
                        <a:lnTo>
                          <a:pt x="0" y="69"/>
                        </a:lnTo>
                        <a:lnTo>
                          <a:pt x="12" y="41"/>
                        </a:lnTo>
                        <a:lnTo>
                          <a:pt x="14" y="25"/>
                        </a:lnTo>
                        <a:lnTo>
                          <a:pt x="22" y="2"/>
                        </a:lnTo>
                        <a:lnTo>
                          <a:pt x="22" y="2"/>
                        </a:lnTo>
                        <a:close/>
                      </a:path>
                    </a:pathLst>
                  </a:custGeom>
                  <a:solidFill>
                    <a:srgbClr val="FFC7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6" name="Freeform 78"/>
                  <p:cNvSpPr>
                    <a:spLocks/>
                  </p:cNvSpPr>
                  <p:nvPr/>
                </p:nvSpPr>
                <p:spPr bwMode="auto">
                  <a:xfrm>
                    <a:off x="5297" y="3090"/>
                    <a:ext cx="18" cy="19"/>
                  </a:xfrm>
                  <a:custGeom>
                    <a:avLst/>
                    <a:gdLst>
                      <a:gd name="T0" fmla="*/ 60 w 127"/>
                      <a:gd name="T1" fmla="*/ 0 h 133"/>
                      <a:gd name="T2" fmla="*/ 23 w 127"/>
                      <a:gd name="T3" fmla="*/ 15 h 133"/>
                      <a:gd name="T4" fmla="*/ 0 w 127"/>
                      <a:gd name="T5" fmla="*/ 58 h 133"/>
                      <a:gd name="T6" fmla="*/ 7 w 127"/>
                      <a:gd name="T7" fmla="*/ 116 h 133"/>
                      <a:gd name="T8" fmla="*/ 33 w 127"/>
                      <a:gd name="T9" fmla="*/ 133 h 133"/>
                      <a:gd name="T10" fmla="*/ 71 w 127"/>
                      <a:gd name="T11" fmla="*/ 132 h 133"/>
                      <a:gd name="T12" fmla="*/ 79 w 127"/>
                      <a:gd name="T13" fmla="*/ 131 h 133"/>
                      <a:gd name="T14" fmla="*/ 88 w 127"/>
                      <a:gd name="T15" fmla="*/ 119 h 133"/>
                      <a:gd name="T16" fmla="*/ 116 w 127"/>
                      <a:gd name="T17" fmla="*/ 126 h 133"/>
                      <a:gd name="T18" fmla="*/ 127 w 127"/>
                      <a:gd name="T19" fmla="*/ 119 h 133"/>
                      <a:gd name="T20" fmla="*/ 125 w 127"/>
                      <a:gd name="T21" fmla="*/ 108 h 133"/>
                      <a:gd name="T22" fmla="*/ 110 w 127"/>
                      <a:gd name="T23" fmla="*/ 87 h 133"/>
                      <a:gd name="T24" fmla="*/ 98 w 127"/>
                      <a:gd name="T25" fmla="*/ 40 h 133"/>
                      <a:gd name="T26" fmla="*/ 60 w 127"/>
                      <a:gd name="T27" fmla="*/ 0 h 133"/>
                      <a:gd name="T28" fmla="*/ 60 w 127"/>
                      <a:gd name="T29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27" h="133">
                        <a:moveTo>
                          <a:pt x="60" y="0"/>
                        </a:moveTo>
                        <a:lnTo>
                          <a:pt x="23" y="15"/>
                        </a:lnTo>
                        <a:lnTo>
                          <a:pt x="0" y="58"/>
                        </a:lnTo>
                        <a:lnTo>
                          <a:pt x="7" y="116"/>
                        </a:lnTo>
                        <a:lnTo>
                          <a:pt x="33" y="133"/>
                        </a:lnTo>
                        <a:lnTo>
                          <a:pt x="71" y="132"/>
                        </a:lnTo>
                        <a:lnTo>
                          <a:pt x="79" y="131"/>
                        </a:lnTo>
                        <a:lnTo>
                          <a:pt x="88" y="119"/>
                        </a:lnTo>
                        <a:lnTo>
                          <a:pt x="116" y="126"/>
                        </a:lnTo>
                        <a:lnTo>
                          <a:pt x="127" y="119"/>
                        </a:lnTo>
                        <a:lnTo>
                          <a:pt x="125" y="108"/>
                        </a:lnTo>
                        <a:lnTo>
                          <a:pt x="110" y="87"/>
                        </a:lnTo>
                        <a:lnTo>
                          <a:pt x="98" y="40"/>
                        </a:lnTo>
                        <a:lnTo>
                          <a:pt x="60" y="0"/>
                        </a:lnTo>
                        <a:lnTo>
                          <a:pt x="60" y="0"/>
                        </a:lnTo>
                        <a:close/>
                      </a:path>
                    </a:pathLst>
                  </a:custGeom>
                  <a:solidFill>
                    <a:srgbClr val="FFC7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7" name="Freeform 79"/>
                  <p:cNvSpPr>
                    <a:spLocks/>
                  </p:cNvSpPr>
                  <p:nvPr/>
                </p:nvSpPr>
                <p:spPr bwMode="auto">
                  <a:xfrm>
                    <a:off x="5303" y="2965"/>
                    <a:ext cx="30" cy="42"/>
                  </a:xfrm>
                  <a:custGeom>
                    <a:avLst/>
                    <a:gdLst>
                      <a:gd name="T0" fmla="*/ 52 w 209"/>
                      <a:gd name="T1" fmla="*/ 271 h 291"/>
                      <a:gd name="T2" fmla="*/ 104 w 209"/>
                      <a:gd name="T3" fmla="*/ 291 h 291"/>
                      <a:gd name="T4" fmla="*/ 122 w 209"/>
                      <a:gd name="T5" fmla="*/ 282 h 291"/>
                      <a:gd name="T6" fmla="*/ 130 w 209"/>
                      <a:gd name="T7" fmla="*/ 286 h 291"/>
                      <a:gd name="T8" fmla="*/ 150 w 209"/>
                      <a:gd name="T9" fmla="*/ 275 h 291"/>
                      <a:gd name="T10" fmla="*/ 168 w 209"/>
                      <a:gd name="T11" fmla="*/ 258 h 291"/>
                      <a:gd name="T12" fmla="*/ 171 w 209"/>
                      <a:gd name="T13" fmla="*/ 221 h 291"/>
                      <a:gd name="T14" fmla="*/ 198 w 209"/>
                      <a:gd name="T15" fmla="*/ 197 h 291"/>
                      <a:gd name="T16" fmla="*/ 209 w 209"/>
                      <a:gd name="T17" fmla="*/ 74 h 291"/>
                      <a:gd name="T18" fmla="*/ 145 w 209"/>
                      <a:gd name="T19" fmla="*/ 0 h 291"/>
                      <a:gd name="T20" fmla="*/ 0 w 209"/>
                      <a:gd name="T21" fmla="*/ 79 h 291"/>
                      <a:gd name="T22" fmla="*/ 52 w 209"/>
                      <a:gd name="T23" fmla="*/ 271 h 291"/>
                      <a:gd name="T24" fmla="*/ 52 w 209"/>
                      <a:gd name="T25" fmla="*/ 271 h 2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09" h="291">
                        <a:moveTo>
                          <a:pt x="52" y="271"/>
                        </a:moveTo>
                        <a:lnTo>
                          <a:pt x="104" y="291"/>
                        </a:lnTo>
                        <a:lnTo>
                          <a:pt x="122" y="282"/>
                        </a:lnTo>
                        <a:lnTo>
                          <a:pt x="130" y="286"/>
                        </a:lnTo>
                        <a:lnTo>
                          <a:pt x="150" y="275"/>
                        </a:lnTo>
                        <a:lnTo>
                          <a:pt x="168" y="258"/>
                        </a:lnTo>
                        <a:lnTo>
                          <a:pt x="171" y="221"/>
                        </a:lnTo>
                        <a:lnTo>
                          <a:pt x="198" y="197"/>
                        </a:lnTo>
                        <a:lnTo>
                          <a:pt x="209" y="74"/>
                        </a:lnTo>
                        <a:lnTo>
                          <a:pt x="145" y="0"/>
                        </a:lnTo>
                        <a:lnTo>
                          <a:pt x="0" y="79"/>
                        </a:lnTo>
                        <a:lnTo>
                          <a:pt x="52" y="271"/>
                        </a:lnTo>
                        <a:lnTo>
                          <a:pt x="52" y="271"/>
                        </a:lnTo>
                        <a:close/>
                      </a:path>
                    </a:pathLst>
                  </a:custGeom>
                  <a:solidFill>
                    <a:srgbClr val="FFC7B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8" name="Freeform 80"/>
                  <p:cNvSpPr>
                    <a:spLocks/>
                  </p:cNvSpPr>
                  <p:nvPr/>
                </p:nvSpPr>
                <p:spPr bwMode="auto">
                  <a:xfrm>
                    <a:off x="5323" y="2979"/>
                    <a:ext cx="4" cy="2"/>
                  </a:xfrm>
                  <a:custGeom>
                    <a:avLst/>
                    <a:gdLst>
                      <a:gd name="T0" fmla="*/ 2 w 28"/>
                      <a:gd name="T1" fmla="*/ 11 h 14"/>
                      <a:gd name="T2" fmla="*/ 6 w 28"/>
                      <a:gd name="T3" fmla="*/ 9 h 14"/>
                      <a:gd name="T4" fmla="*/ 10 w 28"/>
                      <a:gd name="T5" fmla="*/ 12 h 14"/>
                      <a:gd name="T6" fmla="*/ 16 w 28"/>
                      <a:gd name="T7" fmla="*/ 14 h 14"/>
                      <a:gd name="T8" fmla="*/ 25 w 28"/>
                      <a:gd name="T9" fmla="*/ 8 h 14"/>
                      <a:gd name="T10" fmla="*/ 28 w 28"/>
                      <a:gd name="T11" fmla="*/ 0 h 14"/>
                      <a:gd name="T12" fmla="*/ 8 w 28"/>
                      <a:gd name="T13" fmla="*/ 1 h 14"/>
                      <a:gd name="T14" fmla="*/ 0 w 28"/>
                      <a:gd name="T15" fmla="*/ 8 h 14"/>
                      <a:gd name="T16" fmla="*/ 2 w 28"/>
                      <a:gd name="T17" fmla="*/ 11 h 14"/>
                      <a:gd name="T18" fmla="*/ 2 w 28"/>
                      <a:gd name="T19" fmla="*/ 1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8" h="14">
                        <a:moveTo>
                          <a:pt x="2" y="11"/>
                        </a:moveTo>
                        <a:lnTo>
                          <a:pt x="6" y="9"/>
                        </a:lnTo>
                        <a:lnTo>
                          <a:pt x="10" y="12"/>
                        </a:lnTo>
                        <a:lnTo>
                          <a:pt x="16" y="14"/>
                        </a:lnTo>
                        <a:lnTo>
                          <a:pt x="25" y="8"/>
                        </a:lnTo>
                        <a:lnTo>
                          <a:pt x="28" y="0"/>
                        </a:lnTo>
                        <a:lnTo>
                          <a:pt x="8" y="1"/>
                        </a:lnTo>
                        <a:lnTo>
                          <a:pt x="0" y="8"/>
                        </a:lnTo>
                        <a:lnTo>
                          <a:pt x="2" y="11"/>
                        </a:lnTo>
                        <a:lnTo>
                          <a:pt x="2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59" name="Freeform 81"/>
                  <p:cNvSpPr>
                    <a:spLocks/>
                  </p:cNvSpPr>
                  <p:nvPr/>
                </p:nvSpPr>
                <p:spPr bwMode="auto">
                  <a:xfrm>
                    <a:off x="5314" y="2980"/>
                    <a:ext cx="5" cy="2"/>
                  </a:xfrm>
                  <a:custGeom>
                    <a:avLst/>
                    <a:gdLst>
                      <a:gd name="T0" fmla="*/ 0 w 34"/>
                      <a:gd name="T1" fmla="*/ 12 h 16"/>
                      <a:gd name="T2" fmla="*/ 17 w 34"/>
                      <a:gd name="T3" fmla="*/ 16 h 16"/>
                      <a:gd name="T4" fmla="*/ 30 w 34"/>
                      <a:gd name="T5" fmla="*/ 8 h 16"/>
                      <a:gd name="T6" fmla="*/ 34 w 34"/>
                      <a:gd name="T7" fmla="*/ 8 h 16"/>
                      <a:gd name="T8" fmla="*/ 29 w 34"/>
                      <a:gd name="T9" fmla="*/ 0 h 16"/>
                      <a:gd name="T10" fmla="*/ 20 w 34"/>
                      <a:gd name="T11" fmla="*/ 0 h 16"/>
                      <a:gd name="T12" fmla="*/ 1 w 34"/>
                      <a:gd name="T13" fmla="*/ 6 h 16"/>
                      <a:gd name="T14" fmla="*/ 0 w 34"/>
                      <a:gd name="T15" fmla="*/ 12 h 16"/>
                      <a:gd name="T16" fmla="*/ 0 w 34"/>
                      <a:gd name="T17" fmla="*/ 12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4" h="16">
                        <a:moveTo>
                          <a:pt x="0" y="12"/>
                        </a:moveTo>
                        <a:lnTo>
                          <a:pt x="17" y="16"/>
                        </a:lnTo>
                        <a:lnTo>
                          <a:pt x="30" y="8"/>
                        </a:lnTo>
                        <a:lnTo>
                          <a:pt x="34" y="8"/>
                        </a:lnTo>
                        <a:lnTo>
                          <a:pt x="29" y="0"/>
                        </a:lnTo>
                        <a:lnTo>
                          <a:pt x="20" y="0"/>
                        </a:lnTo>
                        <a:lnTo>
                          <a:pt x="1" y="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0" name="Freeform 82"/>
                  <p:cNvSpPr>
                    <a:spLocks/>
                  </p:cNvSpPr>
                  <p:nvPr/>
                </p:nvSpPr>
                <p:spPr bwMode="auto">
                  <a:xfrm>
                    <a:off x="5319" y="2989"/>
                    <a:ext cx="7" cy="2"/>
                  </a:xfrm>
                  <a:custGeom>
                    <a:avLst/>
                    <a:gdLst>
                      <a:gd name="T0" fmla="*/ 0 w 50"/>
                      <a:gd name="T1" fmla="*/ 13 h 16"/>
                      <a:gd name="T2" fmla="*/ 20 w 50"/>
                      <a:gd name="T3" fmla="*/ 16 h 16"/>
                      <a:gd name="T4" fmla="*/ 32 w 50"/>
                      <a:gd name="T5" fmla="*/ 15 h 16"/>
                      <a:gd name="T6" fmla="*/ 44 w 50"/>
                      <a:gd name="T7" fmla="*/ 13 h 16"/>
                      <a:gd name="T8" fmla="*/ 50 w 50"/>
                      <a:gd name="T9" fmla="*/ 8 h 16"/>
                      <a:gd name="T10" fmla="*/ 42 w 50"/>
                      <a:gd name="T11" fmla="*/ 0 h 16"/>
                      <a:gd name="T12" fmla="*/ 16 w 50"/>
                      <a:gd name="T13" fmla="*/ 1 h 16"/>
                      <a:gd name="T14" fmla="*/ 0 w 50"/>
                      <a:gd name="T15" fmla="*/ 13 h 16"/>
                      <a:gd name="T16" fmla="*/ 0 w 50"/>
                      <a:gd name="T17" fmla="*/ 1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0" h="16">
                        <a:moveTo>
                          <a:pt x="0" y="13"/>
                        </a:moveTo>
                        <a:lnTo>
                          <a:pt x="20" y="16"/>
                        </a:lnTo>
                        <a:lnTo>
                          <a:pt x="32" y="15"/>
                        </a:lnTo>
                        <a:lnTo>
                          <a:pt x="44" y="13"/>
                        </a:lnTo>
                        <a:lnTo>
                          <a:pt x="50" y="8"/>
                        </a:lnTo>
                        <a:lnTo>
                          <a:pt x="42" y="0"/>
                        </a:lnTo>
                        <a:lnTo>
                          <a:pt x="16" y="1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1" name="Freeform 83"/>
                  <p:cNvSpPr>
                    <a:spLocks/>
                  </p:cNvSpPr>
                  <p:nvPr/>
                </p:nvSpPr>
                <p:spPr bwMode="auto">
                  <a:xfrm>
                    <a:off x="5319" y="2991"/>
                    <a:ext cx="6" cy="1"/>
                  </a:xfrm>
                  <a:custGeom>
                    <a:avLst/>
                    <a:gdLst>
                      <a:gd name="T0" fmla="*/ 0 w 44"/>
                      <a:gd name="T1" fmla="*/ 1 h 10"/>
                      <a:gd name="T2" fmla="*/ 12 w 44"/>
                      <a:gd name="T3" fmla="*/ 9 h 10"/>
                      <a:gd name="T4" fmla="*/ 23 w 44"/>
                      <a:gd name="T5" fmla="*/ 10 h 10"/>
                      <a:gd name="T6" fmla="*/ 37 w 44"/>
                      <a:gd name="T7" fmla="*/ 9 h 10"/>
                      <a:gd name="T8" fmla="*/ 44 w 44"/>
                      <a:gd name="T9" fmla="*/ 0 h 10"/>
                      <a:gd name="T10" fmla="*/ 36 w 44"/>
                      <a:gd name="T11" fmla="*/ 0 h 10"/>
                      <a:gd name="T12" fmla="*/ 24 w 44"/>
                      <a:gd name="T13" fmla="*/ 1 h 10"/>
                      <a:gd name="T14" fmla="*/ 0 w 44"/>
                      <a:gd name="T15" fmla="*/ 1 h 10"/>
                      <a:gd name="T16" fmla="*/ 0 w 44"/>
                      <a:gd name="T1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10">
                        <a:moveTo>
                          <a:pt x="0" y="1"/>
                        </a:moveTo>
                        <a:lnTo>
                          <a:pt x="12" y="9"/>
                        </a:lnTo>
                        <a:lnTo>
                          <a:pt x="23" y="10"/>
                        </a:lnTo>
                        <a:lnTo>
                          <a:pt x="37" y="9"/>
                        </a:lnTo>
                        <a:lnTo>
                          <a:pt x="44" y="0"/>
                        </a:lnTo>
                        <a:lnTo>
                          <a:pt x="36" y="0"/>
                        </a:lnTo>
                        <a:lnTo>
                          <a:pt x="24" y="1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FF4D4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2" name="Freeform 84"/>
                  <p:cNvSpPr>
                    <a:spLocks/>
                  </p:cNvSpPr>
                  <p:nvPr/>
                </p:nvSpPr>
                <p:spPr bwMode="auto">
                  <a:xfrm>
                    <a:off x="5291" y="2960"/>
                    <a:ext cx="51" cy="53"/>
                  </a:xfrm>
                  <a:custGeom>
                    <a:avLst/>
                    <a:gdLst>
                      <a:gd name="T0" fmla="*/ 235 w 354"/>
                      <a:gd name="T1" fmla="*/ 4 h 372"/>
                      <a:gd name="T2" fmla="*/ 162 w 354"/>
                      <a:gd name="T3" fmla="*/ 0 h 372"/>
                      <a:gd name="T4" fmla="*/ 106 w 354"/>
                      <a:gd name="T5" fmla="*/ 25 h 372"/>
                      <a:gd name="T6" fmla="*/ 74 w 354"/>
                      <a:gd name="T7" fmla="*/ 67 h 372"/>
                      <a:gd name="T8" fmla="*/ 57 w 354"/>
                      <a:gd name="T9" fmla="*/ 132 h 372"/>
                      <a:gd name="T10" fmla="*/ 49 w 354"/>
                      <a:gd name="T11" fmla="*/ 186 h 372"/>
                      <a:gd name="T12" fmla="*/ 58 w 354"/>
                      <a:gd name="T13" fmla="*/ 277 h 372"/>
                      <a:gd name="T14" fmla="*/ 53 w 354"/>
                      <a:gd name="T15" fmla="*/ 310 h 372"/>
                      <a:gd name="T16" fmla="*/ 31 w 354"/>
                      <a:gd name="T17" fmla="*/ 345 h 372"/>
                      <a:gd name="T18" fmla="*/ 0 w 354"/>
                      <a:gd name="T19" fmla="*/ 372 h 372"/>
                      <a:gd name="T20" fmla="*/ 70 w 354"/>
                      <a:gd name="T21" fmla="*/ 345 h 372"/>
                      <a:gd name="T22" fmla="*/ 77 w 354"/>
                      <a:gd name="T23" fmla="*/ 354 h 372"/>
                      <a:gd name="T24" fmla="*/ 93 w 354"/>
                      <a:gd name="T25" fmla="*/ 328 h 372"/>
                      <a:gd name="T26" fmla="*/ 122 w 354"/>
                      <a:gd name="T27" fmla="*/ 314 h 372"/>
                      <a:gd name="T28" fmla="*/ 137 w 354"/>
                      <a:gd name="T29" fmla="*/ 277 h 372"/>
                      <a:gd name="T30" fmla="*/ 130 w 354"/>
                      <a:gd name="T31" fmla="*/ 225 h 372"/>
                      <a:gd name="T32" fmla="*/ 109 w 354"/>
                      <a:gd name="T33" fmla="*/ 204 h 372"/>
                      <a:gd name="T34" fmla="*/ 109 w 354"/>
                      <a:gd name="T35" fmla="*/ 181 h 372"/>
                      <a:gd name="T36" fmla="*/ 125 w 354"/>
                      <a:gd name="T37" fmla="*/ 138 h 372"/>
                      <a:gd name="T38" fmla="*/ 127 w 354"/>
                      <a:gd name="T39" fmla="*/ 123 h 372"/>
                      <a:gd name="T40" fmla="*/ 174 w 354"/>
                      <a:gd name="T41" fmla="*/ 106 h 372"/>
                      <a:gd name="T42" fmla="*/ 196 w 354"/>
                      <a:gd name="T43" fmla="*/ 94 h 372"/>
                      <a:gd name="T44" fmla="*/ 225 w 354"/>
                      <a:gd name="T45" fmla="*/ 91 h 372"/>
                      <a:gd name="T46" fmla="*/ 241 w 354"/>
                      <a:gd name="T47" fmla="*/ 67 h 372"/>
                      <a:gd name="T48" fmla="*/ 267 w 354"/>
                      <a:gd name="T49" fmla="*/ 119 h 372"/>
                      <a:gd name="T50" fmla="*/ 281 w 354"/>
                      <a:gd name="T51" fmla="*/ 183 h 372"/>
                      <a:gd name="T52" fmla="*/ 267 w 354"/>
                      <a:gd name="T53" fmla="*/ 244 h 372"/>
                      <a:gd name="T54" fmla="*/ 252 w 354"/>
                      <a:gd name="T55" fmla="*/ 260 h 372"/>
                      <a:gd name="T56" fmla="*/ 252 w 354"/>
                      <a:gd name="T57" fmla="*/ 291 h 372"/>
                      <a:gd name="T58" fmla="*/ 276 w 354"/>
                      <a:gd name="T59" fmla="*/ 299 h 372"/>
                      <a:gd name="T60" fmla="*/ 354 w 354"/>
                      <a:gd name="T61" fmla="*/ 320 h 372"/>
                      <a:gd name="T62" fmla="*/ 328 w 354"/>
                      <a:gd name="T63" fmla="*/ 279 h 372"/>
                      <a:gd name="T64" fmla="*/ 314 w 354"/>
                      <a:gd name="T65" fmla="*/ 218 h 372"/>
                      <a:gd name="T66" fmla="*/ 320 w 354"/>
                      <a:gd name="T67" fmla="*/ 154 h 372"/>
                      <a:gd name="T68" fmla="*/ 302 w 354"/>
                      <a:gd name="T69" fmla="*/ 79 h 372"/>
                      <a:gd name="T70" fmla="*/ 268 w 354"/>
                      <a:gd name="T71" fmla="*/ 31 h 372"/>
                      <a:gd name="T72" fmla="*/ 235 w 354"/>
                      <a:gd name="T73" fmla="*/ 4 h 372"/>
                      <a:gd name="T74" fmla="*/ 235 w 354"/>
                      <a:gd name="T75" fmla="*/ 4 h 3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54" h="372">
                        <a:moveTo>
                          <a:pt x="235" y="4"/>
                        </a:moveTo>
                        <a:lnTo>
                          <a:pt x="162" y="0"/>
                        </a:lnTo>
                        <a:lnTo>
                          <a:pt x="106" y="25"/>
                        </a:lnTo>
                        <a:lnTo>
                          <a:pt x="74" y="67"/>
                        </a:lnTo>
                        <a:lnTo>
                          <a:pt x="57" y="132"/>
                        </a:lnTo>
                        <a:lnTo>
                          <a:pt x="49" y="186"/>
                        </a:lnTo>
                        <a:lnTo>
                          <a:pt x="58" y="277"/>
                        </a:lnTo>
                        <a:lnTo>
                          <a:pt x="53" y="310"/>
                        </a:lnTo>
                        <a:lnTo>
                          <a:pt x="31" y="345"/>
                        </a:lnTo>
                        <a:lnTo>
                          <a:pt x="0" y="372"/>
                        </a:lnTo>
                        <a:lnTo>
                          <a:pt x="70" y="345"/>
                        </a:lnTo>
                        <a:lnTo>
                          <a:pt x="77" y="354"/>
                        </a:lnTo>
                        <a:lnTo>
                          <a:pt x="93" y="328"/>
                        </a:lnTo>
                        <a:lnTo>
                          <a:pt x="122" y="314"/>
                        </a:lnTo>
                        <a:lnTo>
                          <a:pt x="137" y="277"/>
                        </a:lnTo>
                        <a:lnTo>
                          <a:pt x="130" y="225"/>
                        </a:lnTo>
                        <a:lnTo>
                          <a:pt x="109" y="204"/>
                        </a:lnTo>
                        <a:lnTo>
                          <a:pt x="109" y="181"/>
                        </a:lnTo>
                        <a:lnTo>
                          <a:pt x="125" y="138"/>
                        </a:lnTo>
                        <a:lnTo>
                          <a:pt x="127" y="123"/>
                        </a:lnTo>
                        <a:lnTo>
                          <a:pt x="174" y="106"/>
                        </a:lnTo>
                        <a:lnTo>
                          <a:pt x="196" y="94"/>
                        </a:lnTo>
                        <a:lnTo>
                          <a:pt x="225" y="91"/>
                        </a:lnTo>
                        <a:lnTo>
                          <a:pt x="241" y="67"/>
                        </a:lnTo>
                        <a:lnTo>
                          <a:pt x="267" y="119"/>
                        </a:lnTo>
                        <a:lnTo>
                          <a:pt x="281" y="183"/>
                        </a:lnTo>
                        <a:lnTo>
                          <a:pt x="267" y="244"/>
                        </a:lnTo>
                        <a:lnTo>
                          <a:pt x="252" y="260"/>
                        </a:lnTo>
                        <a:lnTo>
                          <a:pt x="252" y="291"/>
                        </a:lnTo>
                        <a:lnTo>
                          <a:pt x="276" y="299"/>
                        </a:lnTo>
                        <a:lnTo>
                          <a:pt x="354" y="320"/>
                        </a:lnTo>
                        <a:lnTo>
                          <a:pt x="328" y="279"/>
                        </a:lnTo>
                        <a:lnTo>
                          <a:pt x="314" y="218"/>
                        </a:lnTo>
                        <a:lnTo>
                          <a:pt x="320" y="154"/>
                        </a:lnTo>
                        <a:lnTo>
                          <a:pt x="302" y="79"/>
                        </a:lnTo>
                        <a:lnTo>
                          <a:pt x="268" y="31"/>
                        </a:lnTo>
                        <a:lnTo>
                          <a:pt x="235" y="4"/>
                        </a:lnTo>
                        <a:lnTo>
                          <a:pt x="235" y="4"/>
                        </a:lnTo>
                        <a:close/>
                      </a:path>
                    </a:pathLst>
                  </a:custGeom>
                  <a:solidFill>
                    <a:srgbClr val="CC5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3" name="Freeform 85"/>
                  <p:cNvSpPr>
                    <a:spLocks/>
                  </p:cNvSpPr>
                  <p:nvPr/>
                </p:nvSpPr>
                <p:spPr bwMode="auto">
                  <a:xfrm>
                    <a:off x="5304" y="2962"/>
                    <a:ext cx="20" cy="13"/>
                  </a:xfrm>
                  <a:custGeom>
                    <a:avLst/>
                    <a:gdLst>
                      <a:gd name="T0" fmla="*/ 144 w 144"/>
                      <a:gd name="T1" fmla="*/ 14 h 88"/>
                      <a:gd name="T2" fmla="*/ 140 w 144"/>
                      <a:gd name="T3" fmla="*/ 33 h 88"/>
                      <a:gd name="T4" fmla="*/ 128 w 144"/>
                      <a:gd name="T5" fmla="*/ 15 h 88"/>
                      <a:gd name="T6" fmla="*/ 113 w 144"/>
                      <a:gd name="T7" fmla="*/ 29 h 88"/>
                      <a:gd name="T8" fmla="*/ 86 w 144"/>
                      <a:gd name="T9" fmla="*/ 43 h 88"/>
                      <a:gd name="T10" fmla="*/ 54 w 144"/>
                      <a:gd name="T11" fmla="*/ 40 h 88"/>
                      <a:gd name="T12" fmla="*/ 45 w 144"/>
                      <a:gd name="T13" fmla="*/ 54 h 88"/>
                      <a:gd name="T14" fmla="*/ 17 w 144"/>
                      <a:gd name="T15" fmla="*/ 88 h 88"/>
                      <a:gd name="T16" fmla="*/ 18 w 144"/>
                      <a:gd name="T17" fmla="*/ 60 h 88"/>
                      <a:gd name="T18" fmla="*/ 0 w 144"/>
                      <a:gd name="T19" fmla="*/ 63 h 88"/>
                      <a:gd name="T20" fmla="*/ 30 w 144"/>
                      <a:gd name="T21" fmla="*/ 47 h 88"/>
                      <a:gd name="T22" fmla="*/ 47 w 144"/>
                      <a:gd name="T23" fmla="*/ 35 h 88"/>
                      <a:gd name="T24" fmla="*/ 66 w 144"/>
                      <a:gd name="T25" fmla="*/ 21 h 88"/>
                      <a:gd name="T26" fmla="*/ 99 w 144"/>
                      <a:gd name="T27" fmla="*/ 19 h 88"/>
                      <a:gd name="T28" fmla="*/ 126 w 144"/>
                      <a:gd name="T29" fmla="*/ 0 h 88"/>
                      <a:gd name="T30" fmla="*/ 144 w 144"/>
                      <a:gd name="T31" fmla="*/ 14 h 88"/>
                      <a:gd name="T32" fmla="*/ 144 w 144"/>
                      <a:gd name="T33" fmla="*/ 14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4" h="88">
                        <a:moveTo>
                          <a:pt x="144" y="14"/>
                        </a:moveTo>
                        <a:lnTo>
                          <a:pt x="140" y="33"/>
                        </a:lnTo>
                        <a:lnTo>
                          <a:pt x="128" y="15"/>
                        </a:lnTo>
                        <a:lnTo>
                          <a:pt x="113" y="29"/>
                        </a:lnTo>
                        <a:lnTo>
                          <a:pt x="86" y="43"/>
                        </a:lnTo>
                        <a:lnTo>
                          <a:pt x="54" y="40"/>
                        </a:lnTo>
                        <a:lnTo>
                          <a:pt x="45" y="54"/>
                        </a:lnTo>
                        <a:lnTo>
                          <a:pt x="17" y="88"/>
                        </a:lnTo>
                        <a:lnTo>
                          <a:pt x="18" y="60"/>
                        </a:lnTo>
                        <a:lnTo>
                          <a:pt x="0" y="63"/>
                        </a:lnTo>
                        <a:lnTo>
                          <a:pt x="30" y="47"/>
                        </a:lnTo>
                        <a:lnTo>
                          <a:pt x="47" y="35"/>
                        </a:lnTo>
                        <a:lnTo>
                          <a:pt x="66" y="21"/>
                        </a:lnTo>
                        <a:lnTo>
                          <a:pt x="99" y="19"/>
                        </a:lnTo>
                        <a:lnTo>
                          <a:pt x="126" y="0"/>
                        </a:lnTo>
                        <a:lnTo>
                          <a:pt x="144" y="14"/>
                        </a:lnTo>
                        <a:lnTo>
                          <a:pt x="144" y="14"/>
                        </a:lnTo>
                        <a:close/>
                      </a:path>
                    </a:pathLst>
                  </a:custGeom>
                  <a:solidFill>
                    <a:srgbClr val="D67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4" name="Freeform 86"/>
                  <p:cNvSpPr>
                    <a:spLocks/>
                  </p:cNvSpPr>
                  <p:nvPr/>
                </p:nvSpPr>
                <p:spPr bwMode="auto">
                  <a:xfrm>
                    <a:off x="5328" y="2968"/>
                    <a:ext cx="8" cy="18"/>
                  </a:xfrm>
                  <a:custGeom>
                    <a:avLst/>
                    <a:gdLst>
                      <a:gd name="T0" fmla="*/ 0 w 61"/>
                      <a:gd name="T1" fmla="*/ 0 h 130"/>
                      <a:gd name="T2" fmla="*/ 30 w 61"/>
                      <a:gd name="T3" fmla="*/ 23 h 130"/>
                      <a:gd name="T4" fmla="*/ 61 w 61"/>
                      <a:gd name="T5" fmla="*/ 88 h 130"/>
                      <a:gd name="T6" fmla="*/ 54 w 61"/>
                      <a:gd name="T7" fmla="*/ 130 h 130"/>
                      <a:gd name="T8" fmla="*/ 30 w 61"/>
                      <a:gd name="T9" fmla="*/ 90 h 130"/>
                      <a:gd name="T10" fmla="*/ 52 w 61"/>
                      <a:gd name="T11" fmla="*/ 99 h 130"/>
                      <a:gd name="T12" fmla="*/ 28 w 61"/>
                      <a:gd name="T13" fmla="*/ 50 h 130"/>
                      <a:gd name="T14" fmla="*/ 0 w 61"/>
                      <a:gd name="T15" fmla="*/ 0 h 130"/>
                      <a:gd name="T16" fmla="*/ 0 w 61"/>
                      <a:gd name="T17" fmla="*/ 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1" h="130">
                        <a:moveTo>
                          <a:pt x="0" y="0"/>
                        </a:moveTo>
                        <a:lnTo>
                          <a:pt x="30" y="23"/>
                        </a:lnTo>
                        <a:lnTo>
                          <a:pt x="61" y="88"/>
                        </a:lnTo>
                        <a:lnTo>
                          <a:pt x="54" y="130"/>
                        </a:lnTo>
                        <a:lnTo>
                          <a:pt x="30" y="90"/>
                        </a:lnTo>
                        <a:lnTo>
                          <a:pt x="52" y="99"/>
                        </a:lnTo>
                        <a:lnTo>
                          <a:pt x="28" y="5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7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5" name="Freeform 87"/>
                  <p:cNvSpPr>
                    <a:spLocks/>
                  </p:cNvSpPr>
                  <p:nvPr/>
                </p:nvSpPr>
                <p:spPr bwMode="auto">
                  <a:xfrm>
                    <a:off x="5333" y="2993"/>
                    <a:ext cx="5" cy="12"/>
                  </a:xfrm>
                  <a:custGeom>
                    <a:avLst/>
                    <a:gdLst>
                      <a:gd name="T0" fmla="*/ 6 w 33"/>
                      <a:gd name="T1" fmla="*/ 0 h 81"/>
                      <a:gd name="T2" fmla="*/ 13 w 33"/>
                      <a:gd name="T3" fmla="*/ 29 h 81"/>
                      <a:gd name="T4" fmla="*/ 33 w 33"/>
                      <a:gd name="T5" fmla="*/ 81 h 81"/>
                      <a:gd name="T6" fmla="*/ 7 w 33"/>
                      <a:gd name="T7" fmla="*/ 64 h 81"/>
                      <a:gd name="T8" fmla="*/ 0 w 33"/>
                      <a:gd name="T9" fmla="*/ 33 h 81"/>
                      <a:gd name="T10" fmla="*/ 6 w 33"/>
                      <a:gd name="T11" fmla="*/ 0 h 81"/>
                      <a:gd name="T12" fmla="*/ 6 w 33"/>
                      <a:gd name="T13" fmla="*/ 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3" h="81">
                        <a:moveTo>
                          <a:pt x="6" y="0"/>
                        </a:moveTo>
                        <a:lnTo>
                          <a:pt x="13" y="29"/>
                        </a:lnTo>
                        <a:lnTo>
                          <a:pt x="33" y="81"/>
                        </a:lnTo>
                        <a:lnTo>
                          <a:pt x="7" y="64"/>
                        </a:lnTo>
                        <a:lnTo>
                          <a:pt x="0" y="33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D67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6" name="Freeform 88"/>
                  <p:cNvSpPr>
                    <a:spLocks/>
                  </p:cNvSpPr>
                  <p:nvPr/>
                </p:nvSpPr>
                <p:spPr bwMode="auto">
                  <a:xfrm>
                    <a:off x="5301" y="2986"/>
                    <a:ext cx="7" cy="19"/>
                  </a:xfrm>
                  <a:custGeom>
                    <a:avLst/>
                    <a:gdLst>
                      <a:gd name="T0" fmla="*/ 0 w 51"/>
                      <a:gd name="T1" fmla="*/ 0 h 133"/>
                      <a:gd name="T2" fmla="*/ 20 w 51"/>
                      <a:gd name="T3" fmla="*/ 86 h 133"/>
                      <a:gd name="T4" fmla="*/ 9 w 51"/>
                      <a:gd name="T5" fmla="*/ 133 h 133"/>
                      <a:gd name="T6" fmla="*/ 41 w 51"/>
                      <a:gd name="T7" fmla="*/ 125 h 133"/>
                      <a:gd name="T8" fmla="*/ 51 w 51"/>
                      <a:gd name="T9" fmla="*/ 111 h 133"/>
                      <a:gd name="T10" fmla="*/ 36 w 51"/>
                      <a:gd name="T11" fmla="*/ 120 h 133"/>
                      <a:gd name="T12" fmla="*/ 32 w 51"/>
                      <a:gd name="T13" fmla="*/ 74 h 133"/>
                      <a:gd name="T14" fmla="*/ 0 w 51"/>
                      <a:gd name="T15" fmla="*/ 0 h 133"/>
                      <a:gd name="T16" fmla="*/ 0 w 51"/>
                      <a:gd name="T17" fmla="*/ 0 h 1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1" h="133">
                        <a:moveTo>
                          <a:pt x="0" y="0"/>
                        </a:moveTo>
                        <a:lnTo>
                          <a:pt x="20" y="86"/>
                        </a:lnTo>
                        <a:lnTo>
                          <a:pt x="9" y="133"/>
                        </a:lnTo>
                        <a:lnTo>
                          <a:pt x="41" y="125"/>
                        </a:lnTo>
                        <a:lnTo>
                          <a:pt x="51" y="111"/>
                        </a:lnTo>
                        <a:lnTo>
                          <a:pt x="36" y="120"/>
                        </a:lnTo>
                        <a:lnTo>
                          <a:pt x="32" y="7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67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7" name="Freeform 89"/>
                  <p:cNvSpPr>
                    <a:spLocks/>
                  </p:cNvSpPr>
                  <p:nvPr/>
                </p:nvSpPr>
                <p:spPr bwMode="auto">
                  <a:xfrm>
                    <a:off x="5322" y="2991"/>
                    <a:ext cx="3" cy="1"/>
                  </a:xfrm>
                  <a:custGeom>
                    <a:avLst/>
                    <a:gdLst>
                      <a:gd name="T0" fmla="*/ 3 w 16"/>
                      <a:gd name="T1" fmla="*/ 4 h 4"/>
                      <a:gd name="T2" fmla="*/ 16 w 16"/>
                      <a:gd name="T3" fmla="*/ 0 h 4"/>
                      <a:gd name="T4" fmla="*/ 14 w 16"/>
                      <a:gd name="T5" fmla="*/ 0 h 4"/>
                      <a:gd name="T6" fmla="*/ 0 w 16"/>
                      <a:gd name="T7" fmla="*/ 2 h 4"/>
                      <a:gd name="T8" fmla="*/ 3 w 16"/>
                      <a:gd name="T9" fmla="*/ 4 h 4"/>
                      <a:gd name="T10" fmla="*/ 3 w 16"/>
                      <a:gd name="T1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4">
                        <a:moveTo>
                          <a:pt x="3" y="4"/>
                        </a:moveTo>
                        <a:lnTo>
                          <a:pt x="16" y="0"/>
                        </a:lnTo>
                        <a:lnTo>
                          <a:pt x="14" y="0"/>
                        </a:lnTo>
                        <a:lnTo>
                          <a:pt x="0" y="2"/>
                        </a:lnTo>
                        <a:lnTo>
                          <a:pt x="3" y="4"/>
                        </a:lnTo>
                        <a:lnTo>
                          <a:pt x="3" y="4"/>
                        </a:lnTo>
                        <a:close/>
                      </a:path>
                    </a:pathLst>
                  </a:custGeom>
                  <a:solidFill>
                    <a:srgbClr val="F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8" name="Freeform 90"/>
                  <p:cNvSpPr>
                    <a:spLocks/>
                  </p:cNvSpPr>
                  <p:nvPr/>
                </p:nvSpPr>
                <p:spPr bwMode="auto">
                  <a:xfrm>
                    <a:off x="5315" y="2980"/>
                    <a:ext cx="2" cy="2"/>
                  </a:xfrm>
                  <a:custGeom>
                    <a:avLst/>
                    <a:gdLst>
                      <a:gd name="T0" fmla="*/ 0 w 12"/>
                      <a:gd name="T1" fmla="*/ 6 h 15"/>
                      <a:gd name="T2" fmla="*/ 4 w 12"/>
                      <a:gd name="T3" fmla="*/ 15 h 15"/>
                      <a:gd name="T4" fmla="*/ 11 w 12"/>
                      <a:gd name="T5" fmla="*/ 15 h 15"/>
                      <a:gd name="T6" fmla="*/ 12 w 12"/>
                      <a:gd name="T7" fmla="*/ 0 h 15"/>
                      <a:gd name="T8" fmla="*/ 0 w 12"/>
                      <a:gd name="T9" fmla="*/ 6 h 15"/>
                      <a:gd name="T10" fmla="*/ 0 w 12"/>
                      <a:gd name="T11" fmla="*/ 6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" h="15">
                        <a:moveTo>
                          <a:pt x="0" y="6"/>
                        </a:moveTo>
                        <a:lnTo>
                          <a:pt x="4" y="15"/>
                        </a:lnTo>
                        <a:lnTo>
                          <a:pt x="11" y="15"/>
                        </a:lnTo>
                        <a:lnTo>
                          <a:pt x="12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26CC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69" name="Freeform 91"/>
                  <p:cNvSpPr>
                    <a:spLocks/>
                  </p:cNvSpPr>
                  <p:nvPr/>
                </p:nvSpPr>
                <p:spPr bwMode="auto">
                  <a:xfrm>
                    <a:off x="5325" y="2979"/>
                    <a:ext cx="2" cy="2"/>
                  </a:xfrm>
                  <a:custGeom>
                    <a:avLst/>
                    <a:gdLst>
                      <a:gd name="T0" fmla="*/ 0 w 12"/>
                      <a:gd name="T1" fmla="*/ 1 h 11"/>
                      <a:gd name="T2" fmla="*/ 3 w 12"/>
                      <a:gd name="T3" fmla="*/ 11 h 11"/>
                      <a:gd name="T4" fmla="*/ 10 w 12"/>
                      <a:gd name="T5" fmla="*/ 10 h 11"/>
                      <a:gd name="T6" fmla="*/ 12 w 12"/>
                      <a:gd name="T7" fmla="*/ 0 h 11"/>
                      <a:gd name="T8" fmla="*/ 0 w 12"/>
                      <a:gd name="T9" fmla="*/ 1 h 11"/>
                      <a:gd name="T10" fmla="*/ 0 w 12"/>
                      <a:gd name="T11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" h="11">
                        <a:moveTo>
                          <a:pt x="0" y="1"/>
                        </a:moveTo>
                        <a:lnTo>
                          <a:pt x="3" y="11"/>
                        </a:lnTo>
                        <a:lnTo>
                          <a:pt x="10" y="10"/>
                        </a:lnTo>
                        <a:lnTo>
                          <a:pt x="12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26CC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0" name="Freeform 92"/>
                  <p:cNvSpPr>
                    <a:spLocks/>
                  </p:cNvSpPr>
                  <p:nvPr/>
                </p:nvSpPr>
                <p:spPr bwMode="auto">
                  <a:xfrm>
                    <a:off x="5307" y="2969"/>
                    <a:ext cx="21" cy="37"/>
                  </a:xfrm>
                  <a:custGeom>
                    <a:avLst/>
                    <a:gdLst>
                      <a:gd name="T0" fmla="*/ 150 w 150"/>
                      <a:gd name="T1" fmla="*/ 39 h 261"/>
                      <a:gd name="T2" fmla="*/ 134 w 150"/>
                      <a:gd name="T3" fmla="*/ 26 h 261"/>
                      <a:gd name="T4" fmla="*/ 112 w 150"/>
                      <a:gd name="T5" fmla="*/ 44 h 261"/>
                      <a:gd name="T6" fmla="*/ 69 w 150"/>
                      <a:gd name="T7" fmla="*/ 50 h 261"/>
                      <a:gd name="T8" fmla="*/ 48 w 150"/>
                      <a:gd name="T9" fmla="*/ 51 h 261"/>
                      <a:gd name="T10" fmla="*/ 39 w 150"/>
                      <a:gd name="T11" fmla="*/ 66 h 261"/>
                      <a:gd name="T12" fmla="*/ 57 w 150"/>
                      <a:gd name="T13" fmla="*/ 63 h 261"/>
                      <a:gd name="T14" fmla="*/ 60 w 150"/>
                      <a:gd name="T15" fmla="*/ 72 h 261"/>
                      <a:gd name="T16" fmla="*/ 72 w 150"/>
                      <a:gd name="T17" fmla="*/ 70 h 261"/>
                      <a:gd name="T18" fmla="*/ 72 w 150"/>
                      <a:gd name="T19" fmla="*/ 62 h 261"/>
                      <a:gd name="T20" fmla="*/ 83 w 150"/>
                      <a:gd name="T21" fmla="*/ 57 h 261"/>
                      <a:gd name="T22" fmla="*/ 93 w 150"/>
                      <a:gd name="T23" fmla="*/ 76 h 261"/>
                      <a:gd name="T24" fmla="*/ 92 w 150"/>
                      <a:gd name="T25" fmla="*/ 82 h 261"/>
                      <a:gd name="T26" fmla="*/ 73 w 150"/>
                      <a:gd name="T27" fmla="*/ 91 h 261"/>
                      <a:gd name="T28" fmla="*/ 76 w 150"/>
                      <a:gd name="T29" fmla="*/ 82 h 261"/>
                      <a:gd name="T30" fmla="*/ 83 w 150"/>
                      <a:gd name="T31" fmla="*/ 81 h 261"/>
                      <a:gd name="T32" fmla="*/ 77 w 150"/>
                      <a:gd name="T33" fmla="*/ 74 h 261"/>
                      <a:gd name="T34" fmla="*/ 45 w 150"/>
                      <a:gd name="T35" fmla="*/ 81 h 261"/>
                      <a:gd name="T36" fmla="*/ 34 w 150"/>
                      <a:gd name="T37" fmla="*/ 74 h 261"/>
                      <a:gd name="T38" fmla="*/ 29 w 150"/>
                      <a:gd name="T39" fmla="*/ 73 h 261"/>
                      <a:gd name="T40" fmla="*/ 12 w 150"/>
                      <a:gd name="T41" fmla="*/ 95 h 261"/>
                      <a:gd name="T42" fmla="*/ 30 w 150"/>
                      <a:gd name="T43" fmla="*/ 112 h 261"/>
                      <a:gd name="T44" fmla="*/ 50 w 150"/>
                      <a:gd name="T45" fmla="*/ 177 h 261"/>
                      <a:gd name="T46" fmla="*/ 94 w 150"/>
                      <a:gd name="T47" fmla="*/ 202 h 261"/>
                      <a:gd name="T48" fmla="*/ 100 w 150"/>
                      <a:gd name="T49" fmla="*/ 224 h 261"/>
                      <a:gd name="T50" fmla="*/ 69 w 150"/>
                      <a:gd name="T51" fmla="*/ 219 h 261"/>
                      <a:gd name="T52" fmla="*/ 79 w 150"/>
                      <a:gd name="T53" fmla="*/ 261 h 261"/>
                      <a:gd name="T54" fmla="*/ 71 w 150"/>
                      <a:gd name="T55" fmla="*/ 261 h 261"/>
                      <a:gd name="T56" fmla="*/ 40 w 150"/>
                      <a:gd name="T57" fmla="*/ 244 h 261"/>
                      <a:gd name="T58" fmla="*/ 56 w 150"/>
                      <a:gd name="T59" fmla="*/ 239 h 261"/>
                      <a:gd name="T60" fmla="*/ 46 w 150"/>
                      <a:gd name="T61" fmla="*/ 197 h 261"/>
                      <a:gd name="T62" fmla="*/ 30 w 150"/>
                      <a:gd name="T63" fmla="*/ 240 h 261"/>
                      <a:gd name="T64" fmla="*/ 29 w 150"/>
                      <a:gd name="T65" fmla="*/ 178 h 261"/>
                      <a:gd name="T66" fmla="*/ 1 w 150"/>
                      <a:gd name="T67" fmla="*/ 137 h 261"/>
                      <a:gd name="T68" fmla="*/ 0 w 150"/>
                      <a:gd name="T69" fmla="*/ 115 h 261"/>
                      <a:gd name="T70" fmla="*/ 17 w 150"/>
                      <a:gd name="T71" fmla="*/ 59 h 261"/>
                      <a:gd name="T72" fmla="*/ 57 w 150"/>
                      <a:gd name="T73" fmla="*/ 42 h 261"/>
                      <a:gd name="T74" fmla="*/ 90 w 150"/>
                      <a:gd name="T75" fmla="*/ 26 h 261"/>
                      <a:gd name="T76" fmla="*/ 122 w 150"/>
                      <a:gd name="T77" fmla="*/ 21 h 261"/>
                      <a:gd name="T78" fmla="*/ 130 w 150"/>
                      <a:gd name="T79" fmla="*/ 0 h 261"/>
                      <a:gd name="T80" fmla="*/ 150 w 150"/>
                      <a:gd name="T81" fmla="*/ 39 h 261"/>
                      <a:gd name="T82" fmla="*/ 150 w 150"/>
                      <a:gd name="T83" fmla="*/ 39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0" h="261">
                        <a:moveTo>
                          <a:pt x="150" y="39"/>
                        </a:moveTo>
                        <a:lnTo>
                          <a:pt x="134" y="26"/>
                        </a:lnTo>
                        <a:lnTo>
                          <a:pt x="112" y="44"/>
                        </a:lnTo>
                        <a:lnTo>
                          <a:pt x="69" y="50"/>
                        </a:lnTo>
                        <a:lnTo>
                          <a:pt x="48" y="51"/>
                        </a:lnTo>
                        <a:lnTo>
                          <a:pt x="39" y="66"/>
                        </a:lnTo>
                        <a:lnTo>
                          <a:pt x="57" y="63"/>
                        </a:lnTo>
                        <a:lnTo>
                          <a:pt x="60" y="72"/>
                        </a:lnTo>
                        <a:lnTo>
                          <a:pt x="72" y="70"/>
                        </a:lnTo>
                        <a:lnTo>
                          <a:pt x="72" y="62"/>
                        </a:lnTo>
                        <a:lnTo>
                          <a:pt x="83" y="57"/>
                        </a:lnTo>
                        <a:lnTo>
                          <a:pt x="93" y="76"/>
                        </a:lnTo>
                        <a:lnTo>
                          <a:pt x="92" y="82"/>
                        </a:lnTo>
                        <a:lnTo>
                          <a:pt x="73" y="91"/>
                        </a:lnTo>
                        <a:lnTo>
                          <a:pt x="76" y="82"/>
                        </a:lnTo>
                        <a:lnTo>
                          <a:pt x="83" y="81"/>
                        </a:lnTo>
                        <a:lnTo>
                          <a:pt x="77" y="74"/>
                        </a:lnTo>
                        <a:lnTo>
                          <a:pt x="45" y="81"/>
                        </a:lnTo>
                        <a:lnTo>
                          <a:pt x="34" y="74"/>
                        </a:lnTo>
                        <a:lnTo>
                          <a:pt x="29" y="73"/>
                        </a:lnTo>
                        <a:lnTo>
                          <a:pt x="12" y="95"/>
                        </a:lnTo>
                        <a:lnTo>
                          <a:pt x="30" y="112"/>
                        </a:lnTo>
                        <a:lnTo>
                          <a:pt x="50" y="177"/>
                        </a:lnTo>
                        <a:lnTo>
                          <a:pt x="94" y="202"/>
                        </a:lnTo>
                        <a:lnTo>
                          <a:pt x="100" y="224"/>
                        </a:lnTo>
                        <a:lnTo>
                          <a:pt x="69" y="219"/>
                        </a:lnTo>
                        <a:lnTo>
                          <a:pt x="79" y="261"/>
                        </a:lnTo>
                        <a:lnTo>
                          <a:pt x="71" y="261"/>
                        </a:lnTo>
                        <a:lnTo>
                          <a:pt x="40" y="244"/>
                        </a:lnTo>
                        <a:lnTo>
                          <a:pt x="56" y="239"/>
                        </a:lnTo>
                        <a:lnTo>
                          <a:pt x="46" y="197"/>
                        </a:lnTo>
                        <a:lnTo>
                          <a:pt x="30" y="240"/>
                        </a:lnTo>
                        <a:lnTo>
                          <a:pt x="29" y="178"/>
                        </a:lnTo>
                        <a:lnTo>
                          <a:pt x="1" y="137"/>
                        </a:lnTo>
                        <a:lnTo>
                          <a:pt x="0" y="115"/>
                        </a:lnTo>
                        <a:lnTo>
                          <a:pt x="17" y="59"/>
                        </a:lnTo>
                        <a:lnTo>
                          <a:pt x="57" y="42"/>
                        </a:lnTo>
                        <a:lnTo>
                          <a:pt x="90" y="26"/>
                        </a:lnTo>
                        <a:lnTo>
                          <a:pt x="122" y="21"/>
                        </a:lnTo>
                        <a:lnTo>
                          <a:pt x="130" y="0"/>
                        </a:lnTo>
                        <a:lnTo>
                          <a:pt x="150" y="39"/>
                        </a:lnTo>
                        <a:lnTo>
                          <a:pt x="150" y="39"/>
                        </a:lnTo>
                        <a:close/>
                      </a:path>
                    </a:pathLst>
                  </a:custGeom>
                  <a:solidFill>
                    <a:srgbClr val="E896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1" name="Freeform 93"/>
                  <p:cNvSpPr>
                    <a:spLocks/>
                  </p:cNvSpPr>
                  <p:nvPr/>
                </p:nvSpPr>
                <p:spPr bwMode="auto">
                  <a:xfrm>
                    <a:off x="5322" y="2975"/>
                    <a:ext cx="5" cy="6"/>
                  </a:xfrm>
                  <a:custGeom>
                    <a:avLst/>
                    <a:gdLst>
                      <a:gd name="T0" fmla="*/ 4 w 32"/>
                      <a:gd name="T1" fmla="*/ 3 h 41"/>
                      <a:gd name="T2" fmla="*/ 0 w 32"/>
                      <a:gd name="T3" fmla="*/ 25 h 41"/>
                      <a:gd name="T4" fmla="*/ 3 w 32"/>
                      <a:gd name="T5" fmla="*/ 36 h 41"/>
                      <a:gd name="T6" fmla="*/ 24 w 32"/>
                      <a:gd name="T7" fmla="*/ 41 h 41"/>
                      <a:gd name="T8" fmla="*/ 18 w 32"/>
                      <a:gd name="T9" fmla="*/ 36 h 41"/>
                      <a:gd name="T10" fmla="*/ 14 w 32"/>
                      <a:gd name="T11" fmla="*/ 33 h 41"/>
                      <a:gd name="T12" fmla="*/ 9 w 32"/>
                      <a:gd name="T13" fmla="*/ 33 h 41"/>
                      <a:gd name="T14" fmla="*/ 9 w 32"/>
                      <a:gd name="T15" fmla="*/ 30 h 41"/>
                      <a:gd name="T16" fmla="*/ 15 w 32"/>
                      <a:gd name="T17" fmla="*/ 25 h 41"/>
                      <a:gd name="T18" fmla="*/ 18 w 32"/>
                      <a:gd name="T19" fmla="*/ 15 h 41"/>
                      <a:gd name="T20" fmla="*/ 32 w 32"/>
                      <a:gd name="T21" fmla="*/ 16 h 41"/>
                      <a:gd name="T22" fmla="*/ 28 w 32"/>
                      <a:gd name="T23" fmla="*/ 9 h 41"/>
                      <a:gd name="T24" fmla="*/ 16 w 32"/>
                      <a:gd name="T25" fmla="*/ 9 h 41"/>
                      <a:gd name="T26" fmla="*/ 13 w 32"/>
                      <a:gd name="T27" fmla="*/ 0 h 41"/>
                      <a:gd name="T28" fmla="*/ 4 w 32"/>
                      <a:gd name="T29" fmla="*/ 3 h 41"/>
                      <a:gd name="T30" fmla="*/ 4 w 32"/>
                      <a:gd name="T31" fmla="*/ 3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2" h="41">
                        <a:moveTo>
                          <a:pt x="4" y="3"/>
                        </a:moveTo>
                        <a:lnTo>
                          <a:pt x="0" y="25"/>
                        </a:lnTo>
                        <a:lnTo>
                          <a:pt x="3" y="36"/>
                        </a:lnTo>
                        <a:lnTo>
                          <a:pt x="24" y="41"/>
                        </a:lnTo>
                        <a:lnTo>
                          <a:pt x="18" y="36"/>
                        </a:lnTo>
                        <a:lnTo>
                          <a:pt x="14" y="33"/>
                        </a:lnTo>
                        <a:lnTo>
                          <a:pt x="9" y="33"/>
                        </a:lnTo>
                        <a:lnTo>
                          <a:pt x="9" y="30"/>
                        </a:lnTo>
                        <a:lnTo>
                          <a:pt x="15" y="25"/>
                        </a:lnTo>
                        <a:lnTo>
                          <a:pt x="18" y="15"/>
                        </a:lnTo>
                        <a:lnTo>
                          <a:pt x="32" y="16"/>
                        </a:lnTo>
                        <a:lnTo>
                          <a:pt x="28" y="9"/>
                        </a:lnTo>
                        <a:lnTo>
                          <a:pt x="16" y="9"/>
                        </a:lnTo>
                        <a:lnTo>
                          <a:pt x="13" y="0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close/>
                      </a:path>
                    </a:pathLst>
                  </a:custGeom>
                  <a:solidFill>
                    <a:srgbClr val="E896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2" name="Freeform 94"/>
                  <p:cNvSpPr>
                    <a:spLocks/>
                  </p:cNvSpPr>
                  <p:nvPr/>
                </p:nvSpPr>
                <p:spPr bwMode="auto">
                  <a:xfrm>
                    <a:off x="5327" y="2975"/>
                    <a:ext cx="2" cy="3"/>
                  </a:xfrm>
                  <a:custGeom>
                    <a:avLst/>
                    <a:gdLst>
                      <a:gd name="T0" fmla="*/ 5 w 13"/>
                      <a:gd name="T1" fmla="*/ 0 h 25"/>
                      <a:gd name="T2" fmla="*/ 0 w 13"/>
                      <a:gd name="T3" fmla="*/ 19 h 25"/>
                      <a:gd name="T4" fmla="*/ 10 w 13"/>
                      <a:gd name="T5" fmla="*/ 25 h 25"/>
                      <a:gd name="T6" fmla="*/ 13 w 13"/>
                      <a:gd name="T7" fmla="*/ 14 h 25"/>
                      <a:gd name="T8" fmla="*/ 11 w 13"/>
                      <a:gd name="T9" fmla="*/ 4 h 25"/>
                      <a:gd name="T10" fmla="*/ 5 w 13"/>
                      <a:gd name="T11" fmla="*/ 0 h 25"/>
                      <a:gd name="T12" fmla="*/ 5 w 13"/>
                      <a:gd name="T13" fmla="*/ 0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5">
                        <a:moveTo>
                          <a:pt x="5" y="0"/>
                        </a:moveTo>
                        <a:lnTo>
                          <a:pt x="0" y="19"/>
                        </a:lnTo>
                        <a:lnTo>
                          <a:pt x="10" y="25"/>
                        </a:lnTo>
                        <a:lnTo>
                          <a:pt x="13" y="14"/>
                        </a:lnTo>
                        <a:lnTo>
                          <a:pt x="11" y="4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E896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3" name="Freeform 95"/>
                  <p:cNvSpPr>
                    <a:spLocks/>
                  </p:cNvSpPr>
                  <p:nvPr/>
                </p:nvSpPr>
                <p:spPr bwMode="auto">
                  <a:xfrm>
                    <a:off x="5319" y="2983"/>
                    <a:ext cx="5" cy="3"/>
                  </a:xfrm>
                  <a:custGeom>
                    <a:avLst/>
                    <a:gdLst>
                      <a:gd name="T0" fmla="*/ 9 w 36"/>
                      <a:gd name="T1" fmla="*/ 0 h 21"/>
                      <a:gd name="T2" fmla="*/ 0 w 36"/>
                      <a:gd name="T3" fmla="*/ 15 h 21"/>
                      <a:gd name="T4" fmla="*/ 0 w 36"/>
                      <a:gd name="T5" fmla="*/ 21 h 21"/>
                      <a:gd name="T6" fmla="*/ 7 w 36"/>
                      <a:gd name="T7" fmla="*/ 12 h 21"/>
                      <a:gd name="T8" fmla="*/ 14 w 36"/>
                      <a:gd name="T9" fmla="*/ 20 h 21"/>
                      <a:gd name="T10" fmla="*/ 25 w 36"/>
                      <a:gd name="T11" fmla="*/ 19 h 21"/>
                      <a:gd name="T12" fmla="*/ 36 w 36"/>
                      <a:gd name="T13" fmla="*/ 14 h 21"/>
                      <a:gd name="T14" fmla="*/ 16 w 36"/>
                      <a:gd name="T15" fmla="*/ 12 h 21"/>
                      <a:gd name="T16" fmla="*/ 9 w 36"/>
                      <a:gd name="T17" fmla="*/ 0 h 21"/>
                      <a:gd name="T18" fmla="*/ 9 w 36"/>
                      <a:gd name="T19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" h="21">
                        <a:moveTo>
                          <a:pt x="9" y="0"/>
                        </a:moveTo>
                        <a:lnTo>
                          <a:pt x="0" y="15"/>
                        </a:lnTo>
                        <a:lnTo>
                          <a:pt x="0" y="21"/>
                        </a:lnTo>
                        <a:lnTo>
                          <a:pt x="7" y="12"/>
                        </a:lnTo>
                        <a:lnTo>
                          <a:pt x="14" y="20"/>
                        </a:lnTo>
                        <a:lnTo>
                          <a:pt x="25" y="19"/>
                        </a:lnTo>
                        <a:lnTo>
                          <a:pt x="36" y="14"/>
                        </a:lnTo>
                        <a:lnTo>
                          <a:pt x="16" y="12"/>
                        </a:lnTo>
                        <a:lnTo>
                          <a:pt x="9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E896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4" name="Freeform 96"/>
                  <p:cNvSpPr>
                    <a:spLocks/>
                  </p:cNvSpPr>
                  <p:nvPr/>
                </p:nvSpPr>
                <p:spPr bwMode="auto">
                  <a:xfrm>
                    <a:off x="5320" y="2992"/>
                    <a:ext cx="5" cy="2"/>
                  </a:xfrm>
                  <a:custGeom>
                    <a:avLst/>
                    <a:gdLst>
                      <a:gd name="T0" fmla="*/ 29 w 29"/>
                      <a:gd name="T1" fmla="*/ 3 h 11"/>
                      <a:gd name="T2" fmla="*/ 0 w 29"/>
                      <a:gd name="T3" fmla="*/ 11 h 11"/>
                      <a:gd name="T4" fmla="*/ 0 w 29"/>
                      <a:gd name="T5" fmla="*/ 0 h 11"/>
                      <a:gd name="T6" fmla="*/ 15 w 29"/>
                      <a:gd name="T7" fmla="*/ 1 h 11"/>
                      <a:gd name="T8" fmla="*/ 27 w 29"/>
                      <a:gd name="T9" fmla="*/ 0 h 11"/>
                      <a:gd name="T10" fmla="*/ 29 w 29"/>
                      <a:gd name="T11" fmla="*/ 3 h 11"/>
                      <a:gd name="T12" fmla="*/ 29 w 29"/>
                      <a:gd name="T13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9" h="11">
                        <a:moveTo>
                          <a:pt x="29" y="3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15" y="1"/>
                        </a:lnTo>
                        <a:lnTo>
                          <a:pt x="27" y="0"/>
                        </a:lnTo>
                        <a:lnTo>
                          <a:pt x="29" y="3"/>
                        </a:lnTo>
                        <a:lnTo>
                          <a:pt x="29" y="3"/>
                        </a:lnTo>
                        <a:close/>
                      </a:path>
                    </a:pathLst>
                  </a:custGeom>
                  <a:solidFill>
                    <a:srgbClr val="E8967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5" name="Freeform 97"/>
                  <p:cNvSpPr>
                    <a:spLocks/>
                  </p:cNvSpPr>
                  <p:nvPr/>
                </p:nvSpPr>
                <p:spPr bwMode="auto">
                  <a:xfrm>
                    <a:off x="5157" y="3038"/>
                    <a:ext cx="18" cy="19"/>
                  </a:xfrm>
                  <a:custGeom>
                    <a:avLst/>
                    <a:gdLst>
                      <a:gd name="T0" fmla="*/ 0 w 126"/>
                      <a:gd name="T1" fmla="*/ 0 h 137"/>
                      <a:gd name="T2" fmla="*/ 37 w 126"/>
                      <a:gd name="T3" fmla="*/ 26 h 137"/>
                      <a:gd name="T4" fmla="*/ 81 w 126"/>
                      <a:gd name="T5" fmla="*/ 43 h 137"/>
                      <a:gd name="T6" fmla="*/ 68 w 126"/>
                      <a:gd name="T7" fmla="*/ 100 h 137"/>
                      <a:gd name="T8" fmla="*/ 90 w 126"/>
                      <a:gd name="T9" fmla="*/ 104 h 137"/>
                      <a:gd name="T10" fmla="*/ 47 w 126"/>
                      <a:gd name="T11" fmla="*/ 137 h 137"/>
                      <a:gd name="T12" fmla="*/ 111 w 126"/>
                      <a:gd name="T13" fmla="*/ 125 h 137"/>
                      <a:gd name="T14" fmla="*/ 104 w 126"/>
                      <a:gd name="T15" fmla="*/ 91 h 137"/>
                      <a:gd name="T16" fmla="*/ 126 w 126"/>
                      <a:gd name="T17" fmla="*/ 55 h 137"/>
                      <a:gd name="T18" fmla="*/ 47 w 126"/>
                      <a:gd name="T19" fmla="*/ 7 h 137"/>
                      <a:gd name="T20" fmla="*/ 0 w 126"/>
                      <a:gd name="T21" fmla="*/ 0 h 137"/>
                      <a:gd name="T22" fmla="*/ 0 w 126"/>
                      <a:gd name="T23" fmla="*/ 0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6" h="137">
                        <a:moveTo>
                          <a:pt x="0" y="0"/>
                        </a:moveTo>
                        <a:lnTo>
                          <a:pt x="37" y="26"/>
                        </a:lnTo>
                        <a:lnTo>
                          <a:pt x="81" y="43"/>
                        </a:lnTo>
                        <a:lnTo>
                          <a:pt x="68" y="100"/>
                        </a:lnTo>
                        <a:lnTo>
                          <a:pt x="90" y="104"/>
                        </a:lnTo>
                        <a:lnTo>
                          <a:pt x="47" y="137"/>
                        </a:lnTo>
                        <a:lnTo>
                          <a:pt x="111" y="125"/>
                        </a:lnTo>
                        <a:lnTo>
                          <a:pt x="104" y="91"/>
                        </a:lnTo>
                        <a:lnTo>
                          <a:pt x="126" y="55"/>
                        </a:lnTo>
                        <a:lnTo>
                          <a:pt x="47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A5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6" name="Freeform 98"/>
                  <p:cNvSpPr>
                    <a:spLocks/>
                  </p:cNvSpPr>
                  <p:nvPr/>
                </p:nvSpPr>
                <p:spPr bwMode="auto">
                  <a:xfrm>
                    <a:off x="5221" y="3011"/>
                    <a:ext cx="31" cy="16"/>
                  </a:xfrm>
                  <a:custGeom>
                    <a:avLst/>
                    <a:gdLst>
                      <a:gd name="T0" fmla="*/ 0 w 214"/>
                      <a:gd name="T1" fmla="*/ 20 h 114"/>
                      <a:gd name="T2" fmla="*/ 41 w 214"/>
                      <a:gd name="T3" fmla="*/ 62 h 114"/>
                      <a:gd name="T4" fmla="*/ 92 w 214"/>
                      <a:gd name="T5" fmla="*/ 82 h 114"/>
                      <a:gd name="T6" fmla="*/ 61 w 214"/>
                      <a:gd name="T7" fmla="*/ 114 h 114"/>
                      <a:gd name="T8" fmla="*/ 117 w 214"/>
                      <a:gd name="T9" fmla="*/ 114 h 114"/>
                      <a:gd name="T10" fmla="*/ 108 w 214"/>
                      <a:gd name="T11" fmla="*/ 71 h 114"/>
                      <a:gd name="T12" fmla="*/ 176 w 214"/>
                      <a:gd name="T13" fmla="*/ 68 h 114"/>
                      <a:gd name="T14" fmla="*/ 182 w 214"/>
                      <a:gd name="T15" fmla="*/ 85 h 114"/>
                      <a:gd name="T16" fmla="*/ 214 w 214"/>
                      <a:gd name="T17" fmla="*/ 85 h 114"/>
                      <a:gd name="T18" fmla="*/ 173 w 214"/>
                      <a:gd name="T19" fmla="*/ 44 h 114"/>
                      <a:gd name="T20" fmla="*/ 31 w 214"/>
                      <a:gd name="T21" fmla="*/ 0 h 114"/>
                      <a:gd name="T22" fmla="*/ 0 w 214"/>
                      <a:gd name="T23" fmla="*/ 20 h 114"/>
                      <a:gd name="T24" fmla="*/ 0 w 214"/>
                      <a:gd name="T25" fmla="*/ 2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14" h="114">
                        <a:moveTo>
                          <a:pt x="0" y="20"/>
                        </a:moveTo>
                        <a:lnTo>
                          <a:pt x="41" y="62"/>
                        </a:lnTo>
                        <a:lnTo>
                          <a:pt x="92" y="82"/>
                        </a:lnTo>
                        <a:lnTo>
                          <a:pt x="61" y="114"/>
                        </a:lnTo>
                        <a:lnTo>
                          <a:pt x="117" y="114"/>
                        </a:lnTo>
                        <a:lnTo>
                          <a:pt x="108" y="71"/>
                        </a:lnTo>
                        <a:lnTo>
                          <a:pt x="176" y="68"/>
                        </a:lnTo>
                        <a:lnTo>
                          <a:pt x="182" y="85"/>
                        </a:lnTo>
                        <a:lnTo>
                          <a:pt x="214" y="85"/>
                        </a:lnTo>
                        <a:lnTo>
                          <a:pt x="173" y="44"/>
                        </a:lnTo>
                        <a:lnTo>
                          <a:pt x="31" y="0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A38C8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7" name="Freeform 99"/>
                  <p:cNvSpPr>
                    <a:spLocks/>
                  </p:cNvSpPr>
                  <p:nvPr/>
                </p:nvSpPr>
                <p:spPr bwMode="auto">
                  <a:xfrm>
                    <a:off x="5182" y="3028"/>
                    <a:ext cx="34" cy="15"/>
                  </a:xfrm>
                  <a:custGeom>
                    <a:avLst/>
                    <a:gdLst>
                      <a:gd name="T0" fmla="*/ 14 w 242"/>
                      <a:gd name="T1" fmla="*/ 106 h 106"/>
                      <a:gd name="T2" fmla="*/ 108 w 242"/>
                      <a:gd name="T3" fmla="*/ 78 h 106"/>
                      <a:gd name="T4" fmla="*/ 47 w 242"/>
                      <a:gd name="T5" fmla="*/ 52 h 106"/>
                      <a:gd name="T6" fmla="*/ 67 w 242"/>
                      <a:gd name="T7" fmla="*/ 28 h 106"/>
                      <a:gd name="T8" fmla="*/ 116 w 242"/>
                      <a:gd name="T9" fmla="*/ 33 h 106"/>
                      <a:gd name="T10" fmla="*/ 160 w 242"/>
                      <a:gd name="T11" fmla="*/ 25 h 106"/>
                      <a:gd name="T12" fmla="*/ 148 w 242"/>
                      <a:gd name="T13" fmla="*/ 47 h 106"/>
                      <a:gd name="T14" fmla="*/ 242 w 242"/>
                      <a:gd name="T15" fmla="*/ 48 h 106"/>
                      <a:gd name="T16" fmla="*/ 226 w 242"/>
                      <a:gd name="T17" fmla="*/ 27 h 106"/>
                      <a:gd name="T18" fmla="*/ 172 w 242"/>
                      <a:gd name="T19" fmla="*/ 18 h 106"/>
                      <a:gd name="T20" fmla="*/ 111 w 242"/>
                      <a:gd name="T21" fmla="*/ 0 h 106"/>
                      <a:gd name="T22" fmla="*/ 30 w 242"/>
                      <a:gd name="T23" fmla="*/ 14 h 106"/>
                      <a:gd name="T24" fmla="*/ 0 w 242"/>
                      <a:gd name="T25" fmla="*/ 50 h 106"/>
                      <a:gd name="T26" fmla="*/ 14 w 242"/>
                      <a:gd name="T27" fmla="*/ 106 h 106"/>
                      <a:gd name="T28" fmla="*/ 14 w 242"/>
                      <a:gd name="T29" fmla="*/ 10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42" h="106">
                        <a:moveTo>
                          <a:pt x="14" y="106"/>
                        </a:moveTo>
                        <a:lnTo>
                          <a:pt x="108" y="78"/>
                        </a:lnTo>
                        <a:lnTo>
                          <a:pt x="47" y="52"/>
                        </a:lnTo>
                        <a:lnTo>
                          <a:pt x="67" y="28"/>
                        </a:lnTo>
                        <a:lnTo>
                          <a:pt x="116" y="33"/>
                        </a:lnTo>
                        <a:lnTo>
                          <a:pt x="160" y="25"/>
                        </a:lnTo>
                        <a:lnTo>
                          <a:pt x="148" y="47"/>
                        </a:lnTo>
                        <a:lnTo>
                          <a:pt x="242" y="48"/>
                        </a:lnTo>
                        <a:lnTo>
                          <a:pt x="226" y="27"/>
                        </a:lnTo>
                        <a:lnTo>
                          <a:pt x="172" y="18"/>
                        </a:lnTo>
                        <a:lnTo>
                          <a:pt x="111" y="0"/>
                        </a:lnTo>
                        <a:lnTo>
                          <a:pt x="30" y="14"/>
                        </a:lnTo>
                        <a:lnTo>
                          <a:pt x="0" y="50"/>
                        </a:lnTo>
                        <a:lnTo>
                          <a:pt x="14" y="106"/>
                        </a:lnTo>
                        <a:lnTo>
                          <a:pt x="14" y="106"/>
                        </a:lnTo>
                        <a:close/>
                      </a:path>
                    </a:pathLst>
                  </a:custGeom>
                  <a:solidFill>
                    <a:srgbClr val="FFFF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8" name="Freeform 100"/>
                  <p:cNvSpPr>
                    <a:spLocks/>
                  </p:cNvSpPr>
                  <p:nvPr/>
                </p:nvSpPr>
                <p:spPr bwMode="auto">
                  <a:xfrm>
                    <a:off x="5188" y="3043"/>
                    <a:ext cx="8" cy="4"/>
                  </a:xfrm>
                  <a:custGeom>
                    <a:avLst/>
                    <a:gdLst>
                      <a:gd name="T0" fmla="*/ 0 w 52"/>
                      <a:gd name="T1" fmla="*/ 7 h 30"/>
                      <a:gd name="T2" fmla="*/ 52 w 52"/>
                      <a:gd name="T3" fmla="*/ 0 h 30"/>
                      <a:gd name="T4" fmla="*/ 21 w 52"/>
                      <a:gd name="T5" fmla="*/ 30 h 30"/>
                      <a:gd name="T6" fmla="*/ 0 w 52"/>
                      <a:gd name="T7" fmla="*/ 7 h 30"/>
                      <a:gd name="T8" fmla="*/ 0 w 52"/>
                      <a:gd name="T9" fmla="*/ 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2" h="30">
                        <a:moveTo>
                          <a:pt x="0" y="7"/>
                        </a:moveTo>
                        <a:lnTo>
                          <a:pt x="52" y="0"/>
                        </a:lnTo>
                        <a:lnTo>
                          <a:pt x="21" y="30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rgbClr val="FFFFC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79" name="Freeform 101"/>
                  <p:cNvSpPr>
                    <a:spLocks/>
                  </p:cNvSpPr>
                  <p:nvPr/>
                </p:nvSpPr>
                <p:spPr bwMode="auto">
                  <a:xfrm>
                    <a:off x="5400" y="3025"/>
                    <a:ext cx="23" cy="11"/>
                  </a:xfrm>
                  <a:custGeom>
                    <a:avLst/>
                    <a:gdLst>
                      <a:gd name="T0" fmla="*/ 5 w 162"/>
                      <a:gd name="T1" fmla="*/ 47 h 76"/>
                      <a:gd name="T2" fmla="*/ 35 w 162"/>
                      <a:gd name="T3" fmla="*/ 66 h 76"/>
                      <a:gd name="T4" fmla="*/ 67 w 162"/>
                      <a:gd name="T5" fmla="*/ 76 h 76"/>
                      <a:gd name="T6" fmla="*/ 51 w 162"/>
                      <a:gd name="T7" fmla="*/ 54 h 76"/>
                      <a:gd name="T8" fmla="*/ 98 w 162"/>
                      <a:gd name="T9" fmla="*/ 57 h 76"/>
                      <a:gd name="T10" fmla="*/ 77 w 162"/>
                      <a:gd name="T11" fmla="*/ 38 h 76"/>
                      <a:gd name="T12" fmla="*/ 162 w 162"/>
                      <a:gd name="T13" fmla="*/ 12 h 76"/>
                      <a:gd name="T14" fmla="*/ 129 w 162"/>
                      <a:gd name="T15" fmla="*/ 0 h 76"/>
                      <a:gd name="T16" fmla="*/ 54 w 162"/>
                      <a:gd name="T17" fmla="*/ 14 h 76"/>
                      <a:gd name="T18" fmla="*/ 0 w 162"/>
                      <a:gd name="T19" fmla="*/ 36 h 76"/>
                      <a:gd name="T20" fmla="*/ 5 w 162"/>
                      <a:gd name="T21" fmla="*/ 47 h 76"/>
                      <a:gd name="T22" fmla="*/ 5 w 162"/>
                      <a:gd name="T23" fmla="*/ 47 h 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2" h="76">
                        <a:moveTo>
                          <a:pt x="5" y="47"/>
                        </a:moveTo>
                        <a:lnTo>
                          <a:pt x="35" y="66"/>
                        </a:lnTo>
                        <a:lnTo>
                          <a:pt x="67" y="76"/>
                        </a:lnTo>
                        <a:lnTo>
                          <a:pt x="51" y="54"/>
                        </a:lnTo>
                        <a:lnTo>
                          <a:pt x="98" y="57"/>
                        </a:lnTo>
                        <a:lnTo>
                          <a:pt x="77" y="38"/>
                        </a:lnTo>
                        <a:lnTo>
                          <a:pt x="162" y="12"/>
                        </a:lnTo>
                        <a:lnTo>
                          <a:pt x="129" y="0"/>
                        </a:lnTo>
                        <a:lnTo>
                          <a:pt x="54" y="14"/>
                        </a:lnTo>
                        <a:lnTo>
                          <a:pt x="0" y="36"/>
                        </a:lnTo>
                        <a:lnTo>
                          <a:pt x="5" y="47"/>
                        </a:lnTo>
                        <a:lnTo>
                          <a:pt x="5" y="47"/>
                        </a:lnTo>
                        <a:close/>
                      </a:path>
                    </a:pathLst>
                  </a:custGeom>
                  <a:solidFill>
                    <a:srgbClr val="FF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0" name="Freeform 102"/>
                  <p:cNvSpPr>
                    <a:spLocks/>
                  </p:cNvSpPr>
                  <p:nvPr/>
                </p:nvSpPr>
                <p:spPr bwMode="auto">
                  <a:xfrm>
                    <a:off x="5408" y="3032"/>
                    <a:ext cx="13" cy="12"/>
                  </a:xfrm>
                  <a:custGeom>
                    <a:avLst/>
                    <a:gdLst>
                      <a:gd name="T0" fmla="*/ 91 w 91"/>
                      <a:gd name="T1" fmla="*/ 0 h 83"/>
                      <a:gd name="T2" fmla="*/ 0 w 91"/>
                      <a:gd name="T3" fmla="*/ 45 h 83"/>
                      <a:gd name="T4" fmla="*/ 51 w 91"/>
                      <a:gd name="T5" fmla="*/ 83 h 83"/>
                      <a:gd name="T6" fmla="*/ 24 w 91"/>
                      <a:gd name="T7" fmla="*/ 49 h 83"/>
                      <a:gd name="T8" fmla="*/ 53 w 91"/>
                      <a:gd name="T9" fmla="*/ 50 h 83"/>
                      <a:gd name="T10" fmla="*/ 39 w 91"/>
                      <a:gd name="T11" fmla="*/ 39 h 83"/>
                      <a:gd name="T12" fmla="*/ 91 w 91"/>
                      <a:gd name="T13" fmla="*/ 0 h 83"/>
                      <a:gd name="T14" fmla="*/ 91 w 91"/>
                      <a:gd name="T15" fmla="*/ 0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1" h="83">
                        <a:moveTo>
                          <a:pt x="91" y="0"/>
                        </a:moveTo>
                        <a:lnTo>
                          <a:pt x="0" y="45"/>
                        </a:lnTo>
                        <a:lnTo>
                          <a:pt x="51" y="83"/>
                        </a:lnTo>
                        <a:lnTo>
                          <a:pt x="24" y="49"/>
                        </a:lnTo>
                        <a:lnTo>
                          <a:pt x="53" y="50"/>
                        </a:lnTo>
                        <a:lnTo>
                          <a:pt x="39" y="39"/>
                        </a:lnTo>
                        <a:lnTo>
                          <a:pt x="91" y="0"/>
                        </a:lnTo>
                        <a:lnTo>
                          <a:pt x="91" y="0"/>
                        </a:lnTo>
                        <a:close/>
                      </a:path>
                    </a:pathLst>
                  </a:custGeom>
                  <a:solidFill>
                    <a:srgbClr val="FF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1" name="Freeform 103"/>
                  <p:cNvSpPr>
                    <a:spLocks/>
                  </p:cNvSpPr>
                  <p:nvPr/>
                </p:nvSpPr>
                <p:spPr bwMode="auto">
                  <a:xfrm>
                    <a:off x="5453" y="3049"/>
                    <a:ext cx="47" cy="14"/>
                  </a:xfrm>
                  <a:custGeom>
                    <a:avLst/>
                    <a:gdLst>
                      <a:gd name="T0" fmla="*/ 0 w 328"/>
                      <a:gd name="T1" fmla="*/ 94 h 94"/>
                      <a:gd name="T2" fmla="*/ 134 w 328"/>
                      <a:gd name="T3" fmla="*/ 78 h 94"/>
                      <a:gd name="T4" fmla="*/ 220 w 328"/>
                      <a:gd name="T5" fmla="*/ 47 h 94"/>
                      <a:gd name="T6" fmla="*/ 328 w 328"/>
                      <a:gd name="T7" fmla="*/ 94 h 94"/>
                      <a:gd name="T8" fmla="*/ 280 w 328"/>
                      <a:gd name="T9" fmla="*/ 0 h 94"/>
                      <a:gd name="T10" fmla="*/ 186 w 328"/>
                      <a:gd name="T11" fmla="*/ 12 h 94"/>
                      <a:gd name="T12" fmla="*/ 156 w 328"/>
                      <a:gd name="T13" fmla="*/ 42 h 94"/>
                      <a:gd name="T14" fmla="*/ 67 w 328"/>
                      <a:gd name="T15" fmla="*/ 55 h 94"/>
                      <a:gd name="T16" fmla="*/ 0 w 328"/>
                      <a:gd name="T17" fmla="*/ 94 h 94"/>
                      <a:gd name="T18" fmla="*/ 0 w 328"/>
                      <a:gd name="T19" fmla="*/ 9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28" h="94">
                        <a:moveTo>
                          <a:pt x="0" y="94"/>
                        </a:moveTo>
                        <a:lnTo>
                          <a:pt x="134" y="78"/>
                        </a:lnTo>
                        <a:lnTo>
                          <a:pt x="220" y="47"/>
                        </a:lnTo>
                        <a:lnTo>
                          <a:pt x="328" y="94"/>
                        </a:lnTo>
                        <a:lnTo>
                          <a:pt x="280" y="0"/>
                        </a:lnTo>
                        <a:lnTo>
                          <a:pt x="186" y="12"/>
                        </a:lnTo>
                        <a:lnTo>
                          <a:pt x="156" y="42"/>
                        </a:lnTo>
                        <a:lnTo>
                          <a:pt x="67" y="55"/>
                        </a:lnTo>
                        <a:lnTo>
                          <a:pt x="0" y="94"/>
                        </a:lnTo>
                        <a:lnTo>
                          <a:pt x="0" y="94"/>
                        </a:lnTo>
                        <a:close/>
                      </a:path>
                    </a:pathLst>
                  </a:custGeom>
                  <a:solidFill>
                    <a:srgbClr val="8F3D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2" name="Freeform 104"/>
                  <p:cNvSpPr>
                    <a:spLocks/>
                  </p:cNvSpPr>
                  <p:nvPr/>
                </p:nvSpPr>
                <p:spPr bwMode="auto">
                  <a:xfrm>
                    <a:off x="5232" y="3134"/>
                    <a:ext cx="11" cy="10"/>
                  </a:xfrm>
                  <a:custGeom>
                    <a:avLst/>
                    <a:gdLst>
                      <a:gd name="T0" fmla="*/ 0 w 77"/>
                      <a:gd name="T1" fmla="*/ 16 h 75"/>
                      <a:gd name="T2" fmla="*/ 54 w 77"/>
                      <a:gd name="T3" fmla="*/ 75 h 75"/>
                      <a:gd name="T4" fmla="*/ 77 w 77"/>
                      <a:gd name="T5" fmla="*/ 62 h 75"/>
                      <a:gd name="T6" fmla="*/ 14 w 77"/>
                      <a:gd name="T7" fmla="*/ 0 h 75"/>
                      <a:gd name="T8" fmla="*/ 0 w 77"/>
                      <a:gd name="T9" fmla="*/ 5 h 75"/>
                      <a:gd name="T10" fmla="*/ 0 w 77"/>
                      <a:gd name="T11" fmla="*/ 16 h 75"/>
                      <a:gd name="T12" fmla="*/ 0 w 77"/>
                      <a:gd name="T13" fmla="*/ 16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" h="75">
                        <a:moveTo>
                          <a:pt x="0" y="16"/>
                        </a:moveTo>
                        <a:lnTo>
                          <a:pt x="54" y="75"/>
                        </a:lnTo>
                        <a:lnTo>
                          <a:pt x="77" y="62"/>
                        </a:lnTo>
                        <a:lnTo>
                          <a:pt x="14" y="0"/>
                        </a:lnTo>
                        <a:lnTo>
                          <a:pt x="0" y="5"/>
                        </a:lnTo>
                        <a:lnTo>
                          <a:pt x="0" y="16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E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3" name="Freeform 105"/>
                  <p:cNvSpPr>
                    <a:spLocks/>
                  </p:cNvSpPr>
                  <p:nvPr/>
                </p:nvSpPr>
                <p:spPr bwMode="auto">
                  <a:xfrm>
                    <a:off x="5253" y="3152"/>
                    <a:ext cx="4" cy="4"/>
                  </a:xfrm>
                  <a:custGeom>
                    <a:avLst/>
                    <a:gdLst>
                      <a:gd name="T0" fmla="*/ 4 w 28"/>
                      <a:gd name="T1" fmla="*/ 0 h 29"/>
                      <a:gd name="T2" fmla="*/ 0 w 28"/>
                      <a:gd name="T3" fmla="*/ 15 h 29"/>
                      <a:gd name="T4" fmla="*/ 28 w 28"/>
                      <a:gd name="T5" fmla="*/ 29 h 29"/>
                      <a:gd name="T6" fmla="*/ 4 w 28"/>
                      <a:gd name="T7" fmla="*/ 0 h 29"/>
                      <a:gd name="T8" fmla="*/ 4 w 28"/>
                      <a:gd name="T9" fmla="*/ 0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29">
                        <a:moveTo>
                          <a:pt x="4" y="0"/>
                        </a:moveTo>
                        <a:lnTo>
                          <a:pt x="0" y="15"/>
                        </a:lnTo>
                        <a:lnTo>
                          <a:pt x="28" y="29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FFE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4" name="Freeform 106"/>
                  <p:cNvSpPr>
                    <a:spLocks/>
                  </p:cNvSpPr>
                  <p:nvPr/>
                </p:nvSpPr>
                <p:spPr bwMode="auto">
                  <a:xfrm>
                    <a:off x="5421" y="3113"/>
                    <a:ext cx="104" cy="69"/>
                  </a:xfrm>
                  <a:custGeom>
                    <a:avLst/>
                    <a:gdLst>
                      <a:gd name="T0" fmla="*/ 0 w 727"/>
                      <a:gd name="T1" fmla="*/ 278 h 480"/>
                      <a:gd name="T2" fmla="*/ 209 w 727"/>
                      <a:gd name="T3" fmla="*/ 340 h 480"/>
                      <a:gd name="T4" fmla="*/ 218 w 727"/>
                      <a:gd name="T5" fmla="*/ 284 h 480"/>
                      <a:gd name="T6" fmla="*/ 280 w 727"/>
                      <a:gd name="T7" fmla="*/ 371 h 480"/>
                      <a:gd name="T8" fmla="*/ 304 w 727"/>
                      <a:gd name="T9" fmla="*/ 291 h 480"/>
                      <a:gd name="T10" fmla="*/ 346 w 727"/>
                      <a:gd name="T11" fmla="*/ 389 h 480"/>
                      <a:gd name="T12" fmla="*/ 506 w 727"/>
                      <a:gd name="T13" fmla="*/ 179 h 480"/>
                      <a:gd name="T14" fmla="*/ 456 w 727"/>
                      <a:gd name="T15" fmla="*/ 135 h 480"/>
                      <a:gd name="T16" fmla="*/ 616 w 727"/>
                      <a:gd name="T17" fmla="*/ 119 h 480"/>
                      <a:gd name="T18" fmla="*/ 629 w 727"/>
                      <a:gd name="T19" fmla="*/ 0 h 480"/>
                      <a:gd name="T20" fmla="*/ 711 w 727"/>
                      <a:gd name="T21" fmla="*/ 160 h 480"/>
                      <a:gd name="T22" fmla="*/ 711 w 727"/>
                      <a:gd name="T23" fmla="*/ 417 h 480"/>
                      <a:gd name="T24" fmla="*/ 727 w 727"/>
                      <a:gd name="T25" fmla="*/ 480 h 480"/>
                      <a:gd name="T26" fmla="*/ 462 w 727"/>
                      <a:gd name="T27" fmla="*/ 387 h 480"/>
                      <a:gd name="T28" fmla="*/ 324 w 727"/>
                      <a:gd name="T29" fmla="*/ 448 h 480"/>
                      <a:gd name="T30" fmla="*/ 169 w 727"/>
                      <a:gd name="T31" fmla="*/ 418 h 480"/>
                      <a:gd name="T32" fmla="*/ 6 w 727"/>
                      <a:gd name="T33" fmla="*/ 359 h 480"/>
                      <a:gd name="T34" fmla="*/ 0 w 727"/>
                      <a:gd name="T35" fmla="*/ 278 h 480"/>
                      <a:gd name="T36" fmla="*/ 0 w 727"/>
                      <a:gd name="T37" fmla="*/ 278 h 4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27" h="480">
                        <a:moveTo>
                          <a:pt x="0" y="278"/>
                        </a:moveTo>
                        <a:lnTo>
                          <a:pt x="209" y="340"/>
                        </a:lnTo>
                        <a:lnTo>
                          <a:pt x="218" y="284"/>
                        </a:lnTo>
                        <a:lnTo>
                          <a:pt x="280" y="371"/>
                        </a:lnTo>
                        <a:lnTo>
                          <a:pt x="304" y="291"/>
                        </a:lnTo>
                        <a:lnTo>
                          <a:pt x="346" y="389"/>
                        </a:lnTo>
                        <a:lnTo>
                          <a:pt x="506" y="179"/>
                        </a:lnTo>
                        <a:lnTo>
                          <a:pt x="456" y="135"/>
                        </a:lnTo>
                        <a:lnTo>
                          <a:pt x="616" y="119"/>
                        </a:lnTo>
                        <a:lnTo>
                          <a:pt x="629" y="0"/>
                        </a:lnTo>
                        <a:lnTo>
                          <a:pt x="711" y="160"/>
                        </a:lnTo>
                        <a:lnTo>
                          <a:pt x="711" y="417"/>
                        </a:lnTo>
                        <a:lnTo>
                          <a:pt x="727" y="480"/>
                        </a:lnTo>
                        <a:lnTo>
                          <a:pt x="462" y="387"/>
                        </a:lnTo>
                        <a:lnTo>
                          <a:pt x="324" y="448"/>
                        </a:lnTo>
                        <a:lnTo>
                          <a:pt x="169" y="418"/>
                        </a:lnTo>
                        <a:lnTo>
                          <a:pt x="6" y="359"/>
                        </a:lnTo>
                        <a:lnTo>
                          <a:pt x="0" y="278"/>
                        </a:lnTo>
                        <a:lnTo>
                          <a:pt x="0" y="278"/>
                        </a:lnTo>
                        <a:close/>
                      </a:path>
                    </a:pathLst>
                  </a:custGeom>
                  <a:solidFill>
                    <a:srgbClr val="99EB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5" name="Freeform 107"/>
                  <p:cNvSpPr>
                    <a:spLocks/>
                  </p:cNvSpPr>
                  <p:nvPr/>
                </p:nvSpPr>
                <p:spPr bwMode="auto">
                  <a:xfrm>
                    <a:off x="5479" y="3108"/>
                    <a:ext cx="18" cy="20"/>
                  </a:xfrm>
                  <a:custGeom>
                    <a:avLst/>
                    <a:gdLst>
                      <a:gd name="T0" fmla="*/ 13 w 121"/>
                      <a:gd name="T1" fmla="*/ 127 h 144"/>
                      <a:gd name="T2" fmla="*/ 121 w 121"/>
                      <a:gd name="T3" fmla="*/ 29 h 144"/>
                      <a:gd name="T4" fmla="*/ 90 w 121"/>
                      <a:gd name="T5" fmla="*/ 34 h 144"/>
                      <a:gd name="T6" fmla="*/ 86 w 121"/>
                      <a:gd name="T7" fmla="*/ 0 h 144"/>
                      <a:gd name="T8" fmla="*/ 41 w 121"/>
                      <a:gd name="T9" fmla="*/ 20 h 144"/>
                      <a:gd name="T10" fmla="*/ 25 w 121"/>
                      <a:gd name="T11" fmla="*/ 1 h 144"/>
                      <a:gd name="T12" fmla="*/ 17 w 121"/>
                      <a:gd name="T13" fmla="*/ 50 h 144"/>
                      <a:gd name="T14" fmla="*/ 0 w 121"/>
                      <a:gd name="T15" fmla="*/ 144 h 144"/>
                      <a:gd name="T16" fmla="*/ 13 w 121"/>
                      <a:gd name="T17" fmla="*/ 127 h 144"/>
                      <a:gd name="T18" fmla="*/ 13 w 121"/>
                      <a:gd name="T19" fmla="*/ 127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1" h="144">
                        <a:moveTo>
                          <a:pt x="13" y="127"/>
                        </a:moveTo>
                        <a:lnTo>
                          <a:pt x="121" y="29"/>
                        </a:lnTo>
                        <a:lnTo>
                          <a:pt x="90" y="34"/>
                        </a:lnTo>
                        <a:lnTo>
                          <a:pt x="86" y="0"/>
                        </a:lnTo>
                        <a:lnTo>
                          <a:pt x="41" y="20"/>
                        </a:lnTo>
                        <a:lnTo>
                          <a:pt x="25" y="1"/>
                        </a:lnTo>
                        <a:lnTo>
                          <a:pt x="17" y="50"/>
                        </a:lnTo>
                        <a:lnTo>
                          <a:pt x="0" y="144"/>
                        </a:lnTo>
                        <a:lnTo>
                          <a:pt x="13" y="127"/>
                        </a:lnTo>
                        <a:lnTo>
                          <a:pt x="13" y="127"/>
                        </a:lnTo>
                        <a:close/>
                      </a:path>
                    </a:pathLst>
                  </a:custGeom>
                  <a:solidFill>
                    <a:srgbClr val="99EB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6" name="Freeform 108"/>
                  <p:cNvSpPr>
                    <a:spLocks/>
                  </p:cNvSpPr>
                  <p:nvPr/>
                </p:nvSpPr>
                <p:spPr bwMode="auto">
                  <a:xfrm>
                    <a:off x="5455" y="3143"/>
                    <a:ext cx="17" cy="7"/>
                  </a:xfrm>
                  <a:custGeom>
                    <a:avLst/>
                    <a:gdLst>
                      <a:gd name="T0" fmla="*/ 0 w 118"/>
                      <a:gd name="T1" fmla="*/ 12 h 45"/>
                      <a:gd name="T2" fmla="*/ 118 w 118"/>
                      <a:gd name="T3" fmla="*/ 0 h 45"/>
                      <a:gd name="T4" fmla="*/ 108 w 118"/>
                      <a:gd name="T5" fmla="*/ 16 h 45"/>
                      <a:gd name="T6" fmla="*/ 21 w 118"/>
                      <a:gd name="T7" fmla="*/ 26 h 45"/>
                      <a:gd name="T8" fmla="*/ 8 w 118"/>
                      <a:gd name="T9" fmla="*/ 45 h 45"/>
                      <a:gd name="T10" fmla="*/ 0 w 118"/>
                      <a:gd name="T11" fmla="*/ 45 h 45"/>
                      <a:gd name="T12" fmla="*/ 0 w 118"/>
                      <a:gd name="T13" fmla="*/ 12 h 45"/>
                      <a:gd name="T14" fmla="*/ 0 w 118"/>
                      <a:gd name="T15" fmla="*/ 1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8" h="45">
                        <a:moveTo>
                          <a:pt x="0" y="12"/>
                        </a:moveTo>
                        <a:lnTo>
                          <a:pt x="118" y="0"/>
                        </a:lnTo>
                        <a:lnTo>
                          <a:pt x="108" y="16"/>
                        </a:lnTo>
                        <a:lnTo>
                          <a:pt x="21" y="26"/>
                        </a:lnTo>
                        <a:lnTo>
                          <a:pt x="8" y="45"/>
                        </a:lnTo>
                        <a:lnTo>
                          <a:pt x="0" y="45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99EBE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7" name="Freeform 109"/>
                  <p:cNvSpPr>
                    <a:spLocks/>
                  </p:cNvSpPr>
                  <p:nvPr/>
                </p:nvSpPr>
                <p:spPr bwMode="auto">
                  <a:xfrm>
                    <a:off x="5356" y="3094"/>
                    <a:ext cx="7" cy="17"/>
                  </a:xfrm>
                  <a:custGeom>
                    <a:avLst/>
                    <a:gdLst>
                      <a:gd name="T0" fmla="*/ 49 w 49"/>
                      <a:gd name="T1" fmla="*/ 0 h 117"/>
                      <a:gd name="T2" fmla="*/ 12 w 49"/>
                      <a:gd name="T3" fmla="*/ 117 h 117"/>
                      <a:gd name="T4" fmla="*/ 0 w 49"/>
                      <a:gd name="T5" fmla="*/ 117 h 117"/>
                      <a:gd name="T6" fmla="*/ 40 w 49"/>
                      <a:gd name="T7" fmla="*/ 0 h 117"/>
                      <a:gd name="T8" fmla="*/ 49 w 49"/>
                      <a:gd name="T9" fmla="*/ 0 h 117"/>
                      <a:gd name="T10" fmla="*/ 49 w 49"/>
                      <a:gd name="T11" fmla="*/ 0 h 1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9" h="117">
                        <a:moveTo>
                          <a:pt x="49" y="0"/>
                        </a:moveTo>
                        <a:lnTo>
                          <a:pt x="12" y="117"/>
                        </a:lnTo>
                        <a:lnTo>
                          <a:pt x="0" y="117"/>
                        </a:lnTo>
                        <a:lnTo>
                          <a:pt x="40" y="0"/>
                        </a:lnTo>
                        <a:lnTo>
                          <a:pt x="49" y="0"/>
                        </a:lnTo>
                        <a:lnTo>
                          <a:pt x="49" y="0"/>
                        </a:lnTo>
                        <a:close/>
                      </a:path>
                    </a:pathLst>
                  </a:custGeom>
                  <a:solidFill>
                    <a:srgbClr val="FFE5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8" name="Freeform 110"/>
                  <p:cNvSpPr>
                    <a:spLocks/>
                  </p:cNvSpPr>
                  <p:nvPr/>
                </p:nvSpPr>
                <p:spPr bwMode="auto">
                  <a:xfrm>
                    <a:off x="5346" y="3111"/>
                    <a:ext cx="7" cy="8"/>
                  </a:xfrm>
                  <a:custGeom>
                    <a:avLst/>
                    <a:gdLst>
                      <a:gd name="T0" fmla="*/ 20 w 51"/>
                      <a:gd name="T1" fmla="*/ 1 h 54"/>
                      <a:gd name="T2" fmla="*/ 3 w 51"/>
                      <a:gd name="T3" fmla="*/ 9 h 54"/>
                      <a:gd name="T4" fmla="*/ 0 w 51"/>
                      <a:gd name="T5" fmla="*/ 30 h 54"/>
                      <a:gd name="T6" fmla="*/ 3 w 51"/>
                      <a:gd name="T7" fmla="*/ 45 h 54"/>
                      <a:gd name="T8" fmla="*/ 18 w 51"/>
                      <a:gd name="T9" fmla="*/ 54 h 54"/>
                      <a:gd name="T10" fmla="*/ 37 w 51"/>
                      <a:gd name="T11" fmla="*/ 51 h 54"/>
                      <a:gd name="T12" fmla="*/ 49 w 51"/>
                      <a:gd name="T13" fmla="*/ 40 h 54"/>
                      <a:gd name="T14" fmla="*/ 51 w 51"/>
                      <a:gd name="T15" fmla="*/ 23 h 54"/>
                      <a:gd name="T16" fmla="*/ 49 w 51"/>
                      <a:gd name="T17" fmla="*/ 14 h 54"/>
                      <a:gd name="T18" fmla="*/ 39 w 51"/>
                      <a:gd name="T19" fmla="*/ 0 h 54"/>
                      <a:gd name="T20" fmla="*/ 20 w 51"/>
                      <a:gd name="T21" fmla="*/ 1 h 54"/>
                      <a:gd name="T22" fmla="*/ 20 w 51"/>
                      <a:gd name="T23" fmla="*/ 1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1" h="54">
                        <a:moveTo>
                          <a:pt x="20" y="1"/>
                        </a:moveTo>
                        <a:lnTo>
                          <a:pt x="3" y="9"/>
                        </a:lnTo>
                        <a:lnTo>
                          <a:pt x="0" y="30"/>
                        </a:lnTo>
                        <a:lnTo>
                          <a:pt x="3" y="45"/>
                        </a:lnTo>
                        <a:lnTo>
                          <a:pt x="18" y="54"/>
                        </a:lnTo>
                        <a:lnTo>
                          <a:pt x="37" y="51"/>
                        </a:lnTo>
                        <a:lnTo>
                          <a:pt x="49" y="40"/>
                        </a:lnTo>
                        <a:lnTo>
                          <a:pt x="51" y="23"/>
                        </a:lnTo>
                        <a:lnTo>
                          <a:pt x="49" y="14"/>
                        </a:lnTo>
                        <a:lnTo>
                          <a:pt x="39" y="0"/>
                        </a:lnTo>
                        <a:lnTo>
                          <a:pt x="20" y="1"/>
                        </a:lnTo>
                        <a:lnTo>
                          <a:pt x="20" y="1"/>
                        </a:lnTo>
                        <a:close/>
                      </a:path>
                    </a:pathLst>
                  </a:custGeom>
                  <a:solidFill>
                    <a:srgbClr val="FFCC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89" name="Freeform 111"/>
                  <p:cNvSpPr>
                    <a:spLocks/>
                  </p:cNvSpPr>
                  <p:nvPr/>
                </p:nvSpPr>
                <p:spPr bwMode="auto">
                  <a:xfrm>
                    <a:off x="5347" y="3113"/>
                    <a:ext cx="5" cy="5"/>
                  </a:xfrm>
                  <a:custGeom>
                    <a:avLst/>
                    <a:gdLst>
                      <a:gd name="T0" fmla="*/ 15 w 35"/>
                      <a:gd name="T1" fmla="*/ 0 h 36"/>
                      <a:gd name="T2" fmla="*/ 0 w 35"/>
                      <a:gd name="T3" fmla="*/ 11 h 36"/>
                      <a:gd name="T4" fmla="*/ 2 w 35"/>
                      <a:gd name="T5" fmla="*/ 24 h 36"/>
                      <a:gd name="T6" fmla="*/ 7 w 35"/>
                      <a:gd name="T7" fmla="*/ 36 h 36"/>
                      <a:gd name="T8" fmla="*/ 21 w 35"/>
                      <a:gd name="T9" fmla="*/ 36 h 36"/>
                      <a:gd name="T10" fmla="*/ 33 w 35"/>
                      <a:gd name="T11" fmla="*/ 29 h 36"/>
                      <a:gd name="T12" fmla="*/ 35 w 35"/>
                      <a:gd name="T13" fmla="*/ 16 h 36"/>
                      <a:gd name="T14" fmla="*/ 29 w 35"/>
                      <a:gd name="T15" fmla="*/ 5 h 36"/>
                      <a:gd name="T16" fmla="*/ 15 w 35"/>
                      <a:gd name="T17" fmla="*/ 0 h 36"/>
                      <a:gd name="T18" fmla="*/ 15 w 35"/>
                      <a:gd name="T19" fmla="*/ 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5" h="36">
                        <a:moveTo>
                          <a:pt x="15" y="0"/>
                        </a:moveTo>
                        <a:lnTo>
                          <a:pt x="0" y="11"/>
                        </a:lnTo>
                        <a:lnTo>
                          <a:pt x="2" y="24"/>
                        </a:lnTo>
                        <a:lnTo>
                          <a:pt x="7" y="36"/>
                        </a:lnTo>
                        <a:lnTo>
                          <a:pt x="21" y="36"/>
                        </a:lnTo>
                        <a:lnTo>
                          <a:pt x="33" y="29"/>
                        </a:lnTo>
                        <a:lnTo>
                          <a:pt x="35" y="16"/>
                        </a:lnTo>
                        <a:lnTo>
                          <a:pt x="29" y="5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0" name="Freeform 112"/>
                  <p:cNvSpPr>
                    <a:spLocks/>
                  </p:cNvSpPr>
                  <p:nvPr/>
                </p:nvSpPr>
                <p:spPr bwMode="auto">
                  <a:xfrm>
                    <a:off x="5395" y="3130"/>
                    <a:ext cx="8" cy="12"/>
                  </a:xfrm>
                  <a:custGeom>
                    <a:avLst/>
                    <a:gdLst>
                      <a:gd name="T0" fmla="*/ 42 w 58"/>
                      <a:gd name="T1" fmla="*/ 81 h 81"/>
                      <a:gd name="T2" fmla="*/ 58 w 58"/>
                      <a:gd name="T3" fmla="*/ 0 h 81"/>
                      <a:gd name="T4" fmla="*/ 31 w 58"/>
                      <a:gd name="T5" fmla="*/ 0 h 81"/>
                      <a:gd name="T6" fmla="*/ 3 w 58"/>
                      <a:gd name="T7" fmla="*/ 35 h 81"/>
                      <a:gd name="T8" fmla="*/ 0 w 58"/>
                      <a:gd name="T9" fmla="*/ 81 h 81"/>
                      <a:gd name="T10" fmla="*/ 42 w 58"/>
                      <a:gd name="T11" fmla="*/ 81 h 81"/>
                      <a:gd name="T12" fmla="*/ 42 w 58"/>
                      <a:gd name="T13" fmla="*/ 81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8" h="81">
                        <a:moveTo>
                          <a:pt x="42" y="81"/>
                        </a:moveTo>
                        <a:lnTo>
                          <a:pt x="58" y="0"/>
                        </a:lnTo>
                        <a:lnTo>
                          <a:pt x="31" y="0"/>
                        </a:lnTo>
                        <a:lnTo>
                          <a:pt x="3" y="35"/>
                        </a:lnTo>
                        <a:lnTo>
                          <a:pt x="0" y="81"/>
                        </a:lnTo>
                        <a:lnTo>
                          <a:pt x="42" y="81"/>
                        </a:lnTo>
                        <a:lnTo>
                          <a:pt x="42" y="81"/>
                        </a:lnTo>
                        <a:close/>
                      </a:path>
                    </a:pathLst>
                  </a:custGeom>
                  <a:solidFill>
                    <a:srgbClr val="FFE5E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1" name="Freeform 113"/>
                  <p:cNvSpPr>
                    <a:spLocks/>
                  </p:cNvSpPr>
                  <p:nvPr/>
                </p:nvSpPr>
                <p:spPr bwMode="auto">
                  <a:xfrm>
                    <a:off x="5376" y="3152"/>
                    <a:ext cx="45" cy="13"/>
                  </a:xfrm>
                  <a:custGeom>
                    <a:avLst/>
                    <a:gdLst>
                      <a:gd name="T0" fmla="*/ 224 w 314"/>
                      <a:gd name="T1" fmla="*/ 0 h 92"/>
                      <a:gd name="T2" fmla="*/ 0 w 314"/>
                      <a:gd name="T3" fmla="*/ 26 h 92"/>
                      <a:gd name="T4" fmla="*/ 219 w 314"/>
                      <a:gd name="T5" fmla="*/ 92 h 92"/>
                      <a:gd name="T6" fmla="*/ 314 w 314"/>
                      <a:gd name="T7" fmla="*/ 76 h 92"/>
                      <a:gd name="T8" fmla="*/ 312 w 314"/>
                      <a:gd name="T9" fmla="*/ 64 h 92"/>
                      <a:gd name="T10" fmla="*/ 246 w 314"/>
                      <a:gd name="T11" fmla="*/ 49 h 92"/>
                      <a:gd name="T12" fmla="*/ 290 w 314"/>
                      <a:gd name="T13" fmla="*/ 70 h 92"/>
                      <a:gd name="T14" fmla="*/ 217 w 314"/>
                      <a:gd name="T15" fmla="*/ 83 h 92"/>
                      <a:gd name="T16" fmla="*/ 42 w 314"/>
                      <a:gd name="T17" fmla="*/ 31 h 92"/>
                      <a:gd name="T18" fmla="*/ 224 w 314"/>
                      <a:gd name="T19" fmla="*/ 0 h 92"/>
                      <a:gd name="T20" fmla="*/ 224 w 314"/>
                      <a:gd name="T21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14" h="92">
                        <a:moveTo>
                          <a:pt x="224" y="0"/>
                        </a:moveTo>
                        <a:lnTo>
                          <a:pt x="0" y="26"/>
                        </a:lnTo>
                        <a:lnTo>
                          <a:pt x="219" y="92"/>
                        </a:lnTo>
                        <a:lnTo>
                          <a:pt x="314" y="76"/>
                        </a:lnTo>
                        <a:lnTo>
                          <a:pt x="312" y="64"/>
                        </a:lnTo>
                        <a:lnTo>
                          <a:pt x="246" y="49"/>
                        </a:lnTo>
                        <a:lnTo>
                          <a:pt x="290" y="70"/>
                        </a:lnTo>
                        <a:lnTo>
                          <a:pt x="217" y="83"/>
                        </a:lnTo>
                        <a:lnTo>
                          <a:pt x="42" y="31"/>
                        </a:lnTo>
                        <a:lnTo>
                          <a:pt x="224" y="0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2" name="Freeform 114"/>
                  <p:cNvSpPr>
                    <a:spLocks/>
                  </p:cNvSpPr>
                  <p:nvPr/>
                </p:nvSpPr>
                <p:spPr bwMode="auto">
                  <a:xfrm>
                    <a:off x="5312" y="2976"/>
                    <a:ext cx="6" cy="2"/>
                  </a:xfrm>
                  <a:custGeom>
                    <a:avLst/>
                    <a:gdLst>
                      <a:gd name="T0" fmla="*/ 0 w 47"/>
                      <a:gd name="T1" fmla="*/ 16 h 16"/>
                      <a:gd name="T2" fmla="*/ 13 w 47"/>
                      <a:gd name="T3" fmla="*/ 2 h 16"/>
                      <a:gd name="T4" fmla="*/ 40 w 47"/>
                      <a:gd name="T5" fmla="*/ 0 h 16"/>
                      <a:gd name="T6" fmla="*/ 47 w 47"/>
                      <a:gd name="T7" fmla="*/ 4 h 16"/>
                      <a:gd name="T8" fmla="*/ 40 w 47"/>
                      <a:gd name="T9" fmla="*/ 6 h 16"/>
                      <a:gd name="T10" fmla="*/ 31 w 47"/>
                      <a:gd name="T11" fmla="*/ 3 h 16"/>
                      <a:gd name="T12" fmla="*/ 15 w 47"/>
                      <a:gd name="T13" fmla="*/ 5 h 16"/>
                      <a:gd name="T14" fmla="*/ 0 w 47"/>
                      <a:gd name="T15" fmla="*/ 16 h 16"/>
                      <a:gd name="T16" fmla="*/ 0 w 47"/>
                      <a:gd name="T17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7" h="16">
                        <a:moveTo>
                          <a:pt x="0" y="16"/>
                        </a:moveTo>
                        <a:lnTo>
                          <a:pt x="13" y="2"/>
                        </a:lnTo>
                        <a:lnTo>
                          <a:pt x="40" y="0"/>
                        </a:lnTo>
                        <a:lnTo>
                          <a:pt x="47" y="4"/>
                        </a:lnTo>
                        <a:lnTo>
                          <a:pt x="40" y="6"/>
                        </a:lnTo>
                        <a:lnTo>
                          <a:pt x="31" y="3"/>
                        </a:lnTo>
                        <a:lnTo>
                          <a:pt x="15" y="5"/>
                        </a:lnTo>
                        <a:lnTo>
                          <a:pt x="0" y="16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3" name="Freeform 115"/>
                  <p:cNvSpPr>
                    <a:spLocks/>
                  </p:cNvSpPr>
                  <p:nvPr/>
                </p:nvSpPr>
                <p:spPr bwMode="auto">
                  <a:xfrm>
                    <a:off x="5323" y="2974"/>
                    <a:ext cx="6" cy="2"/>
                  </a:xfrm>
                  <a:custGeom>
                    <a:avLst/>
                    <a:gdLst>
                      <a:gd name="T0" fmla="*/ 0 w 38"/>
                      <a:gd name="T1" fmla="*/ 15 h 15"/>
                      <a:gd name="T2" fmla="*/ 3 w 38"/>
                      <a:gd name="T3" fmla="*/ 8 h 15"/>
                      <a:gd name="T4" fmla="*/ 25 w 38"/>
                      <a:gd name="T5" fmla="*/ 0 h 15"/>
                      <a:gd name="T6" fmla="*/ 38 w 38"/>
                      <a:gd name="T7" fmla="*/ 12 h 15"/>
                      <a:gd name="T8" fmla="*/ 28 w 38"/>
                      <a:gd name="T9" fmla="*/ 5 h 15"/>
                      <a:gd name="T10" fmla="*/ 21 w 38"/>
                      <a:gd name="T11" fmla="*/ 5 h 15"/>
                      <a:gd name="T12" fmla="*/ 13 w 38"/>
                      <a:gd name="T13" fmla="*/ 8 h 15"/>
                      <a:gd name="T14" fmla="*/ 9 w 38"/>
                      <a:gd name="T15" fmla="*/ 14 h 15"/>
                      <a:gd name="T16" fmla="*/ 0 w 38"/>
                      <a:gd name="T17" fmla="*/ 15 h 15"/>
                      <a:gd name="T18" fmla="*/ 0 w 38"/>
                      <a:gd name="T19" fmla="*/ 1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8" h="15">
                        <a:moveTo>
                          <a:pt x="0" y="15"/>
                        </a:moveTo>
                        <a:lnTo>
                          <a:pt x="3" y="8"/>
                        </a:lnTo>
                        <a:lnTo>
                          <a:pt x="25" y="0"/>
                        </a:lnTo>
                        <a:lnTo>
                          <a:pt x="38" y="12"/>
                        </a:lnTo>
                        <a:lnTo>
                          <a:pt x="28" y="5"/>
                        </a:lnTo>
                        <a:lnTo>
                          <a:pt x="21" y="5"/>
                        </a:lnTo>
                        <a:lnTo>
                          <a:pt x="13" y="8"/>
                        </a:lnTo>
                        <a:lnTo>
                          <a:pt x="9" y="14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4" name="Freeform 116"/>
                  <p:cNvSpPr>
                    <a:spLocks/>
                  </p:cNvSpPr>
                  <p:nvPr/>
                </p:nvSpPr>
                <p:spPr bwMode="auto">
                  <a:xfrm>
                    <a:off x="5302" y="2966"/>
                    <a:ext cx="24" cy="41"/>
                  </a:xfrm>
                  <a:custGeom>
                    <a:avLst/>
                    <a:gdLst>
                      <a:gd name="T0" fmla="*/ 167 w 167"/>
                      <a:gd name="T1" fmla="*/ 15 h 287"/>
                      <a:gd name="T2" fmla="*/ 166 w 167"/>
                      <a:gd name="T3" fmla="*/ 29 h 287"/>
                      <a:gd name="T4" fmla="*/ 161 w 167"/>
                      <a:gd name="T5" fmla="*/ 49 h 287"/>
                      <a:gd name="T6" fmla="*/ 154 w 167"/>
                      <a:gd name="T7" fmla="*/ 64 h 287"/>
                      <a:gd name="T8" fmla="*/ 146 w 167"/>
                      <a:gd name="T9" fmla="*/ 73 h 287"/>
                      <a:gd name="T10" fmla="*/ 147 w 167"/>
                      <a:gd name="T11" fmla="*/ 54 h 287"/>
                      <a:gd name="T12" fmla="*/ 139 w 167"/>
                      <a:gd name="T13" fmla="*/ 65 h 287"/>
                      <a:gd name="T14" fmla="*/ 129 w 167"/>
                      <a:gd name="T15" fmla="*/ 73 h 287"/>
                      <a:gd name="T16" fmla="*/ 132 w 167"/>
                      <a:gd name="T17" fmla="*/ 58 h 287"/>
                      <a:gd name="T18" fmla="*/ 123 w 167"/>
                      <a:gd name="T19" fmla="*/ 67 h 287"/>
                      <a:gd name="T20" fmla="*/ 114 w 167"/>
                      <a:gd name="T21" fmla="*/ 74 h 287"/>
                      <a:gd name="T22" fmla="*/ 116 w 167"/>
                      <a:gd name="T23" fmla="*/ 59 h 287"/>
                      <a:gd name="T24" fmla="*/ 106 w 167"/>
                      <a:gd name="T25" fmla="*/ 67 h 287"/>
                      <a:gd name="T26" fmla="*/ 92 w 167"/>
                      <a:gd name="T27" fmla="*/ 74 h 287"/>
                      <a:gd name="T28" fmla="*/ 73 w 167"/>
                      <a:gd name="T29" fmla="*/ 78 h 287"/>
                      <a:gd name="T30" fmla="*/ 55 w 167"/>
                      <a:gd name="T31" fmla="*/ 93 h 287"/>
                      <a:gd name="T32" fmla="*/ 48 w 167"/>
                      <a:gd name="T33" fmla="*/ 118 h 287"/>
                      <a:gd name="T34" fmla="*/ 41 w 167"/>
                      <a:gd name="T35" fmla="*/ 139 h 287"/>
                      <a:gd name="T36" fmla="*/ 36 w 167"/>
                      <a:gd name="T37" fmla="*/ 150 h 287"/>
                      <a:gd name="T38" fmla="*/ 36 w 167"/>
                      <a:gd name="T39" fmla="*/ 162 h 287"/>
                      <a:gd name="T40" fmla="*/ 48 w 167"/>
                      <a:gd name="T41" fmla="*/ 162 h 287"/>
                      <a:gd name="T42" fmla="*/ 47 w 167"/>
                      <a:gd name="T43" fmla="*/ 141 h 287"/>
                      <a:gd name="T44" fmla="*/ 58 w 167"/>
                      <a:gd name="T45" fmla="*/ 179 h 287"/>
                      <a:gd name="T46" fmla="*/ 69 w 167"/>
                      <a:gd name="T47" fmla="*/ 203 h 287"/>
                      <a:gd name="T48" fmla="*/ 73 w 167"/>
                      <a:gd name="T49" fmla="*/ 218 h 287"/>
                      <a:gd name="T50" fmla="*/ 73 w 167"/>
                      <a:gd name="T51" fmla="*/ 231 h 287"/>
                      <a:gd name="T52" fmla="*/ 66 w 167"/>
                      <a:gd name="T53" fmla="*/ 260 h 287"/>
                      <a:gd name="T54" fmla="*/ 48 w 167"/>
                      <a:gd name="T55" fmla="*/ 277 h 287"/>
                      <a:gd name="T56" fmla="*/ 19 w 167"/>
                      <a:gd name="T57" fmla="*/ 287 h 287"/>
                      <a:gd name="T58" fmla="*/ 38 w 167"/>
                      <a:gd name="T59" fmla="*/ 276 h 287"/>
                      <a:gd name="T60" fmla="*/ 56 w 167"/>
                      <a:gd name="T61" fmla="*/ 248 h 287"/>
                      <a:gd name="T62" fmla="*/ 58 w 167"/>
                      <a:gd name="T63" fmla="*/ 234 h 287"/>
                      <a:gd name="T64" fmla="*/ 51 w 167"/>
                      <a:gd name="T65" fmla="*/ 211 h 287"/>
                      <a:gd name="T66" fmla="*/ 14 w 167"/>
                      <a:gd name="T67" fmla="*/ 181 h 287"/>
                      <a:gd name="T68" fmla="*/ 0 w 167"/>
                      <a:gd name="T69" fmla="*/ 141 h 287"/>
                      <a:gd name="T70" fmla="*/ 18 w 167"/>
                      <a:gd name="T71" fmla="*/ 171 h 287"/>
                      <a:gd name="T72" fmla="*/ 50 w 167"/>
                      <a:gd name="T73" fmla="*/ 193 h 287"/>
                      <a:gd name="T74" fmla="*/ 30 w 167"/>
                      <a:gd name="T75" fmla="*/ 163 h 287"/>
                      <a:gd name="T76" fmla="*/ 30 w 167"/>
                      <a:gd name="T77" fmla="*/ 139 h 287"/>
                      <a:gd name="T78" fmla="*/ 42 w 167"/>
                      <a:gd name="T79" fmla="*/ 111 h 287"/>
                      <a:gd name="T80" fmla="*/ 48 w 167"/>
                      <a:gd name="T81" fmla="*/ 87 h 287"/>
                      <a:gd name="T82" fmla="*/ 29 w 167"/>
                      <a:gd name="T83" fmla="*/ 84 h 287"/>
                      <a:gd name="T84" fmla="*/ 48 w 167"/>
                      <a:gd name="T85" fmla="*/ 82 h 287"/>
                      <a:gd name="T86" fmla="*/ 68 w 167"/>
                      <a:gd name="T87" fmla="*/ 73 h 287"/>
                      <a:gd name="T88" fmla="*/ 79 w 167"/>
                      <a:gd name="T89" fmla="*/ 64 h 287"/>
                      <a:gd name="T90" fmla="*/ 92 w 167"/>
                      <a:gd name="T91" fmla="*/ 49 h 287"/>
                      <a:gd name="T92" fmla="*/ 88 w 167"/>
                      <a:gd name="T93" fmla="*/ 66 h 287"/>
                      <a:gd name="T94" fmla="*/ 106 w 167"/>
                      <a:gd name="T95" fmla="*/ 58 h 287"/>
                      <a:gd name="T96" fmla="*/ 122 w 167"/>
                      <a:gd name="T97" fmla="*/ 44 h 287"/>
                      <a:gd name="T98" fmla="*/ 138 w 167"/>
                      <a:gd name="T99" fmla="*/ 21 h 287"/>
                      <a:gd name="T100" fmla="*/ 131 w 167"/>
                      <a:gd name="T101" fmla="*/ 49 h 287"/>
                      <a:gd name="T102" fmla="*/ 145 w 167"/>
                      <a:gd name="T103" fmla="*/ 35 h 287"/>
                      <a:gd name="T104" fmla="*/ 145 w 167"/>
                      <a:gd name="T105" fmla="*/ 46 h 287"/>
                      <a:gd name="T106" fmla="*/ 157 w 167"/>
                      <a:gd name="T107" fmla="*/ 30 h 287"/>
                      <a:gd name="T108" fmla="*/ 166 w 167"/>
                      <a:gd name="T109" fmla="*/ 0 h 287"/>
                      <a:gd name="T110" fmla="*/ 167 w 167"/>
                      <a:gd name="T111" fmla="*/ 15 h 287"/>
                      <a:gd name="T112" fmla="*/ 167 w 167"/>
                      <a:gd name="T113" fmla="*/ 15 h 2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167" h="287">
                        <a:moveTo>
                          <a:pt x="167" y="15"/>
                        </a:moveTo>
                        <a:lnTo>
                          <a:pt x="166" y="29"/>
                        </a:lnTo>
                        <a:lnTo>
                          <a:pt x="161" y="49"/>
                        </a:lnTo>
                        <a:lnTo>
                          <a:pt x="154" y="64"/>
                        </a:lnTo>
                        <a:lnTo>
                          <a:pt x="146" y="73"/>
                        </a:lnTo>
                        <a:lnTo>
                          <a:pt x="147" y="54"/>
                        </a:lnTo>
                        <a:lnTo>
                          <a:pt x="139" y="65"/>
                        </a:lnTo>
                        <a:lnTo>
                          <a:pt x="129" y="73"/>
                        </a:lnTo>
                        <a:lnTo>
                          <a:pt x="132" y="58"/>
                        </a:lnTo>
                        <a:lnTo>
                          <a:pt x="123" y="67"/>
                        </a:lnTo>
                        <a:lnTo>
                          <a:pt x="114" y="74"/>
                        </a:lnTo>
                        <a:lnTo>
                          <a:pt x="116" y="59"/>
                        </a:lnTo>
                        <a:lnTo>
                          <a:pt x="106" y="67"/>
                        </a:lnTo>
                        <a:lnTo>
                          <a:pt x="92" y="74"/>
                        </a:lnTo>
                        <a:lnTo>
                          <a:pt x="73" y="78"/>
                        </a:lnTo>
                        <a:lnTo>
                          <a:pt x="55" y="93"/>
                        </a:lnTo>
                        <a:lnTo>
                          <a:pt x="48" y="118"/>
                        </a:lnTo>
                        <a:lnTo>
                          <a:pt x="41" y="139"/>
                        </a:lnTo>
                        <a:lnTo>
                          <a:pt x="36" y="150"/>
                        </a:lnTo>
                        <a:lnTo>
                          <a:pt x="36" y="162"/>
                        </a:lnTo>
                        <a:lnTo>
                          <a:pt x="48" y="162"/>
                        </a:lnTo>
                        <a:lnTo>
                          <a:pt x="47" y="141"/>
                        </a:lnTo>
                        <a:lnTo>
                          <a:pt x="58" y="179"/>
                        </a:lnTo>
                        <a:lnTo>
                          <a:pt x="69" y="203"/>
                        </a:lnTo>
                        <a:lnTo>
                          <a:pt x="73" y="218"/>
                        </a:lnTo>
                        <a:lnTo>
                          <a:pt x="73" y="231"/>
                        </a:lnTo>
                        <a:lnTo>
                          <a:pt x="66" y="260"/>
                        </a:lnTo>
                        <a:lnTo>
                          <a:pt x="48" y="277"/>
                        </a:lnTo>
                        <a:lnTo>
                          <a:pt x="19" y="287"/>
                        </a:lnTo>
                        <a:lnTo>
                          <a:pt x="38" y="276"/>
                        </a:lnTo>
                        <a:lnTo>
                          <a:pt x="56" y="248"/>
                        </a:lnTo>
                        <a:lnTo>
                          <a:pt x="58" y="234"/>
                        </a:lnTo>
                        <a:lnTo>
                          <a:pt x="51" y="211"/>
                        </a:lnTo>
                        <a:lnTo>
                          <a:pt x="14" y="181"/>
                        </a:lnTo>
                        <a:lnTo>
                          <a:pt x="0" y="141"/>
                        </a:lnTo>
                        <a:lnTo>
                          <a:pt x="18" y="171"/>
                        </a:lnTo>
                        <a:lnTo>
                          <a:pt x="50" y="193"/>
                        </a:lnTo>
                        <a:lnTo>
                          <a:pt x="30" y="163"/>
                        </a:lnTo>
                        <a:lnTo>
                          <a:pt x="30" y="139"/>
                        </a:lnTo>
                        <a:lnTo>
                          <a:pt x="42" y="111"/>
                        </a:lnTo>
                        <a:lnTo>
                          <a:pt x="48" y="87"/>
                        </a:lnTo>
                        <a:lnTo>
                          <a:pt x="29" y="84"/>
                        </a:lnTo>
                        <a:lnTo>
                          <a:pt x="48" y="82"/>
                        </a:lnTo>
                        <a:lnTo>
                          <a:pt x="68" y="73"/>
                        </a:lnTo>
                        <a:lnTo>
                          <a:pt x="79" y="64"/>
                        </a:lnTo>
                        <a:lnTo>
                          <a:pt x="92" y="49"/>
                        </a:lnTo>
                        <a:lnTo>
                          <a:pt x="88" y="66"/>
                        </a:lnTo>
                        <a:lnTo>
                          <a:pt x="106" y="58"/>
                        </a:lnTo>
                        <a:lnTo>
                          <a:pt x="122" y="44"/>
                        </a:lnTo>
                        <a:lnTo>
                          <a:pt x="138" y="21"/>
                        </a:lnTo>
                        <a:lnTo>
                          <a:pt x="131" y="49"/>
                        </a:lnTo>
                        <a:lnTo>
                          <a:pt x="145" y="35"/>
                        </a:lnTo>
                        <a:lnTo>
                          <a:pt x="145" y="46"/>
                        </a:lnTo>
                        <a:lnTo>
                          <a:pt x="157" y="30"/>
                        </a:lnTo>
                        <a:lnTo>
                          <a:pt x="166" y="0"/>
                        </a:lnTo>
                        <a:lnTo>
                          <a:pt x="167" y="15"/>
                        </a:lnTo>
                        <a:lnTo>
                          <a:pt x="167" y="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5" name="Freeform 117"/>
                  <p:cNvSpPr>
                    <a:spLocks/>
                  </p:cNvSpPr>
                  <p:nvPr/>
                </p:nvSpPr>
                <p:spPr bwMode="auto">
                  <a:xfrm>
                    <a:off x="5307" y="2994"/>
                    <a:ext cx="2" cy="8"/>
                  </a:xfrm>
                  <a:custGeom>
                    <a:avLst/>
                    <a:gdLst>
                      <a:gd name="T0" fmla="*/ 4 w 19"/>
                      <a:gd name="T1" fmla="*/ 0 h 58"/>
                      <a:gd name="T2" fmla="*/ 6 w 19"/>
                      <a:gd name="T3" fmla="*/ 24 h 58"/>
                      <a:gd name="T4" fmla="*/ 0 w 19"/>
                      <a:gd name="T5" fmla="*/ 58 h 58"/>
                      <a:gd name="T6" fmla="*/ 13 w 19"/>
                      <a:gd name="T7" fmla="*/ 33 h 58"/>
                      <a:gd name="T8" fmla="*/ 19 w 19"/>
                      <a:gd name="T9" fmla="*/ 9 h 58"/>
                      <a:gd name="T10" fmla="*/ 4 w 19"/>
                      <a:gd name="T11" fmla="*/ 0 h 58"/>
                      <a:gd name="T12" fmla="*/ 4 w 19"/>
                      <a:gd name="T13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58">
                        <a:moveTo>
                          <a:pt x="4" y="0"/>
                        </a:moveTo>
                        <a:lnTo>
                          <a:pt x="6" y="24"/>
                        </a:lnTo>
                        <a:lnTo>
                          <a:pt x="0" y="58"/>
                        </a:lnTo>
                        <a:lnTo>
                          <a:pt x="13" y="33"/>
                        </a:lnTo>
                        <a:lnTo>
                          <a:pt x="19" y="9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6" name="Freeform 118"/>
                  <p:cNvSpPr>
                    <a:spLocks/>
                  </p:cNvSpPr>
                  <p:nvPr/>
                </p:nvSpPr>
                <p:spPr bwMode="auto">
                  <a:xfrm>
                    <a:off x="5325" y="2969"/>
                    <a:ext cx="8" cy="11"/>
                  </a:xfrm>
                  <a:custGeom>
                    <a:avLst/>
                    <a:gdLst>
                      <a:gd name="T0" fmla="*/ 0 w 52"/>
                      <a:gd name="T1" fmla="*/ 0 h 78"/>
                      <a:gd name="T2" fmla="*/ 5 w 52"/>
                      <a:gd name="T3" fmla="*/ 16 h 78"/>
                      <a:gd name="T4" fmla="*/ 15 w 52"/>
                      <a:gd name="T5" fmla="*/ 35 h 78"/>
                      <a:gd name="T6" fmla="*/ 31 w 52"/>
                      <a:gd name="T7" fmla="*/ 55 h 78"/>
                      <a:gd name="T8" fmla="*/ 52 w 52"/>
                      <a:gd name="T9" fmla="*/ 78 h 78"/>
                      <a:gd name="T10" fmla="*/ 24 w 52"/>
                      <a:gd name="T11" fmla="*/ 33 h 78"/>
                      <a:gd name="T12" fmla="*/ 0 w 52"/>
                      <a:gd name="T13" fmla="*/ 0 h 78"/>
                      <a:gd name="T14" fmla="*/ 0 w 52"/>
                      <a:gd name="T15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2" h="78">
                        <a:moveTo>
                          <a:pt x="0" y="0"/>
                        </a:moveTo>
                        <a:lnTo>
                          <a:pt x="5" y="16"/>
                        </a:lnTo>
                        <a:lnTo>
                          <a:pt x="15" y="35"/>
                        </a:lnTo>
                        <a:lnTo>
                          <a:pt x="31" y="55"/>
                        </a:lnTo>
                        <a:lnTo>
                          <a:pt x="52" y="78"/>
                        </a:lnTo>
                        <a:lnTo>
                          <a:pt x="24" y="3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7" name="Freeform 119"/>
                  <p:cNvSpPr>
                    <a:spLocks/>
                  </p:cNvSpPr>
                  <p:nvPr/>
                </p:nvSpPr>
                <p:spPr bwMode="auto">
                  <a:xfrm>
                    <a:off x="5324" y="2975"/>
                    <a:ext cx="11" cy="30"/>
                  </a:xfrm>
                  <a:custGeom>
                    <a:avLst/>
                    <a:gdLst>
                      <a:gd name="T0" fmla="*/ 33 w 76"/>
                      <a:gd name="T1" fmla="*/ 0 h 206"/>
                      <a:gd name="T2" fmla="*/ 39 w 76"/>
                      <a:gd name="T3" fmla="*/ 26 h 206"/>
                      <a:gd name="T4" fmla="*/ 48 w 76"/>
                      <a:gd name="T5" fmla="*/ 64 h 206"/>
                      <a:gd name="T6" fmla="*/ 38 w 76"/>
                      <a:gd name="T7" fmla="*/ 126 h 206"/>
                      <a:gd name="T8" fmla="*/ 13 w 76"/>
                      <a:gd name="T9" fmla="*/ 158 h 206"/>
                      <a:gd name="T10" fmla="*/ 20 w 76"/>
                      <a:gd name="T11" fmla="*/ 154 h 206"/>
                      <a:gd name="T12" fmla="*/ 19 w 76"/>
                      <a:gd name="T13" fmla="*/ 181 h 206"/>
                      <a:gd name="T14" fmla="*/ 0 w 76"/>
                      <a:gd name="T15" fmla="*/ 206 h 206"/>
                      <a:gd name="T16" fmla="*/ 25 w 76"/>
                      <a:gd name="T17" fmla="*/ 190 h 206"/>
                      <a:gd name="T18" fmla="*/ 26 w 76"/>
                      <a:gd name="T19" fmla="*/ 155 h 206"/>
                      <a:gd name="T20" fmla="*/ 34 w 76"/>
                      <a:gd name="T21" fmla="*/ 182 h 206"/>
                      <a:gd name="T22" fmla="*/ 37 w 76"/>
                      <a:gd name="T23" fmla="*/ 151 h 206"/>
                      <a:gd name="T24" fmla="*/ 46 w 76"/>
                      <a:gd name="T25" fmla="*/ 170 h 206"/>
                      <a:gd name="T26" fmla="*/ 48 w 76"/>
                      <a:gd name="T27" fmla="*/ 188 h 206"/>
                      <a:gd name="T28" fmla="*/ 64 w 76"/>
                      <a:gd name="T29" fmla="*/ 197 h 206"/>
                      <a:gd name="T30" fmla="*/ 52 w 76"/>
                      <a:gd name="T31" fmla="*/ 155 h 206"/>
                      <a:gd name="T32" fmla="*/ 60 w 76"/>
                      <a:gd name="T33" fmla="*/ 116 h 206"/>
                      <a:gd name="T34" fmla="*/ 60 w 76"/>
                      <a:gd name="T35" fmla="*/ 91 h 206"/>
                      <a:gd name="T36" fmla="*/ 76 w 76"/>
                      <a:gd name="T37" fmla="*/ 111 h 206"/>
                      <a:gd name="T38" fmla="*/ 72 w 76"/>
                      <a:gd name="T39" fmla="*/ 76 h 206"/>
                      <a:gd name="T40" fmla="*/ 46 w 76"/>
                      <a:gd name="T41" fmla="*/ 30 h 206"/>
                      <a:gd name="T42" fmla="*/ 33 w 76"/>
                      <a:gd name="T43" fmla="*/ 0 h 206"/>
                      <a:gd name="T44" fmla="*/ 33 w 76"/>
                      <a:gd name="T45" fmla="*/ 0 h 2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6" h="206">
                        <a:moveTo>
                          <a:pt x="33" y="0"/>
                        </a:moveTo>
                        <a:lnTo>
                          <a:pt x="39" y="26"/>
                        </a:lnTo>
                        <a:lnTo>
                          <a:pt x="48" y="64"/>
                        </a:lnTo>
                        <a:lnTo>
                          <a:pt x="38" y="126"/>
                        </a:lnTo>
                        <a:lnTo>
                          <a:pt x="13" y="158"/>
                        </a:lnTo>
                        <a:lnTo>
                          <a:pt x="20" y="154"/>
                        </a:lnTo>
                        <a:lnTo>
                          <a:pt x="19" y="181"/>
                        </a:lnTo>
                        <a:lnTo>
                          <a:pt x="0" y="206"/>
                        </a:lnTo>
                        <a:lnTo>
                          <a:pt x="25" y="190"/>
                        </a:lnTo>
                        <a:lnTo>
                          <a:pt x="26" y="155"/>
                        </a:lnTo>
                        <a:lnTo>
                          <a:pt x="34" y="182"/>
                        </a:lnTo>
                        <a:lnTo>
                          <a:pt x="37" y="151"/>
                        </a:lnTo>
                        <a:lnTo>
                          <a:pt x="46" y="170"/>
                        </a:lnTo>
                        <a:lnTo>
                          <a:pt x="48" y="188"/>
                        </a:lnTo>
                        <a:lnTo>
                          <a:pt x="64" y="197"/>
                        </a:lnTo>
                        <a:lnTo>
                          <a:pt x="52" y="155"/>
                        </a:lnTo>
                        <a:lnTo>
                          <a:pt x="60" y="116"/>
                        </a:lnTo>
                        <a:lnTo>
                          <a:pt x="60" y="91"/>
                        </a:lnTo>
                        <a:lnTo>
                          <a:pt x="76" y="111"/>
                        </a:lnTo>
                        <a:lnTo>
                          <a:pt x="72" y="76"/>
                        </a:lnTo>
                        <a:lnTo>
                          <a:pt x="46" y="30"/>
                        </a:lnTo>
                        <a:lnTo>
                          <a:pt x="33" y="0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8" name="Freeform 120"/>
                  <p:cNvSpPr>
                    <a:spLocks/>
                  </p:cNvSpPr>
                  <p:nvPr/>
                </p:nvSpPr>
                <p:spPr bwMode="auto">
                  <a:xfrm>
                    <a:off x="5309" y="2983"/>
                    <a:ext cx="3" cy="6"/>
                  </a:xfrm>
                  <a:custGeom>
                    <a:avLst/>
                    <a:gdLst>
                      <a:gd name="T0" fmla="*/ 0 w 24"/>
                      <a:gd name="T1" fmla="*/ 0 h 44"/>
                      <a:gd name="T2" fmla="*/ 15 w 24"/>
                      <a:gd name="T3" fmla="*/ 15 h 44"/>
                      <a:gd name="T4" fmla="*/ 24 w 24"/>
                      <a:gd name="T5" fmla="*/ 44 h 44"/>
                      <a:gd name="T6" fmla="*/ 8 w 24"/>
                      <a:gd name="T7" fmla="*/ 24 h 44"/>
                      <a:gd name="T8" fmla="*/ 0 w 24"/>
                      <a:gd name="T9" fmla="*/ 0 h 44"/>
                      <a:gd name="T10" fmla="*/ 0 w 24"/>
                      <a:gd name="T11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4" h="44">
                        <a:moveTo>
                          <a:pt x="0" y="0"/>
                        </a:moveTo>
                        <a:lnTo>
                          <a:pt x="15" y="15"/>
                        </a:lnTo>
                        <a:lnTo>
                          <a:pt x="24" y="44"/>
                        </a:lnTo>
                        <a:lnTo>
                          <a:pt x="8" y="2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99" name="Freeform 121"/>
                  <p:cNvSpPr>
                    <a:spLocks/>
                  </p:cNvSpPr>
                  <p:nvPr/>
                </p:nvSpPr>
                <p:spPr bwMode="auto">
                  <a:xfrm>
                    <a:off x="5310" y="2993"/>
                    <a:ext cx="16" cy="8"/>
                  </a:xfrm>
                  <a:custGeom>
                    <a:avLst/>
                    <a:gdLst>
                      <a:gd name="T0" fmla="*/ 8 w 107"/>
                      <a:gd name="T1" fmla="*/ 5 h 58"/>
                      <a:gd name="T2" fmla="*/ 34 w 107"/>
                      <a:gd name="T3" fmla="*/ 26 h 58"/>
                      <a:gd name="T4" fmla="*/ 72 w 107"/>
                      <a:gd name="T5" fmla="*/ 36 h 58"/>
                      <a:gd name="T6" fmla="*/ 107 w 107"/>
                      <a:gd name="T7" fmla="*/ 36 h 58"/>
                      <a:gd name="T8" fmla="*/ 75 w 107"/>
                      <a:gd name="T9" fmla="*/ 58 h 58"/>
                      <a:gd name="T10" fmla="*/ 55 w 107"/>
                      <a:gd name="T11" fmla="*/ 39 h 58"/>
                      <a:gd name="T12" fmla="*/ 24 w 107"/>
                      <a:gd name="T13" fmla="*/ 29 h 58"/>
                      <a:gd name="T14" fmla="*/ 0 w 107"/>
                      <a:gd name="T15" fmla="*/ 0 h 58"/>
                      <a:gd name="T16" fmla="*/ 8 w 107"/>
                      <a:gd name="T17" fmla="*/ 5 h 58"/>
                      <a:gd name="T18" fmla="*/ 8 w 107"/>
                      <a:gd name="T19" fmla="*/ 5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7" h="58">
                        <a:moveTo>
                          <a:pt x="8" y="5"/>
                        </a:moveTo>
                        <a:lnTo>
                          <a:pt x="34" y="26"/>
                        </a:lnTo>
                        <a:lnTo>
                          <a:pt x="72" y="36"/>
                        </a:lnTo>
                        <a:lnTo>
                          <a:pt x="107" y="36"/>
                        </a:lnTo>
                        <a:lnTo>
                          <a:pt x="75" y="58"/>
                        </a:lnTo>
                        <a:lnTo>
                          <a:pt x="55" y="39"/>
                        </a:lnTo>
                        <a:lnTo>
                          <a:pt x="24" y="29"/>
                        </a:lnTo>
                        <a:lnTo>
                          <a:pt x="0" y="0"/>
                        </a:lnTo>
                        <a:lnTo>
                          <a:pt x="8" y="5"/>
                        </a:lnTo>
                        <a:lnTo>
                          <a:pt x="8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0" name="Freeform 122"/>
                  <p:cNvSpPr>
                    <a:spLocks/>
                  </p:cNvSpPr>
                  <p:nvPr/>
                </p:nvSpPr>
                <p:spPr bwMode="auto">
                  <a:xfrm>
                    <a:off x="5314" y="2998"/>
                    <a:ext cx="4" cy="8"/>
                  </a:xfrm>
                  <a:custGeom>
                    <a:avLst/>
                    <a:gdLst>
                      <a:gd name="T0" fmla="*/ 0 w 28"/>
                      <a:gd name="T1" fmla="*/ 0 h 60"/>
                      <a:gd name="T2" fmla="*/ 28 w 28"/>
                      <a:gd name="T3" fmla="*/ 60 h 60"/>
                      <a:gd name="T4" fmla="*/ 20 w 28"/>
                      <a:gd name="T5" fmla="*/ 19 h 60"/>
                      <a:gd name="T6" fmla="*/ 0 w 28"/>
                      <a:gd name="T7" fmla="*/ 0 h 60"/>
                      <a:gd name="T8" fmla="*/ 0 w 28"/>
                      <a:gd name="T9" fmla="*/ 0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60">
                        <a:moveTo>
                          <a:pt x="0" y="0"/>
                        </a:moveTo>
                        <a:lnTo>
                          <a:pt x="28" y="60"/>
                        </a:lnTo>
                        <a:lnTo>
                          <a:pt x="20" y="1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1" name="Freeform 123"/>
                  <p:cNvSpPr>
                    <a:spLocks/>
                  </p:cNvSpPr>
                  <p:nvPr/>
                </p:nvSpPr>
                <p:spPr bwMode="auto">
                  <a:xfrm>
                    <a:off x="5286" y="2959"/>
                    <a:ext cx="56" cy="57"/>
                  </a:xfrm>
                  <a:custGeom>
                    <a:avLst/>
                    <a:gdLst>
                      <a:gd name="T0" fmla="*/ 344 w 396"/>
                      <a:gd name="T1" fmla="*/ 85 h 395"/>
                      <a:gd name="T2" fmla="*/ 308 w 396"/>
                      <a:gd name="T3" fmla="*/ 34 h 395"/>
                      <a:gd name="T4" fmla="*/ 272 w 396"/>
                      <a:gd name="T5" fmla="*/ 6 h 395"/>
                      <a:gd name="T6" fmla="*/ 200 w 396"/>
                      <a:gd name="T7" fmla="*/ 0 h 395"/>
                      <a:gd name="T8" fmla="*/ 146 w 396"/>
                      <a:gd name="T9" fmla="*/ 24 h 395"/>
                      <a:gd name="T10" fmla="*/ 112 w 396"/>
                      <a:gd name="T11" fmla="*/ 64 h 395"/>
                      <a:gd name="T12" fmla="*/ 95 w 396"/>
                      <a:gd name="T13" fmla="*/ 121 h 395"/>
                      <a:gd name="T14" fmla="*/ 83 w 396"/>
                      <a:gd name="T15" fmla="*/ 178 h 395"/>
                      <a:gd name="T16" fmla="*/ 90 w 396"/>
                      <a:gd name="T17" fmla="*/ 243 h 395"/>
                      <a:gd name="T18" fmla="*/ 90 w 396"/>
                      <a:gd name="T19" fmla="*/ 308 h 395"/>
                      <a:gd name="T20" fmla="*/ 70 w 396"/>
                      <a:gd name="T21" fmla="*/ 347 h 395"/>
                      <a:gd name="T22" fmla="*/ 26 w 396"/>
                      <a:gd name="T23" fmla="*/ 362 h 395"/>
                      <a:gd name="T24" fmla="*/ 0 w 396"/>
                      <a:gd name="T25" fmla="*/ 395 h 395"/>
                      <a:gd name="T26" fmla="*/ 43 w 396"/>
                      <a:gd name="T27" fmla="*/ 379 h 395"/>
                      <a:gd name="T28" fmla="*/ 89 w 396"/>
                      <a:gd name="T29" fmla="*/ 373 h 395"/>
                      <a:gd name="T30" fmla="*/ 106 w 396"/>
                      <a:gd name="T31" fmla="*/ 355 h 395"/>
                      <a:gd name="T32" fmla="*/ 111 w 396"/>
                      <a:gd name="T33" fmla="*/ 374 h 395"/>
                      <a:gd name="T34" fmla="*/ 126 w 396"/>
                      <a:gd name="T35" fmla="*/ 349 h 395"/>
                      <a:gd name="T36" fmla="*/ 131 w 396"/>
                      <a:gd name="T37" fmla="*/ 331 h 395"/>
                      <a:gd name="T38" fmla="*/ 116 w 396"/>
                      <a:gd name="T39" fmla="*/ 348 h 395"/>
                      <a:gd name="T40" fmla="*/ 118 w 396"/>
                      <a:gd name="T41" fmla="*/ 328 h 395"/>
                      <a:gd name="T42" fmla="*/ 102 w 396"/>
                      <a:gd name="T43" fmla="*/ 346 h 395"/>
                      <a:gd name="T44" fmla="*/ 59 w 396"/>
                      <a:gd name="T45" fmla="*/ 362 h 395"/>
                      <a:gd name="T46" fmla="*/ 90 w 396"/>
                      <a:gd name="T47" fmla="*/ 338 h 395"/>
                      <a:gd name="T48" fmla="*/ 102 w 396"/>
                      <a:gd name="T49" fmla="*/ 297 h 395"/>
                      <a:gd name="T50" fmla="*/ 102 w 396"/>
                      <a:gd name="T51" fmla="*/ 273 h 395"/>
                      <a:gd name="T52" fmla="*/ 113 w 396"/>
                      <a:gd name="T53" fmla="*/ 305 h 395"/>
                      <a:gd name="T54" fmla="*/ 114 w 396"/>
                      <a:gd name="T55" fmla="*/ 266 h 395"/>
                      <a:gd name="T56" fmla="*/ 94 w 396"/>
                      <a:gd name="T57" fmla="*/ 188 h 395"/>
                      <a:gd name="T58" fmla="*/ 100 w 396"/>
                      <a:gd name="T59" fmla="*/ 127 h 395"/>
                      <a:gd name="T60" fmla="*/ 123 w 396"/>
                      <a:gd name="T61" fmla="*/ 64 h 395"/>
                      <a:gd name="T62" fmla="*/ 148 w 396"/>
                      <a:gd name="T63" fmla="*/ 37 h 395"/>
                      <a:gd name="T64" fmla="*/ 187 w 396"/>
                      <a:gd name="T65" fmla="*/ 15 h 395"/>
                      <a:gd name="T66" fmla="*/ 236 w 396"/>
                      <a:gd name="T67" fmla="*/ 13 h 395"/>
                      <a:gd name="T68" fmla="*/ 276 w 396"/>
                      <a:gd name="T69" fmla="*/ 29 h 395"/>
                      <a:gd name="T70" fmla="*/ 275 w 396"/>
                      <a:gd name="T71" fmla="*/ 16 h 395"/>
                      <a:gd name="T72" fmla="*/ 303 w 396"/>
                      <a:gd name="T73" fmla="*/ 36 h 395"/>
                      <a:gd name="T74" fmla="*/ 339 w 396"/>
                      <a:gd name="T75" fmla="*/ 99 h 395"/>
                      <a:gd name="T76" fmla="*/ 355 w 396"/>
                      <a:gd name="T77" fmla="*/ 162 h 395"/>
                      <a:gd name="T78" fmla="*/ 349 w 396"/>
                      <a:gd name="T79" fmla="*/ 232 h 395"/>
                      <a:gd name="T80" fmla="*/ 356 w 396"/>
                      <a:gd name="T81" fmla="*/ 286 h 395"/>
                      <a:gd name="T82" fmla="*/ 378 w 396"/>
                      <a:gd name="T83" fmla="*/ 317 h 395"/>
                      <a:gd name="T84" fmla="*/ 396 w 396"/>
                      <a:gd name="T85" fmla="*/ 329 h 395"/>
                      <a:gd name="T86" fmla="*/ 372 w 396"/>
                      <a:gd name="T87" fmla="*/ 286 h 395"/>
                      <a:gd name="T88" fmla="*/ 360 w 396"/>
                      <a:gd name="T89" fmla="*/ 228 h 395"/>
                      <a:gd name="T90" fmla="*/ 359 w 396"/>
                      <a:gd name="T91" fmla="*/ 158 h 395"/>
                      <a:gd name="T92" fmla="*/ 344 w 396"/>
                      <a:gd name="T93" fmla="*/ 85 h 395"/>
                      <a:gd name="T94" fmla="*/ 344 w 396"/>
                      <a:gd name="T95" fmla="*/ 85 h 3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96" h="395">
                        <a:moveTo>
                          <a:pt x="344" y="85"/>
                        </a:moveTo>
                        <a:lnTo>
                          <a:pt x="308" y="34"/>
                        </a:lnTo>
                        <a:lnTo>
                          <a:pt x="272" y="6"/>
                        </a:lnTo>
                        <a:lnTo>
                          <a:pt x="200" y="0"/>
                        </a:lnTo>
                        <a:lnTo>
                          <a:pt x="146" y="24"/>
                        </a:lnTo>
                        <a:lnTo>
                          <a:pt x="112" y="64"/>
                        </a:lnTo>
                        <a:lnTo>
                          <a:pt x="95" y="121"/>
                        </a:lnTo>
                        <a:lnTo>
                          <a:pt x="83" y="178"/>
                        </a:lnTo>
                        <a:lnTo>
                          <a:pt x="90" y="243"/>
                        </a:lnTo>
                        <a:lnTo>
                          <a:pt x="90" y="308"/>
                        </a:lnTo>
                        <a:lnTo>
                          <a:pt x="70" y="347"/>
                        </a:lnTo>
                        <a:lnTo>
                          <a:pt x="26" y="362"/>
                        </a:lnTo>
                        <a:lnTo>
                          <a:pt x="0" y="395"/>
                        </a:lnTo>
                        <a:lnTo>
                          <a:pt x="43" y="379"/>
                        </a:lnTo>
                        <a:lnTo>
                          <a:pt x="89" y="373"/>
                        </a:lnTo>
                        <a:lnTo>
                          <a:pt x="106" y="355"/>
                        </a:lnTo>
                        <a:lnTo>
                          <a:pt x="111" y="374"/>
                        </a:lnTo>
                        <a:lnTo>
                          <a:pt x="126" y="349"/>
                        </a:lnTo>
                        <a:lnTo>
                          <a:pt x="131" y="331"/>
                        </a:lnTo>
                        <a:lnTo>
                          <a:pt x="116" y="348"/>
                        </a:lnTo>
                        <a:lnTo>
                          <a:pt x="118" y="328"/>
                        </a:lnTo>
                        <a:lnTo>
                          <a:pt x="102" y="346"/>
                        </a:lnTo>
                        <a:lnTo>
                          <a:pt x="59" y="362"/>
                        </a:lnTo>
                        <a:lnTo>
                          <a:pt x="90" y="338"/>
                        </a:lnTo>
                        <a:lnTo>
                          <a:pt x="102" y="297"/>
                        </a:lnTo>
                        <a:lnTo>
                          <a:pt x="102" y="273"/>
                        </a:lnTo>
                        <a:lnTo>
                          <a:pt x="113" y="305"/>
                        </a:lnTo>
                        <a:lnTo>
                          <a:pt x="114" y="266"/>
                        </a:lnTo>
                        <a:lnTo>
                          <a:pt x="94" y="188"/>
                        </a:lnTo>
                        <a:lnTo>
                          <a:pt x="100" y="127"/>
                        </a:lnTo>
                        <a:lnTo>
                          <a:pt x="123" y="64"/>
                        </a:lnTo>
                        <a:lnTo>
                          <a:pt x="148" y="37"/>
                        </a:lnTo>
                        <a:lnTo>
                          <a:pt x="187" y="15"/>
                        </a:lnTo>
                        <a:lnTo>
                          <a:pt x="236" y="13"/>
                        </a:lnTo>
                        <a:lnTo>
                          <a:pt x="276" y="29"/>
                        </a:lnTo>
                        <a:lnTo>
                          <a:pt x="275" y="16"/>
                        </a:lnTo>
                        <a:lnTo>
                          <a:pt x="303" y="36"/>
                        </a:lnTo>
                        <a:lnTo>
                          <a:pt x="339" y="99"/>
                        </a:lnTo>
                        <a:lnTo>
                          <a:pt x="355" y="162"/>
                        </a:lnTo>
                        <a:lnTo>
                          <a:pt x="349" y="232"/>
                        </a:lnTo>
                        <a:lnTo>
                          <a:pt x="356" y="286"/>
                        </a:lnTo>
                        <a:lnTo>
                          <a:pt x="378" y="317"/>
                        </a:lnTo>
                        <a:lnTo>
                          <a:pt x="396" y="329"/>
                        </a:lnTo>
                        <a:lnTo>
                          <a:pt x="372" y="286"/>
                        </a:lnTo>
                        <a:lnTo>
                          <a:pt x="360" y="228"/>
                        </a:lnTo>
                        <a:lnTo>
                          <a:pt x="359" y="158"/>
                        </a:lnTo>
                        <a:lnTo>
                          <a:pt x="344" y="85"/>
                        </a:lnTo>
                        <a:lnTo>
                          <a:pt x="344" y="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2" name="Freeform 124"/>
                  <p:cNvSpPr>
                    <a:spLocks/>
                  </p:cNvSpPr>
                  <p:nvPr/>
                </p:nvSpPr>
                <p:spPr bwMode="auto">
                  <a:xfrm>
                    <a:off x="5312" y="2979"/>
                    <a:ext cx="7" cy="3"/>
                  </a:xfrm>
                  <a:custGeom>
                    <a:avLst/>
                    <a:gdLst>
                      <a:gd name="T0" fmla="*/ 0 w 54"/>
                      <a:gd name="T1" fmla="*/ 7 h 26"/>
                      <a:gd name="T2" fmla="*/ 8 w 54"/>
                      <a:gd name="T3" fmla="*/ 8 h 26"/>
                      <a:gd name="T4" fmla="*/ 17 w 54"/>
                      <a:gd name="T5" fmla="*/ 0 h 26"/>
                      <a:gd name="T6" fmla="*/ 18 w 54"/>
                      <a:gd name="T7" fmla="*/ 11 h 26"/>
                      <a:gd name="T8" fmla="*/ 42 w 54"/>
                      <a:gd name="T9" fmla="*/ 6 h 26"/>
                      <a:gd name="T10" fmla="*/ 54 w 54"/>
                      <a:gd name="T11" fmla="*/ 11 h 26"/>
                      <a:gd name="T12" fmla="*/ 50 w 54"/>
                      <a:gd name="T13" fmla="*/ 16 h 26"/>
                      <a:gd name="T14" fmla="*/ 42 w 54"/>
                      <a:gd name="T15" fmla="*/ 10 h 26"/>
                      <a:gd name="T16" fmla="*/ 34 w 54"/>
                      <a:gd name="T17" fmla="*/ 14 h 26"/>
                      <a:gd name="T18" fmla="*/ 20 w 54"/>
                      <a:gd name="T19" fmla="*/ 19 h 26"/>
                      <a:gd name="T20" fmla="*/ 37 w 54"/>
                      <a:gd name="T21" fmla="*/ 22 h 26"/>
                      <a:gd name="T22" fmla="*/ 45 w 54"/>
                      <a:gd name="T23" fmla="*/ 16 h 26"/>
                      <a:gd name="T24" fmla="*/ 42 w 54"/>
                      <a:gd name="T25" fmla="*/ 24 h 26"/>
                      <a:gd name="T26" fmla="*/ 37 w 54"/>
                      <a:gd name="T27" fmla="*/ 26 h 26"/>
                      <a:gd name="T28" fmla="*/ 16 w 54"/>
                      <a:gd name="T29" fmla="*/ 24 h 26"/>
                      <a:gd name="T30" fmla="*/ 11 w 54"/>
                      <a:gd name="T31" fmla="*/ 17 h 26"/>
                      <a:gd name="T32" fmla="*/ 2 w 54"/>
                      <a:gd name="T33" fmla="*/ 14 h 26"/>
                      <a:gd name="T34" fmla="*/ 0 w 54"/>
                      <a:gd name="T35" fmla="*/ 7 h 26"/>
                      <a:gd name="T36" fmla="*/ 0 w 54"/>
                      <a:gd name="T37" fmla="*/ 7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4" h="26">
                        <a:moveTo>
                          <a:pt x="0" y="7"/>
                        </a:moveTo>
                        <a:lnTo>
                          <a:pt x="8" y="8"/>
                        </a:lnTo>
                        <a:lnTo>
                          <a:pt x="17" y="0"/>
                        </a:lnTo>
                        <a:lnTo>
                          <a:pt x="18" y="11"/>
                        </a:lnTo>
                        <a:lnTo>
                          <a:pt x="42" y="6"/>
                        </a:lnTo>
                        <a:lnTo>
                          <a:pt x="54" y="11"/>
                        </a:lnTo>
                        <a:lnTo>
                          <a:pt x="50" y="16"/>
                        </a:lnTo>
                        <a:lnTo>
                          <a:pt x="42" y="10"/>
                        </a:lnTo>
                        <a:lnTo>
                          <a:pt x="34" y="14"/>
                        </a:lnTo>
                        <a:lnTo>
                          <a:pt x="20" y="19"/>
                        </a:lnTo>
                        <a:lnTo>
                          <a:pt x="37" y="22"/>
                        </a:lnTo>
                        <a:lnTo>
                          <a:pt x="45" y="16"/>
                        </a:lnTo>
                        <a:lnTo>
                          <a:pt x="42" y="24"/>
                        </a:lnTo>
                        <a:lnTo>
                          <a:pt x="37" y="26"/>
                        </a:lnTo>
                        <a:lnTo>
                          <a:pt x="16" y="24"/>
                        </a:lnTo>
                        <a:lnTo>
                          <a:pt x="11" y="17"/>
                        </a:lnTo>
                        <a:lnTo>
                          <a:pt x="2" y="14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3" name="Freeform 125"/>
                  <p:cNvSpPr>
                    <a:spLocks/>
                  </p:cNvSpPr>
                  <p:nvPr/>
                </p:nvSpPr>
                <p:spPr bwMode="auto">
                  <a:xfrm>
                    <a:off x="5324" y="2977"/>
                    <a:ext cx="5" cy="3"/>
                  </a:xfrm>
                  <a:custGeom>
                    <a:avLst/>
                    <a:gdLst>
                      <a:gd name="T0" fmla="*/ 0 w 38"/>
                      <a:gd name="T1" fmla="*/ 22 h 22"/>
                      <a:gd name="T2" fmla="*/ 6 w 38"/>
                      <a:gd name="T3" fmla="*/ 14 h 22"/>
                      <a:gd name="T4" fmla="*/ 17 w 38"/>
                      <a:gd name="T5" fmla="*/ 14 h 22"/>
                      <a:gd name="T6" fmla="*/ 25 w 38"/>
                      <a:gd name="T7" fmla="*/ 12 h 22"/>
                      <a:gd name="T8" fmla="*/ 20 w 38"/>
                      <a:gd name="T9" fmla="*/ 0 h 22"/>
                      <a:gd name="T10" fmla="*/ 31 w 38"/>
                      <a:gd name="T11" fmla="*/ 6 h 22"/>
                      <a:gd name="T12" fmla="*/ 36 w 38"/>
                      <a:gd name="T13" fmla="*/ 1 h 22"/>
                      <a:gd name="T14" fmla="*/ 38 w 38"/>
                      <a:gd name="T15" fmla="*/ 12 h 22"/>
                      <a:gd name="T16" fmla="*/ 32 w 38"/>
                      <a:gd name="T17" fmla="*/ 22 h 22"/>
                      <a:gd name="T18" fmla="*/ 23 w 38"/>
                      <a:gd name="T19" fmla="*/ 18 h 22"/>
                      <a:gd name="T20" fmla="*/ 15 w 38"/>
                      <a:gd name="T21" fmla="*/ 20 h 22"/>
                      <a:gd name="T22" fmla="*/ 7 w 38"/>
                      <a:gd name="T23" fmla="*/ 18 h 22"/>
                      <a:gd name="T24" fmla="*/ 0 w 38"/>
                      <a:gd name="T25" fmla="*/ 22 h 22"/>
                      <a:gd name="T26" fmla="*/ 0 w 38"/>
                      <a:gd name="T27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8" h="22">
                        <a:moveTo>
                          <a:pt x="0" y="22"/>
                        </a:moveTo>
                        <a:lnTo>
                          <a:pt x="6" y="14"/>
                        </a:lnTo>
                        <a:lnTo>
                          <a:pt x="17" y="14"/>
                        </a:lnTo>
                        <a:lnTo>
                          <a:pt x="25" y="12"/>
                        </a:lnTo>
                        <a:lnTo>
                          <a:pt x="20" y="0"/>
                        </a:lnTo>
                        <a:lnTo>
                          <a:pt x="31" y="6"/>
                        </a:lnTo>
                        <a:lnTo>
                          <a:pt x="36" y="1"/>
                        </a:lnTo>
                        <a:lnTo>
                          <a:pt x="38" y="12"/>
                        </a:lnTo>
                        <a:lnTo>
                          <a:pt x="32" y="22"/>
                        </a:lnTo>
                        <a:lnTo>
                          <a:pt x="23" y="18"/>
                        </a:lnTo>
                        <a:lnTo>
                          <a:pt x="15" y="20"/>
                        </a:lnTo>
                        <a:lnTo>
                          <a:pt x="7" y="18"/>
                        </a:lnTo>
                        <a:lnTo>
                          <a:pt x="0" y="22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4" name="Freeform 126"/>
                  <p:cNvSpPr>
                    <a:spLocks/>
                  </p:cNvSpPr>
                  <p:nvPr/>
                </p:nvSpPr>
                <p:spPr bwMode="auto">
                  <a:xfrm>
                    <a:off x="5325" y="2980"/>
                    <a:ext cx="2" cy="1"/>
                  </a:xfrm>
                  <a:custGeom>
                    <a:avLst/>
                    <a:gdLst>
                      <a:gd name="T0" fmla="*/ 15 w 15"/>
                      <a:gd name="T1" fmla="*/ 0 h 8"/>
                      <a:gd name="T2" fmla="*/ 0 w 15"/>
                      <a:gd name="T3" fmla="*/ 3 h 8"/>
                      <a:gd name="T4" fmla="*/ 8 w 15"/>
                      <a:gd name="T5" fmla="*/ 8 h 8"/>
                      <a:gd name="T6" fmla="*/ 14 w 15"/>
                      <a:gd name="T7" fmla="*/ 4 h 8"/>
                      <a:gd name="T8" fmla="*/ 15 w 15"/>
                      <a:gd name="T9" fmla="*/ 0 h 8"/>
                      <a:gd name="T10" fmla="*/ 15 w 15"/>
                      <a:gd name="T1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5" h="8">
                        <a:moveTo>
                          <a:pt x="15" y="0"/>
                        </a:moveTo>
                        <a:lnTo>
                          <a:pt x="0" y="3"/>
                        </a:lnTo>
                        <a:lnTo>
                          <a:pt x="8" y="8"/>
                        </a:lnTo>
                        <a:lnTo>
                          <a:pt x="14" y="4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5" name="Freeform 127"/>
                  <p:cNvSpPr>
                    <a:spLocks/>
                  </p:cNvSpPr>
                  <p:nvPr/>
                </p:nvSpPr>
                <p:spPr bwMode="auto">
                  <a:xfrm>
                    <a:off x="5315" y="2980"/>
                    <a:ext cx="2" cy="2"/>
                  </a:xfrm>
                  <a:custGeom>
                    <a:avLst/>
                    <a:gdLst>
                      <a:gd name="T0" fmla="*/ 0 w 10"/>
                      <a:gd name="T1" fmla="*/ 2 h 12"/>
                      <a:gd name="T2" fmla="*/ 5 w 10"/>
                      <a:gd name="T3" fmla="*/ 12 h 12"/>
                      <a:gd name="T4" fmla="*/ 5 w 10"/>
                      <a:gd name="T5" fmla="*/ 6 h 12"/>
                      <a:gd name="T6" fmla="*/ 10 w 10"/>
                      <a:gd name="T7" fmla="*/ 6 h 12"/>
                      <a:gd name="T8" fmla="*/ 7 w 10"/>
                      <a:gd name="T9" fmla="*/ 4 h 12"/>
                      <a:gd name="T10" fmla="*/ 8 w 10"/>
                      <a:gd name="T11" fmla="*/ 0 h 12"/>
                      <a:gd name="T12" fmla="*/ 0 w 10"/>
                      <a:gd name="T13" fmla="*/ 2 h 12"/>
                      <a:gd name="T14" fmla="*/ 0 w 10"/>
                      <a:gd name="T15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" h="12">
                        <a:moveTo>
                          <a:pt x="0" y="2"/>
                        </a:moveTo>
                        <a:lnTo>
                          <a:pt x="5" y="12"/>
                        </a:lnTo>
                        <a:lnTo>
                          <a:pt x="5" y="6"/>
                        </a:lnTo>
                        <a:lnTo>
                          <a:pt x="10" y="6"/>
                        </a:lnTo>
                        <a:lnTo>
                          <a:pt x="7" y="4"/>
                        </a:lnTo>
                        <a:lnTo>
                          <a:pt x="8" y="0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6" name="Freeform 128"/>
                  <p:cNvSpPr>
                    <a:spLocks/>
                  </p:cNvSpPr>
                  <p:nvPr/>
                </p:nvSpPr>
                <p:spPr bwMode="auto">
                  <a:xfrm>
                    <a:off x="5317" y="2980"/>
                    <a:ext cx="1" cy="1"/>
                  </a:xfrm>
                  <a:custGeom>
                    <a:avLst/>
                    <a:gdLst>
                      <a:gd name="T0" fmla="*/ 0 w 5"/>
                      <a:gd name="T1" fmla="*/ 1 h 5"/>
                      <a:gd name="T2" fmla="*/ 3 w 5"/>
                      <a:gd name="T3" fmla="*/ 5 h 5"/>
                      <a:gd name="T4" fmla="*/ 5 w 5"/>
                      <a:gd name="T5" fmla="*/ 0 h 5"/>
                      <a:gd name="T6" fmla="*/ 0 w 5"/>
                      <a:gd name="T7" fmla="*/ 1 h 5"/>
                      <a:gd name="T8" fmla="*/ 0 w 5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0" y="1"/>
                        </a:moveTo>
                        <a:lnTo>
                          <a:pt x="3" y="5"/>
                        </a:lnTo>
                        <a:lnTo>
                          <a:pt x="5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7" name="Freeform 129"/>
                  <p:cNvSpPr>
                    <a:spLocks/>
                  </p:cNvSpPr>
                  <p:nvPr/>
                </p:nvSpPr>
                <p:spPr bwMode="auto">
                  <a:xfrm>
                    <a:off x="5325" y="2979"/>
                    <a:ext cx="1" cy="2"/>
                  </a:xfrm>
                  <a:custGeom>
                    <a:avLst/>
                    <a:gdLst>
                      <a:gd name="T0" fmla="*/ 0 w 4"/>
                      <a:gd name="T1" fmla="*/ 0 h 9"/>
                      <a:gd name="T2" fmla="*/ 4 w 4"/>
                      <a:gd name="T3" fmla="*/ 9 h 9"/>
                      <a:gd name="T4" fmla="*/ 4 w 4"/>
                      <a:gd name="T5" fmla="*/ 1 h 9"/>
                      <a:gd name="T6" fmla="*/ 0 w 4"/>
                      <a:gd name="T7" fmla="*/ 0 h 9"/>
                      <a:gd name="T8" fmla="*/ 0 w 4"/>
                      <a:gd name="T9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9">
                        <a:moveTo>
                          <a:pt x="0" y="0"/>
                        </a:moveTo>
                        <a:lnTo>
                          <a:pt x="4" y="9"/>
                        </a:lnTo>
                        <a:lnTo>
                          <a:pt x="4" y="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8" name="Freeform 130"/>
                  <p:cNvSpPr>
                    <a:spLocks/>
                  </p:cNvSpPr>
                  <p:nvPr/>
                </p:nvSpPr>
                <p:spPr bwMode="auto">
                  <a:xfrm>
                    <a:off x="5326" y="2979"/>
                    <a:ext cx="1" cy="1"/>
                  </a:xfrm>
                  <a:custGeom>
                    <a:avLst/>
                    <a:gdLst>
                      <a:gd name="T0" fmla="*/ 0 w 3"/>
                      <a:gd name="T1" fmla="*/ 1 h 6"/>
                      <a:gd name="T2" fmla="*/ 2 w 3"/>
                      <a:gd name="T3" fmla="*/ 6 h 6"/>
                      <a:gd name="T4" fmla="*/ 3 w 3"/>
                      <a:gd name="T5" fmla="*/ 0 h 6"/>
                      <a:gd name="T6" fmla="*/ 0 w 3"/>
                      <a:gd name="T7" fmla="*/ 1 h 6"/>
                      <a:gd name="T8" fmla="*/ 0 w 3"/>
                      <a:gd name="T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6">
                        <a:moveTo>
                          <a:pt x="0" y="1"/>
                        </a:moveTo>
                        <a:lnTo>
                          <a:pt x="2" y="6"/>
                        </a:lnTo>
                        <a:lnTo>
                          <a:pt x="3" y="0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9" name="Freeform 131"/>
                  <p:cNvSpPr>
                    <a:spLocks/>
                  </p:cNvSpPr>
                  <p:nvPr/>
                </p:nvSpPr>
                <p:spPr bwMode="auto">
                  <a:xfrm>
                    <a:off x="5319" y="2979"/>
                    <a:ext cx="6" cy="8"/>
                  </a:xfrm>
                  <a:custGeom>
                    <a:avLst/>
                    <a:gdLst>
                      <a:gd name="T0" fmla="*/ 38 w 39"/>
                      <a:gd name="T1" fmla="*/ 37 h 56"/>
                      <a:gd name="T2" fmla="*/ 39 w 39"/>
                      <a:gd name="T3" fmla="*/ 44 h 56"/>
                      <a:gd name="T4" fmla="*/ 26 w 39"/>
                      <a:gd name="T5" fmla="*/ 52 h 56"/>
                      <a:gd name="T6" fmla="*/ 17 w 39"/>
                      <a:gd name="T7" fmla="*/ 50 h 56"/>
                      <a:gd name="T8" fmla="*/ 5 w 39"/>
                      <a:gd name="T9" fmla="*/ 56 h 56"/>
                      <a:gd name="T10" fmla="*/ 0 w 39"/>
                      <a:gd name="T11" fmla="*/ 50 h 56"/>
                      <a:gd name="T12" fmla="*/ 4 w 39"/>
                      <a:gd name="T13" fmla="*/ 51 h 56"/>
                      <a:gd name="T14" fmla="*/ 13 w 39"/>
                      <a:gd name="T15" fmla="*/ 46 h 56"/>
                      <a:gd name="T16" fmla="*/ 24 w 39"/>
                      <a:gd name="T17" fmla="*/ 44 h 56"/>
                      <a:gd name="T18" fmla="*/ 34 w 39"/>
                      <a:gd name="T19" fmla="*/ 41 h 56"/>
                      <a:gd name="T20" fmla="*/ 26 w 39"/>
                      <a:gd name="T21" fmla="*/ 23 h 56"/>
                      <a:gd name="T22" fmla="*/ 25 w 39"/>
                      <a:gd name="T23" fmla="*/ 0 h 56"/>
                      <a:gd name="T24" fmla="*/ 29 w 39"/>
                      <a:gd name="T25" fmla="*/ 23 h 56"/>
                      <a:gd name="T26" fmla="*/ 38 w 39"/>
                      <a:gd name="T27" fmla="*/ 37 h 56"/>
                      <a:gd name="T28" fmla="*/ 38 w 39"/>
                      <a:gd name="T29" fmla="*/ 37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9" h="56">
                        <a:moveTo>
                          <a:pt x="38" y="37"/>
                        </a:moveTo>
                        <a:lnTo>
                          <a:pt x="39" y="44"/>
                        </a:lnTo>
                        <a:lnTo>
                          <a:pt x="26" y="52"/>
                        </a:lnTo>
                        <a:lnTo>
                          <a:pt x="17" y="50"/>
                        </a:lnTo>
                        <a:lnTo>
                          <a:pt x="5" y="56"/>
                        </a:lnTo>
                        <a:lnTo>
                          <a:pt x="0" y="50"/>
                        </a:lnTo>
                        <a:lnTo>
                          <a:pt x="4" y="51"/>
                        </a:lnTo>
                        <a:lnTo>
                          <a:pt x="13" y="46"/>
                        </a:lnTo>
                        <a:lnTo>
                          <a:pt x="24" y="44"/>
                        </a:lnTo>
                        <a:lnTo>
                          <a:pt x="34" y="41"/>
                        </a:lnTo>
                        <a:lnTo>
                          <a:pt x="26" y="23"/>
                        </a:lnTo>
                        <a:lnTo>
                          <a:pt x="25" y="0"/>
                        </a:lnTo>
                        <a:lnTo>
                          <a:pt x="29" y="23"/>
                        </a:lnTo>
                        <a:lnTo>
                          <a:pt x="38" y="37"/>
                        </a:lnTo>
                        <a:lnTo>
                          <a:pt x="38" y="3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0" name="Freeform 132"/>
                  <p:cNvSpPr>
                    <a:spLocks/>
                  </p:cNvSpPr>
                  <p:nvPr/>
                </p:nvSpPr>
                <p:spPr bwMode="auto">
                  <a:xfrm>
                    <a:off x="5324" y="2985"/>
                    <a:ext cx="1" cy="1"/>
                  </a:xfrm>
                  <a:custGeom>
                    <a:avLst/>
                    <a:gdLst>
                      <a:gd name="T0" fmla="*/ 0 w 8"/>
                      <a:gd name="T1" fmla="*/ 6 h 8"/>
                      <a:gd name="T2" fmla="*/ 8 w 8"/>
                      <a:gd name="T3" fmla="*/ 8 h 8"/>
                      <a:gd name="T4" fmla="*/ 8 w 8"/>
                      <a:gd name="T5" fmla="*/ 6 h 8"/>
                      <a:gd name="T6" fmla="*/ 3 w 8"/>
                      <a:gd name="T7" fmla="*/ 0 h 8"/>
                      <a:gd name="T8" fmla="*/ 0 w 8"/>
                      <a:gd name="T9" fmla="*/ 6 h 8"/>
                      <a:gd name="T10" fmla="*/ 0 w 8"/>
                      <a:gd name="T1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8">
                        <a:moveTo>
                          <a:pt x="0" y="6"/>
                        </a:moveTo>
                        <a:lnTo>
                          <a:pt x="8" y="8"/>
                        </a:lnTo>
                        <a:lnTo>
                          <a:pt x="8" y="6"/>
                        </a:lnTo>
                        <a:lnTo>
                          <a:pt x="3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1" name="Freeform 133"/>
                  <p:cNvSpPr>
                    <a:spLocks/>
                  </p:cNvSpPr>
                  <p:nvPr/>
                </p:nvSpPr>
                <p:spPr bwMode="auto">
                  <a:xfrm>
                    <a:off x="5318" y="2988"/>
                    <a:ext cx="8" cy="3"/>
                  </a:xfrm>
                  <a:custGeom>
                    <a:avLst/>
                    <a:gdLst>
                      <a:gd name="T0" fmla="*/ 0 w 58"/>
                      <a:gd name="T1" fmla="*/ 19 h 19"/>
                      <a:gd name="T2" fmla="*/ 21 w 58"/>
                      <a:gd name="T3" fmla="*/ 4 h 19"/>
                      <a:gd name="T4" fmla="*/ 32 w 58"/>
                      <a:gd name="T5" fmla="*/ 4 h 19"/>
                      <a:gd name="T6" fmla="*/ 44 w 58"/>
                      <a:gd name="T7" fmla="*/ 0 h 19"/>
                      <a:gd name="T8" fmla="*/ 58 w 58"/>
                      <a:gd name="T9" fmla="*/ 9 h 19"/>
                      <a:gd name="T10" fmla="*/ 54 w 58"/>
                      <a:gd name="T11" fmla="*/ 14 h 19"/>
                      <a:gd name="T12" fmla="*/ 44 w 58"/>
                      <a:gd name="T13" fmla="*/ 7 h 19"/>
                      <a:gd name="T14" fmla="*/ 32 w 58"/>
                      <a:gd name="T15" fmla="*/ 10 h 19"/>
                      <a:gd name="T16" fmla="*/ 22 w 58"/>
                      <a:gd name="T17" fmla="*/ 10 h 19"/>
                      <a:gd name="T18" fmla="*/ 9 w 58"/>
                      <a:gd name="T19" fmla="*/ 18 h 19"/>
                      <a:gd name="T20" fmla="*/ 0 w 58"/>
                      <a:gd name="T21" fmla="*/ 19 h 19"/>
                      <a:gd name="T22" fmla="*/ 0 w 58"/>
                      <a:gd name="T23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8" h="19">
                        <a:moveTo>
                          <a:pt x="0" y="19"/>
                        </a:moveTo>
                        <a:lnTo>
                          <a:pt x="21" y="4"/>
                        </a:lnTo>
                        <a:lnTo>
                          <a:pt x="32" y="4"/>
                        </a:lnTo>
                        <a:lnTo>
                          <a:pt x="44" y="0"/>
                        </a:lnTo>
                        <a:lnTo>
                          <a:pt x="58" y="9"/>
                        </a:lnTo>
                        <a:lnTo>
                          <a:pt x="54" y="14"/>
                        </a:lnTo>
                        <a:lnTo>
                          <a:pt x="44" y="7"/>
                        </a:lnTo>
                        <a:lnTo>
                          <a:pt x="32" y="10"/>
                        </a:lnTo>
                        <a:lnTo>
                          <a:pt x="22" y="10"/>
                        </a:lnTo>
                        <a:lnTo>
                          <a:pt x="9" y="18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2" name="Freeform 134"/>
                  <p:cNvSpPr>
                    <a:spLocks/>
                  </p:cNvSpPr>
                  <p:nvPr/>
                </p:nvSpPr>
                <p:spPr bwMode="auto">
                  <a:xfrm>
                    <a:off x="5318" y="2990"/>
                    <a:ext cx="8" cy="2"/>
                  </a:xfrm>
                  <a:custGeom>
                    <a:avLst/>
                    <a:gdLst>
                      <a:gd name="T0" fmla="*/ 7 w 54"/>
                      <a:gd name="T1" fmla="*/ 4 h 15"/>
                      <a:gd name="T2" fmla="*/ 29 w 54"/>
                      <a:gd name="T3" fmla="*/ 6 h 15"/>
                      <a:gd name="T4" fmla="*/ 48 w 54"/>
                      <a:gd name="T5" fmla="*/ 4 h 15"/>
                      <a:gd name="T6" fmla="*/ 54 w 54"/>
                      <a:gd name="T7" fmla="*/ 0 h 15"/>
                      <a:gd name="T8" fmla="*/ 50 w 54"/>
                      <a:gd name="T9" fmla="*/ 7 h 15"/>
                      <a:gd name="T10" fmla="*/ 48 w 54"/>
                      <a:gd name="T11" fmla="*/ 6 h 15"/>
                      <a:gd name="T12" fmla="*/ 33 w 54"/>
                      <a:gd name="T13" fmla="*/ 9 h 15"/>
                      <a:gd name="T14" fmla="*/ 23 w 54"/>
                      <a:gd name="T15" fmla="*/ 8 h 15"/>
                      <a:gd name="T16" fmla="*/ 31 w 54"/>
                      <a:gd name="T17" fmla="*/ 15 h 15"/>
                      <a:gd name="T18" fmla="*/ 16 w 54"/>
                      <a:gd name="T19" fmla="*/ 14 h 15"/>
                      <a:gd name="T20" fmla="*/ 8 w 54"/>
                      <a:gd name="T21" fmla="*/ 7 h 15"/>
                      <a:gd name="T22" fmla="*/ 0 w 54"/>
                      <a:gd name="T23" fmla="*/ 4 h 15"/>
                      <a:gd name="T24" fmla="*/ 7 w 54"/>
                      <a:gd name="T25" fmla="*/ 4 h 15"/>
                      <a:gd name="T26" fmla="*/ 7 w 54"/>
                      <a:gd name="T27" fmla="*/ 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4" h="15">
                        <a:moveTo>
                          <a:pt x="7" y="4"/>
                        </a:moveTo>
                        <a:lnTo>
                          <a:pt x="29" y="6"/>
                        </a:lnTo>
                        <a:lnTo>
                          <a:pt x="48" y="4"/>
                        </a:lnTo>
                        <a:lnTo>
                          <a:pt x="54" y="0"/>
                        </a:lnTo>
                        <a:lnTo>
                          <a:pt x="50" y="7"/>
                        </a:lnTo>
                        <a:lnTo>
                          <a:pt x="48" y="6"/>
                        </a:lnTo>
                        <a:lnTo>
                          <a:pt x="33" y="9"/>
                        </a:lnTo>
                        <a:lnTo>
                          <a:pt x="23" y="8"/>
                        </a:lnTo>
                        <a:lnTo>
                          <a:pt x="31" y="15"/>
                        </a:lnTo>
                        <a:lnTo>
                          <a:pt x="16" y="14"/>
                        </a:lnTo>
                        <a:lnTo>
                          <a:pt x="8" y="7"/>
                        </a:lnTo>
                        <a:lnTo>
                          <a:pt x="0" y="4"/>
                        </a:lnTo>
                        <a:lnTo>
                          <a:pt x="7" y="4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3" name="Freeform 135"/>
                  <p:cNvSpPr>
                    <a:spLocks/>
                  </p:cNvSpPr>
                  <p:nvPr/>
                </p:nvSpPr>
                <p:spPr bwMode="auto">
                  <a:xfrm>
                    <a:off x="5318" y="2977"/>
                    <a:ext cx="2" cy="4"/>
                  </a:xfrm>
                  <a:custGeom>
                    <a:avLst/>
                    <a:gdLst>
                      <a:gd name="T0" fmla="*/ 0 w 17"/>
                      <a:gd name="T1" fmla="*/ 6 h 24"/>
                      <a:gd name="T2" fmla="*/ 17 w 17"/>
                      <a:gd name="T3" fmla="*/ 24 h 24"/>
                      <a:gd name="T4" fmla="*/ 17 w 17"/>
                      <a:gd name="T5" fmla="*/ 13 h 24"/>
                      <a:gd name="T6" fmla="*/ 7 w 17"/>
                      <a:gd name="T7" fmla="*/ 0 h 24"/>
                      <a:gd name="T8" fmla="*/ 0 w 17"/>
                      <a:gd name="T9" fmla="*/ 6 h 24"/>
                      <a:gd name="T10" fmla="*/ 0 w 17"/>
                      <a:gd name="T11" fmla="*/ 6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24">
                        <a:moveTo>
                          <a:pt x="0" y="6"/>
                        </a:moveTo>
                        <a:lnTo>
                          <a:pt x="17" y="24"/>
                        </a:lnTo>
                        <a:lnTo>
                          <a:pt x="17" y="13"/>
                        </a:lnTo>
                        <a:lnTo>
                          <a:pt x="7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4" name="Freeform 136"/>
                  <p:cNvSpPr>
                    <a:spLocks/>
                  </p:cNvSpPr>
                  <p:nvPr/>
                </p:nvSpPr>
                <p:spPr bwMode="auto">
                  <a:xfrm>
                    <a:off x="5323" y="2976"/>
                    <a:ext cx="1" cy="3"/>
                  </a:xfrm>
                  <a:custGeom>
                    <a:avLst/>
                    <a:gdLst>
                      <a:gd name="T0" fmla="*/ 2 w 8"/>
                      <a:gd name="T1" fmla="*/ 0 h 17"/>
                      <a:gd name="T2" fmla="*/ 0 w 8"/>
                      <a:gd name="T3" fmla="*/ 17 h 17"/>
                      <a:gd name="T4" fmla="*/ 8 w 8"/>
                      <a:gd name="T5" fmla="*/ 6 h 17"/>
                      <a:gd name="T6" fmla="*/ 2 w 8"/>
                      <a:gd name="T7" fmla="*/ 0 h 17"/>
                      <a:gd name="T8" fmla="*/ 2 w 8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7">
                        <a:moveTo>
                          <a:pt x="2" y="0"/>
                        </a:moveTo>
                        <a:lnTo>
                          <a:pt x="0" y="17"/>
                        </a:lnTo>
                        <a:lnTo>
                          <a:pt x="8" y="6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5" name="Freeform 137"/>
                  <p:cNvSpPr>
                    <a:spLocks/>
                  </p:cNvSpPr>
                  <p:nvPr/>
                </p:nvSpPr>
                <p:spPr bwMode="auto">
                  <a:xfrm>
                    <a:off x="5306" y="3005"/>
                    <a:ext cx="17" cy="57"/>
                  </a:xfrm>
                  <a:custGeom>
                    <a:avLst/>
                    <a:gdLst>
                      <a:gd name="T0" fmla="*/ 92 w 123"/>
                      <a:gd name="T1" fmla="*/ 7 h 397"/>
                      <a:gd name="T2" fmla="*/ 82 w 123"/>
                      <a:gd name="T3" fmla="*/ 25 h 397"/>
                      <a:gd name="T4" fmla="*/ 84 w 123"/>
                      <a:gd name="T5" fmla="*/ 43 h 397"/>
                      <a:gd name="T6" fmla="*/ 62 w 123"/>
                      <a:gd name="T7" fmla="*/ 119 h 397"/>
                      <a:gd name="T8" fmla="*/ 51 w 123"/>
                      <a:gd name="T9" fmla="*/ 106 h 397"/>
                      <a:gd name="T10" fmla="*/ 43 w 123"/>
                      <a:gd name="T11" fmla="*/ 110 h 397"/>
                      <a:gd name="T12" fmla="*/ 49 w 123"/>
                      <a:gd name="T13" fmla="*/ 71 h 397"/>
                      <a:gd name="T14" fmla="*/ 70 w 123"/>
                      <a:gd name="T15" fmla="*/ 28 h 397"/>
                      <a:gd name="T16" fmla="*/ 32 w 123"/>
                      <a:gd name="T17" fmla="*/ 23 h 397"/>
                      <a:gd name="T18" fmla="*/ 42 w 123"/>
                      <a:gd name="T19" fmla="*/ 39 h 397"/>
                      <a:gd name="T20" fmla="*/ 18 w 123"/>
                      <a:gd name="T21" fmla="*/ 55 h 397"/>
                      <a:gd name="T22" fmla="*/ 23 w 123"/>
                      <a:gd name="T23" fmla="*/ 0 h 397"/>
                      <a:gd name="T24" fmla="*/ 15 w 123"/>
                      <a:gd name="T25" fmla="*/ 20 h 397"/>
                      <a:gd name="T26" fmla="*/ 0 w 123"/>
                      <a:gd name="T27" fmla="*/ 30 h 397"/>
                      <a:gd name="T28" fmla="*/ 13 w 123"/>
                      <a:gd name="T29" fmla="*/ 71 h 397"/>
                      <a:gd name="T30" fmla="*/ 43 w 123"/>
                      <a:gd name="T31" fmla="*/ 53 h 397"/>
                      <a:gd name="T32" fmla="*/ 35 w 123"/>
                      <a:gd name="T33" fmla="*/ 125 h 397"/>
                      <a:gd name="T34" fmla="*/ 79 w 123"/>
                      <a:gd name="T35" fmla="*/ 142 h 397"/>
                      <a:gd name="T36" fmla="*/ 88 w 123"/>
                      <a:gd name="T37" fmla="*/ 57 h 397"/>
                      <a:gd name="T38" fmla="*/ 91 w 123"/>
                      <a:gd name="T39" fmla="*/ 210 h 397"/>
                      <a:gd name="T40" fmla="*/ 64 w 123"/>
                      <a:gd name="T41" fmla="*/ 158 h 397"/>
                      <a:gd name="T42" fmla="*/ 96 w 123"/>
                      <a:gd name="T43" fmla="*/ 292 h 397"/>
                      <a:gd name="T44" fmla="*/ 123 w 123"/>
                      <a:gd name="T45" fmla="*/ 397 h 397"/>
                      <a:gd name="T46" fmla="*/ 97 w 123"/>
                      <a:gd name="T47" fmla="*/ 204 h 397"/>
                      <a:gd name="T48" fmla="*/ 97 w 123"/>
                      <a:gd name="T49" fmla="*/ 52 h 397"/>
                      <a:gd name="T50" fmla="*/ 117 w 123"/>
                      <a:gd name="T51" fmla="*/ 44 h 397"/>
                      <a:gd name="T52" fmla="*/ 95 w 123"/>
                      <a:gd name="T53" fmla="*/ 37 h 397"/>
                      <a:gd name="T54" fmla="*/ 92 w 123"/>
                      <a:gd name="T55" fmla="*/ 7 h 397"/>
                      <a:gd name="T56" fmla="*/ 92 w 123"/>
                      <a:gd name="T57" fmla="*/ 7 h 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23" h="397">
                        <a:moveTo>
                          <a:pt x="92" y="7"/>
                        </a:moveTo>
                        <a:lnTo>
                          <a:pt x="82" y="25"/>
                        </a:lnTo>
                        <a:lnTo>
                          <a:pt x="84" y="43"/>
                        </a:lnTo>
                        <a:lnTo>
                          <a:pt x="62" y="119"/>
                        </a:lnTo>
                        <a:lnTo>
                          <a:pt x="51" y="106"/>
                        </a:lnTo>
                        <a:lnTo>
                          <a:pt x="43" y="110"/>
                        </a:lnTo>
                        <a:lnTo>
                          <a:pt x="49" y="71"/>
                        </a:lnTo>
                        <a:lnTo>
                          <a:pt x="70" y="28"/>
                        </a:lnTo>
                        <a:lnTo>
                          <a:pt x="32" y="23"/>
                        </a:lnTo>
                        <a:lnTo>
                          <a:pt x="42" y="39"/>
                        </a:lnTo>
                        <a:lnTo>
                          <a:pt x="18" y="55"/>
                        </a:lnTo>
                        <a:lnTo>
                          <a:pt x="23" y="0"/>
                        </a:lnTo>
                        <a:lnTo>
                          <a:pt x="15" y="20"/>
                        </a:lnTo>
                        <a:lnTo>
                          <a:pt x="0" y="30"/>
                        </a:lnTo>
                        <a:lnTo>
                          <a:pt x="13" y="71"/>
                        </a:lnTo>
                        <a:lnTo>
                          <a:pt x="43" y="53"/>
                        </a:lnTo>
                        <a:lnTo>
                          <a:pt x="35" y="125"/>
                        </a:lnTo>
                        <a:lnTo>
                          <a:pt x="79" y="142"/>
                        </a:lnTo>
                        <a:lnTo>
                          <a:pt x="88" y="57"/>
                        </a:lnTo>
                        <a:lnTo>
                          <a:pt x="91" y="210"/>
                        </a:lnTo>
                        <a:lnTo>
                          <a:pt x="64" y="158"/>
                        </a:lnTo>
                        <a:lnTo>
                          <a:pt x="96" y="292"/>
                        </a:lnTo>
                        <a:lnTo>
                          <a:pt x="123" y="397"/>
                        </a:lnTo>
                        <a:lnTo>
                          <a:pt x="97" y="204"/>
                        </a:lnTo>
                        <a:lnTo>
                          <a:pt x="97" y="52"/>
                        </a:lnTo>
                        <a:lnTo>
                          <a:pt x="117" y="44"/>
                        </a:lnTo>
                        <a:lnTo>
                          <a:pt x="95" y="37"/>
                        </a:lnTo>
                        <a:lnTo>
                          <a:pt x="92" y="7"/>
                        </a:lnTo>
                        <a:lnTo>
                          <a:pt x="92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6" name="Freeform 138"/>
                  <p:cNvSpPr>
                    <a:spLocks/>
                  </p:cNvSpPr>
                  <p:nvPr/>
                </p:nvSpPr>
                <p:spPr bwMode="auto">
                  <a:xfrm>
                    <a:off x="5309" y="3002"/>
                    <a:ext cx="8" cy="4"/>
                  </a:xfrm>
                  <a:custGeom>
                    <a:avLst/>
                    <a:gdLst>
                      <a:gd name="T0" fmla="*/ 11 w 56"/>
                      <a:gd name="T1" fmla="*/ 0 h 28"/>
                      <a:gd name="T2" fmla="*/ 56 w 56"/>
                      <a:gd name="T3" fmla="*/ 28 h 28"/>
                      <a:gd name="T4" fmla="*/ 0 w 56"/>
                      <a:gd name="T5" fmla="*/ 19 h 28"/>
                      <a:gd name="T6" fmla="*/ 11 w 56"/>
                      <a:gd name="T7" fmla="*/ 0 h 28"/>
                      <a:gd name="T8" fmla="*/ 11 w 56"/>
                      <a:gd name="T9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6" h="28">
                        <a:moveTo>
                          <a:pt x="11" y="0"/>
                        </a:moveTo>
                        <a:lnTo>
                          <a:pt x="56" y="28"/>
                        </a:lnTo>
                        <a:lnTo>
                          <a:pt x="0" y="19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7" name="Freeform 139"/>
                  <p:cNvSpPr>
                    <a:spLocks/>
                  </p:cNvSpPr>
                  <p:nvPr/>
                </p:nvSpPr>
                <p:spPr bwMode="auto">
                  <a:xfrm>
                    <a:off x="5319" y="3003"/>
                    <a:ext cx="13" cy="8"/>
                  </a:xfrm>
                  <a:custGeom>
                    <a:avLst/>
                    <a:gdLst>
                      <a:gd name="T0" fmla="*/ 0 w 87"/>
                      <a:gd name="T1" fmla="*/ 20 h 57"/>
                      <a:gd name="T2" fmla="*/ 12 w 87"/>
                      <a:gd name="T3" fmla="*/ 37 h 57"/>
                      <a:gd name="T4" fmla="*/ 27 w 87"/>
                      <a:gd name="T5" fmla="*/ 27 h 57"/>
                      <a:gd name="T6" fmla="*/ 19 w 87"/>
                      <a:gd name="T7" fmla="*/ 57 h 57"/>
                      <a:gd name="T8" fmla="*/ 41 w 87"/>
                      <a:gd name="T9" fmla="*/ 27 h 57"/>
                      <a:gd name="T10" fmla="*/ 78 w 87"/>
                      <a:gd name="T11" fmla="*/ 43 h 57"/>
                      <a:gd name="T12" fmla="*/ 85 w 87"/>
                      <a:gd name="T13" fmla="*/ 34 h 57"/>
                      <a:gd name="T14" fmla="*/ 58 w 87"/>
                      <a:gd name="T15" fmla="*/ 23 h 57"/>
                      <a:gd name="T16" fmla="*/ 87 w 87"/>
                      <a:gd name="T17" fmla="*/ 23 h 57"/>
                      <a:gd name="T18" fmla="*/ 74 w 87"/>
                      <a:gd name="T19" fmla="*/ 0 h 57"/>
                      <a:gd name="T20" fmla="*/ 44 w 87"/>
                      <a:gd name="T21" fmla="*/ 21 h 57"/>
                      <a:gd name="T22" fmla="*/ 28 w 87"/>
                      <a:gd name="T23" fmla="*/ 20 h 57"/>
                      <a:gd name="T24" fmla="*/ 14 w 87"/>
                      <a:gd name="T25" fmla="*/ 14 h 57"/>
                      <a:gd name="T26" fmla="*/ 0 w 87"/>
                      <a:gd name="T27" fmla="*/ 20 h 57"/>
                      <a:gd name="T28" fmla="*/ 0 w 87"/>
                      <a:gd name="T29" fmla="*/ 20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7" h="57">
                        <a:moveTo>
                          <a:pt x="0" y="20"/>
                        </a:moveTo>
                        <a:lnTo>
                          <a:pt x="12" y="37"/>
                        </a:lnTo>
                        <a:lnTo>
                          <a:pt x="27" y="27"/>
                        </a:lnTo>
                        <a:lnTo>
                          <a:pt x="19" y="57"/>
                        </a:lnTo>
                        <a:lnTo>
                          <a:pt x="41" y="27"/>
                        </a:lnTo>
                        <a:lnTo>
                          <a:pt x="78" y="43"/>
                        </a:lnTo>
                        <a:lnTo>
                          <a:pt x="85" y="34"/>
                        </a:lnTo>
                        <a:lnTo>
                          <a:pt x="58" y="23"/>
                        </a:lnTo>
                        <a:lnTo>
                          <a:pt x="87" y="23"/>
                        </a:lnTo>
                        <a:lnTo>
                          <a:pt x="74" y="0"/>
                        </a:lnTo>
                        <a:lnTo>
                          <a:pt x="44" y="21"/>
                        </a:lnTo>
                        <a:lnTo>
                          <a:pt x="28" y="20"/>
                        </a:lnTo>
                        <a:lnTo>
                          <a:pt x="14" y="14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8" name="Freeform 140"/>
                  <p:cNvSpPr>
                    <a:spLocks/>
                  </p:cNvSpPr>
                  <p:nvPr/>
                </p:nvSpPr>
                <p:spPr bwMode="auto">
                  <a:xfrm>
                    <a:off x="5323" y="3009"/>
                    <a:ext cx="11" cy="14"/>
                  </a:xfrm>
                  <a:custGeom>
                    <a:avLst/>
                    <a:gdLst>
                      <a:gd name="T0" fmla="*/ 8 w 76"/>
                      <a:gd name="T1" fmla="*/ 9 h 98"/>
                      <a:gd name="T2" fmla="*/ 66 w 76"/>
                      <a:gd name="T3" fmla="*/ 26 h 98"/>
                      <a:gd name="T4" fmla="*/ 71 w 76"/>
                      <a:gd name="T5" fmla="*/ 0 h 98"/>
                      <a:gd name="T6" fmla="*/ 76 w 76"/>
                      <a:gd name="T7" fmla="*/ 33 h 98"/>
                      <a:gd name="T8" fmla="*/ 29 w 76"/>
                      <a:gd name="T9" fmla="*/ 27 h 98"/>
                      <a:gd name="T10" fmla="*/ 59 w 76"/>
                      <a:gd name="T11" fmla="*/ 52 h 98"/>
                      <a:gd name="T12" fmla="*/ 34 w 76"/>
                      <a:gd name="T13" fmla="*/ 98 h 98"/>
                      <a:gd name="T14" fmla="*/ 0 w 76"/>
                      <a:gd name="T15" fmla="*/ 62 h 98"/>
                      <a:gd name="T16" fmla="*/ 31 w 76"/>
                      <a:gd name="T17" fmla="*/ 81 h 98"/>
                      <a:gd name="T18" fmla="*/ 50 w 76"/>
                      <a:gd name="T19" fmla="*/ 56 h 98"/>
                      <a:gd name="T20" fmla="*/ 19 w 76"/>
                      <a:gd name="T21" fmla="*/ 36 h 98"/>
                      <a:gd name="T22" fmla="*/ 8 w 76"/>
                      <a:gd name="T23" fmla="*/ 9 h 98"/>
                      <a:gd name="T24" fmla="*/ 8 w 76"/>
                      <a:gd name="T25" fmla="*/ 9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6" h="98">
                        <a:moveTo>
                          <a:pt x="8" y="9"/>
                        </a:moveTo>
                        <a:lnTo>
                          <a:pt x="66" y="26"/>
                        </a:lnTo>
                        <a:lnTo>
                          <a:pt x="71" y="0"/>
                        </a:lnTo>
                        <a:lnTo>
                          <a:pt x="76" y="33"/>
                        </a:lnTo>
                        <a:lnTo>
                          <a:pt x="29" y="27"/>
                        </a:lnTo>
                        <a:lnTo>
                          <a:pt x="59" y="52"/>
                        </a:lnTo>
                        <a:lnTo>
                          <a:pt x="34" y="98"/>
                        </a:lnTo>
                        <a:lnTo>
                          <a:pt x="0" y="62"/>
                        </a:lnTo>
                        <a:lnTo>
                          <a:pt x="31" y="81"/>
                        </a:lnTo>
                        <a:lnTo>
                          <a:pt x="50" y="56"/>
                        </a:lnTo>
                        <a:lnTo>
                          <a:pt x="19" y="36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9" name="Freeform 141"/>
                  <p:cNvSpPr>
                    <a:spLocks/>
                  </p:cNvSpPr>
                  <p:nvPr/>
                </p:nvSpPr>
                <p:spPr bwMode="auto">
                  <a:xfrm>
                    <a:off x="5307" y="3010"/>
                    <a:ext cx="52" cy="86"/>
                  </a:xfrm>
                  <a:custGeom>
                    <a:avLst/>
                    <a:gdLst>
                      <a:gd name="T0" fmla="*/ 112 w 365"/>
                      <a:gd name="T1" fmla="*/ 0 h 600"/>
                      <a:gd name="T2" fmla="*/ 120 w 365"/>
                      <a:gd name="T3" fmla="*/ 24 h 600"/>
                      <a:gd name="T4" fmla="*/ 139 w 365"/>
                      <a:gd name="T5" fmla="*/ 36 h 600"/>
                      <a:gd name="T6" fmla="*/ 139 w 365"/>
                      <a:gd name="T7" fmla="*/ 66 h 600"/>
                      <a:gd name="T8" fmla="*/ 131 w 365"/>
                      <a:gd name="T9" fmla="*/ 46 h 600"/>
                      <a:gd name="T10" fmla="*/ 112 w 365"/>
                      <a:gd name="T11" fmla="*/ 37 h 600"/>
                      <a:gd name="T12" fmla="*/ 136 w 365"/>
                      <a:gd name="T13" fmla="*/ 215 h 600"/>
                      <a:gd name="T14" fmla="*/ 157 w 365"/>
                      <a:gd name="T15" fmla="*/ 60 h 600"/>
                      <a:gd name="T16" fmla="*/ 161 w 365"/>
                      <a:gd name="T17" fmla="*/ 49 h 600"/>
                      <a:gd name="T18" fmla="*/ 131 w 365"/>
                      <a:gd name="T19" fmla="*/ 401 h 600"/>
                      <a:gd name="T20" fmla="*/ 152 w 365"/>
                      <a:gd name="T21" fmla="*/ 558 h 600"/>
                      <a:gd name="T22" fmla="*/ 173 w 365"/>
                      <a:gd name="T23" fmla="*/ 573 h 600"/>
                      <a:gd name="T24" fmla="*/ 242 w 365"/>
                      <a:gd name="T25" fmla="*/ 554 h 600"/>
                      <a:gd name="T26" fmla="*/ 318 w 365"/>
                      <a:gd name="T27" fmla="*/ 547 h 600"/>
                      <a:gd name="T28" fmla="*/ 365 w 365"/>
                      <a:gd name="T29" fmla="*/ 517 h 600"/>
                      <a:gd name="T30" fmla="*/ 324 w 365"/>
                      <a:gd name="T31" fmla="*/ 553 h 600"/>
                      <a:gd name="T32" fmla="*/ 249 w 365"/>
                      <a:gd name="T33" fmla="*/ 570 h 600"/>
                      <a:gd name="T34" fmla="*/ 185 w 365"/>
                      <a:gd name="T35" fmla="*/ 600 h 600"/>
                      <a:gd name="T36" fmla="*/ 141 w 365"/>
                      <a:gd name="T37" fmla="*/ 576 h 600"/>
                      <a:gd name="T38" fmla="*/ 120 w 365"/>
                      <a:gd name="T39" fmla="*/ 502 h 600"/>
                      <a:gd name="T40" fmla="*/ 82 w 365"/>
                      <a:gd name="T41" fmla="*/ 574 h 600"/>
                      <a:gd name="T42" fmla="*/ 107 w 365"/>
                      <a:gd name="T43" fmla="*/ 456 h 600"/>
                      <a:gd name="T44" fmla="*/ 110 w 365"/>
                      <a:gd name="T45" fmla="*/ 379 h 600"/>
                      <a:gd name="T46" fmla="*/ 56 w 365"/>
                      <a:gd name="T47" fmla="*/ 282 h 600"/>
                      <a:gd name="T48" fmla="*/ 0 w 365"/>
                      <a:gd name="T49" fmla="*/ 178 h 600"/>
                      <a:gd name="T50" fmla="*/ 68 w 365"/>
                      <a:gd name="T51" fmla="*/ 285 h 600"/>
                      <a:gd name="T52" fmla="*/ 114 w 365"/>
                      <a:gd name="T53" fmla="*/ 358 h 600"/>
                      <a:gd name="T54" fmla="*/ 130 w 365"/>
                      <a:gd name="T55" fmla="*/ 231 h 600"/>
                      <a:gd name="T56" fmla="*/ 108 w 365"/>
                      <a:gd name="T57" fmla="*/ 43 h 600"/>
                      <a:gd name="T58" fmla="*/ 106 w 365"/>
                      <a:gd name="T59" fmla="*/ 8 h 600"/>
                      <a:gd name="T60" fmla="*/ 112 w 365"/>
                      <a:gd name="T61" fmla="*/ 0 h 600"/>
                      <a:gd name="T62" fmla="*/ 112 w 365"/>
                      <a:gd name="T63" fmla="*/ 0 h 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5" h="600">
                        <a:moveTo>
                          <a:pt x="112" y="0"/>
                        </a:moveTo>
                        <a:lnTo>
                          <a:pt x="120" y="24"/>
                        </a:lnTo>
                        <a:lnTo>
                          <a:pt x="139" y="36"/>
                        </a:lnTo>
                        <a:lnTo>
                          <a:pt x="139" y="66"/>
                        </a:lnTo>
                        <a:lnTo>
                          <a:pt x="131" y="46"/>
                        </a:lnTo>
                        <a:lnTo>
                          <a:pt x="112" y="37"/>
                        </a:lnTo>
                        <a:lnTo>
                          <a:pt x="136" y="215"/>
                        </a:lnTo>
                        <a:lnTo>
                          <a:pt x="157" y="60"/>
                        </a:lnTo>
                        <a:lnTo>
                          <a:pt x="161" y="49"/>
                        </a:lnTo>
                        <a:lnTo>
                          <a:pt x="131" y="401"/>
                        </a:lnTo>
                        <a:lnTo>
                          <a:pt x="152" y="558"/>
                        </a:lnTo>
                        <a:lnTo>
                          <a:pt x="173" y="573"/>
                        </a:lnTo>
                        <a:lnTo>
                          <a:pt x="242" y="554"/>
                        </a:lnTo>
                        <a:lnTo>
                          <a:pt x="318" y="547"/>
                        </a:lnTo>
                        <a:lnTo>
                          <a:pt x="365" y="517"/>
                        </a:lnTo>
                        <a:lnTo>
                          <a:pt x="324" y="553"/>
                        </a:lnTo>
                        <a:lnTo>
                          <a:pt x="249" y="570"/>
                        </a:lnTo>
                        <a:lnTo>
                          <a:pt x="185" y="600"/>
                        </a:lnTo>
                        <a:lnTo>
                          <a:pt x="141" y="576"/>
                        </a:lnTo>
                        <a:lnTo>
                          <a:pt x="120" y="502"/>
                        </a:lnTo>
                        <a:lnTo>
                          <a:pt x="82" y="574"/>
                        </a:lnTo>
                        <a:lnTo>
                          <a:pt x="107" y="456"/>
                        </a:lnTo>
                        <a:lnTo>
                          <a:pt x="110" y="379"/>
                        </a:lnTo>
                        <a:lnTo>
                          <a:pt x="56" y="282"/>
                        </a:lnTo>
                        <a:lnTo>
                          <a:pt x="0" y="178"/>
                        </a:lnTo>
                        <a:lnTo>
                          <a:pt x="68" y="285"/>
                        </a:lnTo>
                        <a:lnTo>
                          <a:pt x="114" y="358"/>
                        </a:lnTo>
                        <a:lnTo>
                          <a:pt x="130" y="231"/>
                        </a:lnTo>
                        <a:lnTo>
                          <a:pt x="108" y="43"/>
                        </a:lnTo>
                        <a:lnTo>
                          <a:pt x="106" y="8"/>
                        </a:lnTo>
                        <a:lnTo>
                          <a:pt x="112" y="0"/>
                        </a:lnTo>
                        <a:lnTo>
                          <a:pt x="11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0" name="Freeform 142"/>
                  <p:cNvSpPr>
                    <a:spLocks/>
                  </p:cNvSpPr>
                  <p:nvPr/>
                </p:nvSpPr>
                <p:spPr bwMode="auto">
                  <a:xfrm>
                    <a:off x="5330" y="3002"/>
                    <a:ext cx="28" cy="31"/>
                  </a:xfrm>
                  <a:custGeom>
                    <a:avLst/>
                    <a:gdLst>
                      <a:gd name="T0" fmla="*/ 0 w 200"/>
                      <a:gd name="T1" fmla="*/ 0 h 217"/>
                      <a:gd name="T2" fmla="*/ 68 w 200"/>
                      <a:gd name="T3" fmla="*/ 21 h 217"/>
                      <a:gd name="T4" fmla="*/ 147 w 200"/>
                      <a:gd name="T5" fmla="*/ 39 h 217"/>
                      <a:gd name="T6" fmla="*/ 178 w 200"/>
                      <a:gd name="T7" fmla="*/ 79 h 217"/>
                      <a:gd name="T8" fmla="*/ 200 w 200"/>
                      <a:gd name="T9" fmla="*/ 217 h 217"/>
                      <a:gd name="T10" fmla="*/ 183 w 200"/>
                      <a:gd name="T11" fmla="*/ 165 h 217"/>
                      <a:gd name="T12" fmla="*/ 169 w 200"/>
                      <a:gd name="T13" fmla="*/ 81 h 217"/>
                      <a:gd name="T14" fmla="*/ 152 w 200"/>
                      <a:gd name="T15" fmla="*/ 56 h 217"/>
                      <a:gd name="T16" fmla="*/ 152 w 200"/>
                      <a:gd name="T17" fmla="*/ 89 h 217"/>
                      <a:gd name="T18" fmla="*/ 131 w 200"/>
                      <a:gd name="T19" fmla="*/ 187 h 217"/>
                      <a:gd name="T20" fmla="*/ 141 w 200"/>
                      <a:gd name="T21" fmla="*/ 50 h 217"/>
                      <a:gd name="T22" fmla="*/ 110 w 200"/>
                      <a:gd name="T23" fmla="*/ 39 h 217"/>
                      <a:gd name="T24" fmla="*/ 51 w 200"/>
                      <a:gd name="T25" fmla="*/ 32 h 217"/>
                      <a:gd name="T26" fmla="*/ 0 w 200"/>
                      <a:gd name="T27" fmla="*/ 0 h 217"/>
                      <a:gd name="T28" fmla="*/ 0 w 200"/>
                      <a:gd name="T29" fmla="*/ 0 h 2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00" h="217">
                        <a:moveTo>
                          <a:pt x="0" y="0"/>
                        </a:moveTo>
                        <a:lnTo>
                          <a:pt x="68" y="21"/>
                        </a:lnTo>
                        <a:lnTo>
                          <a:pt x="147" y="39"/>
                        </a:lnTo>
                        <a:lnTo>
                          <a:pt x="178" y="79"/>
                        </a:lnTo>
                        <a:lnTo>
                          <a:pt x="200" y="217"/>
                        </a:lnTo>
                        <a:lnTo>
                          <a:pt x="183" y="165"/>
                        </a:lnTo>
                        <a:lnTo>
                          <a:pt x="169" y="81"/>
                        </a:lnTo>
                        <a:lnTo>
                          <a:pt x="152" y="56"/>
                        </a:lnTo>
                        <a:lnTo>
                          <a:pt x="152" y="89"/>
                        </a:lnTo>
                        <a:lnTo>
                          <a:pt x="131" y="187"/>
                        </a:lnTo>
                        <a:lnTo>
                          <a:pt x="141" y="50"/>
                        </a:lnTo>
                        <a:lnTo>
                          <a:pt x="110" y="39"/>
                        </a:lnTo>
                        <a:lnTo>
                          <a:pt x="51" y="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1" name="Freeform 143"/>
                  <p:cNvSpPr>
                    <a:spLocks/>
                  </p:cNvSpPr>
                  <p:nvPr/>
                </p:nvSpPr>
                <p:spPr bwMode="auto">
                  <a:xfrm>
                    <a:off x="5286" y="3017"/>
                    <a:ext cx="15" cy="60"/>
                  </a:xfrm>
                  <a:custGeom>
                    <a:avLst/>
                    <a:gdLst>
                      <a:gd name="T0" fmla="*/ 35 w 105"/>
                      <a:gd name="T1" fmla="*/ 0 h 421"/>
                      <a:gd name="T2" fmla="*/ 35 w 105"/>
                      <a:gd name="T3" fmla="*/ 0 h 421"/>
                      <a:gd name="T4" fmla="*/ 35 w 105"/>
                      <a:gd name="T5" fmla="*/ 1 h 421"/>
                      <a:gd name="T6" fmla="*/ 35 w 105"/>
                      <a:gd name="T7" fmla="*/ 3 h 421"/>
                      <a:gd name="T8" fmla="*/ 36 w 105"/>
                      <a:gd name="T9" fmla="*/ 4 h 421"/>
                      <a:gd name="T10" fmla="*/ 37 w 105"/>
                      <a:gd name="T11" fmla="*/ 7 h 421"/>
                      <a:gd name="T12" fmla="*/ 37 w 105"/>
                      <a:gd name="T13" fmla="*/ 10 h 421"/>
                      <a:gd name="T14" fmla="*/ 38 w 105"/>
                      <a:gd name="T15" fmla="*/ 13 h 421"/>
                      <a:gd name="T16" fmla="*/ 39 w 105"/>
                      <a:gd name="T17" fmla="*/ 15 h 421"/>
                      <a:gd name="T18" fmla="*/ 41 w 105"/>
                      <a:gd name="T19" fmla="*/ 20 h 421"/>
                      <a:gd name="T20" fmla="*/ 42 w 105"/>
                      <a:gd name="T21" fmla="*/ 23 h 421"/>
                      <a:gd name="T22" fmla="*/ 43 w 105"/>
                      <a:gd name="T23" fmla="*/ 26 h 421"/>
                      <a:gd name="T24" fmla="*/ 44 w 105"/>
                      <a:gd name="T25" fmla="*/ 31 h 421"/>
                      <a:gd name="T26" fmla="*/ 46 w 105"/>
                      <a:gd name="T27" fmla="*/ 35 h 421"/>
                      <a:gd name="T28" fmla="*/ 47 w 105"/>
                      <a:gd name="T29" fmla="*/ 39 h 421"/>
                      <a:gd name="T30" fmla="*/ 48 w 105"/>
                      <a:gd name="T31" fmla="*/ 43 h 421"/>
                      <a:gd name="T32" fmla="*/ 49 w 105"/>
                      <a:gd name="T33" fmla="*/ 48 h 421"/>
                      <a:gd name="T34" fmla="*/ 51 w 105"/>
                      <a:gd name="T35" fmla="*/ 52 h 421"/>
                      <a:gd name="T36" fmla="*/ 52 w 105"/>
                      <a:gd name="T37" fmla="*/ 55 h 421"/>
                      <a:gd name="T38" fmla="*/ 53 w 105"/>
                      <a:gd name="T39" fmla="*/ 60 h 421"/>
                      <a:gd name="T40" fmla="*/ 55 w 105"/>
                      <a:gd name="T41" fmla="*/ 63 h 421"/>
                      <a:gd name="T42" fmla="*/ 57 w 105"/>
                      <a:gd name="T43" fmla="*/ 68 h 421"/>
                      <a:gd name="T44" fmla="*/ 58 w 105"/>
                      <a:gd name="T45" fmla="*/ 71 h 421"/>
                      <a:gd name="T46" fmla="*/ 59 w 105"/>
                      <a:gd name="T47" fmla="*/ 74 h 421"/>
                      <a:gd name="T48" fmla="*/ 60 w 105"/>
                      <a:gd name="T49" fmla="*/ 78 h 421"/>
                      <a:gd name="T50" fmla="*/ 61 w 105"/>
                      <a:gd name="T51" fmla="*/ 81 h 421"/>
                      <a:gd name="T52" fmla="*/ 62 w 105"/>
                      <a:gd name="T53" fmla="*/ 83 h 421"/>
                      <a:gd name="T54" fmla="*/ 62 w 105"/>
                      <a:gd name="T55" fmla="*/ 86 h 421"/>
                      <a:gd name="T56" fmla="*/ 63 w 105"/>
                      <a:gd name="T57" fmla="*/ 88 h 421"/>
                      <a:gd name="T58" fmla="*/ 64 w 105"/>
                      <a:gd name="T59" fmla="*/ 90 h 421"/>
                      <a:gd name="T60" fmla="*/ 64 w 105"/>
                      <a:gd name="T61" fmla="*/ 91 h 421"/>
                      <a:gd name="T62" fmla="*/ 64 w 105"/>
                      <a:gd name="T63" fmla="*/ 91 h 421"/>
                      <a:gd name="T64" fmla="*/ 64 w 105"/>
                      <a:gd name="T65" fmla="*/ 91 h 421"/>
                      <a:gd name="T66" fmla="*/ 77 w 105"/>
                      <a:gd name="T67" fmla="*/ 304 h 421"/>
                      <a:gd name="T68" fmla="*/ 90 w 105"/>
                      <a:gd name="T69" fmla="*/ 325 h 421"/>
                      <a:gd name="T70" fmla="*/ 88 w 105"/>
                      <a:gd name="T71" fmla="*/ 363 h 421"/>
                      <a:gd name="T72" fmla="*/ 105 w 105"/>
                      <a:gd name="T73" fmla="*/ 421 h 421"/>
                      <a:gd name="T74" fmla="*/ 69 w 105"/>
                      <a:gd name="T75" fmla="*/ 351 h 421"/>
                      <a:gd name="T76" fmla="*/ 20 w 105"/>
                      <a:gd name="T77" fmla="*/ 346 h 421"/>
                      <a:gd name="T78" fmla="*/ 61 w 105"/>
                      <a:gd name="T79" fmla="*/ 322 h 421"/>
                      <a:gd name="T80" fmla="*/ 61 w 105"/>
                      <a:gd name="T81" fmla="*/ 305 h 421"/>
                      <a:gd name="T82" fmla="*/ 0 w 105"/>
                      <a:gd name="T83" fmla="*/ 291 h 421"/>
                      <a:gd name="T84" fmla="*/ 28 w 105"/>
                      <a:gd name="T85" fmla="*/ 273 h 421"/>
                      <a:gd name="T86" fmla="*/ 52 w 105"/>
                      <a:gd name="T87" fmla="*/ 118 h 421"/>
                      <a:gd name="T88" fmla="*/ 3 w 105"/>
                      <a:gd name="T89" fmla="*/ 154 h 421"/>
                      <a:gd name="T90" fmla="*/ 43 w 105"/>
                      <a:gd name="T91" fmla="*/ 73 h 421"/>
                      <a:gd name="T92" fmla="*/ 35 w 105"/>
                      <a:gd name="T93" fmla="*/ 0 h 421"/>
                      <a:gd name="T94" fmla="*/ 35 w 105"/>
                      <a:gd name="T95" fmla="*/ 0 h 4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105" h="421">
                        <a:moveTo>
                          <a:pt x="35" y="0"/>
                        </a:moveTo>
                        <a:lnTo>
                          <a:pt x="35" y="0"/>
                        </a:lnTo>
                        <a:lnTo>
                          <a:pt x="35" y="1"/>
                        </a:lnTo>
                        <a:lnTo>
                          <a:pt x="35" y="3"/>
                        </a:lnTo>
                        <a:lnTo>
                          <a:pt x="36" y="4"/>
                        </a:lnTo>
                        <a:lnTo>
                          <a:pt x="37" y="7"/>
                        </a:lnTo>
                        <a:lnTo>
                          <a:pt x="37" y="10"/>
                        </a:lnTo>
                        <a:lnTo>
                          <a:pt x="38" y="13"/>
                        </a:lnTo>
                        <a:lnTo>
                          <a:pt x="39" y="15"/>
                        </a:lnTo>
                        <a:lnTo>
                          <a:pt x="41" y="20"/>
                        </a:lnTo>
                        <a:lnTo>
                          <a:pt x="42" y="23"/>
                        </a:lnTo>
                        <a:lnTo>
                          <a:pt x="43" y="26"/>
                        </a:lnTo>
                        <a:lnTo>
                          <a:pt x="44" y="31"/>
                        </a:lnTo>
                        <a:lnTo>
                          <a:pt x="46" y="35"/>
                        </a:lnTo>
                        <a:lnTo>
                          <a:pt x="47" y="39"/>
                        </a:lnTo>
                        <a:lnTo>
                          <a:pt x="48" y="43"/>
                        </a:lnTo>
                        <a:lnTo>
                          <a:pt x="49" y="48"/>
                        </a:lnTo>
                        <a:lnTo>
                          <a:pt x="51" y="52"/>
                        </a:lnTo>
                        <a:lnTo>
                          <a:pt x="52" y="55"/>
                        </a:lnTo>
                        <a:lnTo>
                          <a:pt x="53" y="60"/>
                        </a:lnTo>
                        <a:lnTo>
                          <a:pt x="55" y="63"/>
                        </a:lnTo>
                        <a:lnTo>
                          <a:pt x="57" y="68"/>
                        </a:lnTo>
                        <a:lnTo>
                          <a:pt x="58" y="71"/>
                        </a:lnTo>
                        <a:lnTo>
                          <a:pt x="59" y="74"/>
                        </a:lnTo>
                        <a:lnTo>
                          <a:pt x="60" y="78"/>
                        </a:lnTo>
                        <a:lnTo>
                          <a:pt x="61" y="81"/>
                        </a:lnTo>
                        <a:lnTo>
                          <a:pt x="62" y="83"/>
                        </a:lnTo>
                        <a:lnTo>
                          <a:pt x="62" y="86"/>
                        </a:lnTo>
                        <a:lnTo>
                          <a:pt x="63" y="88"/>
                        </a:lnTo>
                        <a:lnTo>
                          <a:pt x="64" y="90"/>
                        </a:lnTo>
                        <a:lnTo>
                          <a:pt x="64" y="91"/>
                        </a:lnTo>
                        <a:lnTo>
                          <a:pt x="64" y="91"/>
                        </a:lnTo>
                        <a:lnTo>
                          <a:pt x="64" y="91"/>
                        </a:lnTo>
                        <a:lnTo>
                          <a:pt x="77" y="304"/>
                        </a:lnTo>
                        <a:lnTo>
                          <a:pt x="90" y="325"/>
                        </a:lnTo>
                        <a:lnTo>
                          <a:pt x="88" y="363"/>
                        </a:lnTo>
                        <a:lnTo>
                          <a:pt x="105" y="421"/>
                        </a:lnTo>
                        <a:lnTo>
                          <a:pt x="69" y="351"/>
                        </a:lnTo>
                        <a:lnTo>
                          <a:pt x="20" y="346"/>
                        </a:lnTo>
                        <a:lnTo>
                          <a:pt x="61" y="322"/>
                        </a:lnTo>
                        <a:lnTo>
                          <a:pt x="61" y="305"/>
                        </a:lnTo>
                        <a:lnTo>
                          <a:pt x="0" y="291"/>
                        </a:lnTo>
                        <a:lnTo>
                          <a:pt x="28" y="273"/>
                        </a:lnTo>
                        <a:lnTo>
                          <a:pt x="52" y="118"/>
                        </a:lnTo>
                        <a:lnTo>
                          <a:pt x="3" y="154"/>
                        </a:lnTo>
                        <a:lnTo>
                          <a:pt x="43" y="73"/>
                        </a:lnTo>
                        <a:lnTo>
                          <a:pt x="35" y="0"/>
                        </a:lnTo>
                        <a:lnTo>
                          <a:pt x="3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2" name="Freeform 144"/>
                  <p:cNvSpPr>
                    <a:spLocks/>
                  </p:cNvSpPr>
                  <p:nvPr/>
                </p:nvSpPr>
                <p:spPr bwMode="auto">
                  <a:xfrm>
                    <a:off x="5277" y="3019"/>
                    <a:ext cx="14" cy="72"/>
                  </a:xfrm>
                  <a:custGeom>
                    <a:avLst/>
                    <a:gdLst>
                      <a:gd name="T0" fmla="*/ 59 w 99"/>
                      <a:gd name="T1" fmla="*/ 0 h 501"/>
                      <a:gd name="T2" fmla="*/ 33 w 99"/>
                      <a:gd name="T3" fmla="*/ 165 h 501"/>
                      <a:gd name="T4" fmla="*/ 21 w 99"/>
                      <a:gd name="T5" fmla="*/ 237 h 501"/>
                      <a:gd name="T6" fmla="*/ 0 w 99"/>
                      <a:gd name="T7" fmla="*/ 298 h 501"/>
                      <a:gd name="T8" fmla="*/ 23 w 99"/>
                      <a:gd name="T9" fmla="*/ 370 h 501"/>
                      <a:gd name="T10" fmla="*/ 92 w 99"/>
                      <a:gd name="T11" fmla="*/ 501 h 501"/>
                      <a:gd name="T12" fmla="*/ 37 w 99"/>
                      <a:gd name="T13" fmla="*/ 363 h 501"/>
                      <a:gd name="T14" fmla="*/ 99 w 99"/>
                      <a:gd name="T15" fmla="*/ 367 h 501"/>
                      <a:gd name="T16" fmla="*/ 32 w 99"/>
                      <a:gd name="T17" fmla="*/ 329 h 501"/>
                      <a:gd name="T18" fmla="*/ 27 w 99"/>
                      <a:gd name="T19" fmla="*/ 260 h 501"/>
                      <a:gd name="T20" fmla="*/ 45 w 99"/>
                      <a:gd name="T21" fmla="*/ 217 h 501"/>
                      <a:gd name="T22" fmla="*/ 59 w 99"/>
                      <a:gd name="T23" fmla="*/ 0 h 501"/>
                      <a:gd name="T24" fmla="*/ 59 w 99"/>
                      <a:gd name="T25" fmla="*/ 0 h 5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9" h="501">
                        <a:moveTo>
                          <a:pt x="59" y="0"/>
                        </a:moveTo>
                        <a:lnTo>
                          <a:pt x="33" y="165"/>
                        </a:lnTo>
                        <a:lnTo>
                          <a:pt x="21" y="237"/>
                        </a:lnTo>
                        <a:lnTo>
                          <a:pt x="0" y="298"/>
                        </a:lnTo>
                        <a:lnTo>
                          <a:pt x="23" y="370"/>
                        </a:lnTo>
                        <a:lnTo>
                          <a:pt x="92" y="501"/>
                        </a:lnTo>
                        <a:lnTo>
                          <a:pt x="37" y="363"/>
                        </a:lnTo>
                        <a:lnTo>
                          <a:pt x="99" y="367"/>
                        </a:lnTo>
                        <a:lnTo>
                          <a:pt x="32" y="329"/>
                        </a:lnTo>
                        <a:lnTo>
                          <a:pt x="27" y="260"/>
                        </a:lnTo>
                        <a:lnTo>
                          <a:pt x="45" y="217"/>
                        </a:lnTo>
                        <a:lnTo>
                          <a:pt x="59" y="0"/>
                        </a:ln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3" name="Freeform 145"/>
                  <p:cNvSpPr>
                    <a:spLocks/>
                  </p:cNvSpPr>
                  <p:nvPr/>
                </p:nvSpPr>
                <p:spPr bwMode="auto">
                  <a:xfrm>
                    <a:off x="5294" y="3089"/>
                    <a:ext cx="17" cy="21"/>
                  </a:xfrm>
                  <a:custGeom>
                    <a:avLst/>
                    <a:gdLst>
                      <a:gd name="T0" fmla="*/ 88 w 113"/>
                      <a:gd name="T1" fmla="*/ 0 h 149"/>
                      <a:gd name="T2" fmla="*/ 47 w 113"/>
                      <a:gd name="T3" fmla="*/ 19 h 149"/>
                      <a:gd name="T4" fmla="*/ 0 w 113"/>
                      <a:gd name="T5" fmla="*/ 68 h 149"/>
                      <a:gd name="T6" fmla="*/ 14 w 113"/>
                      <a:gd name="T7" fmla="*/ 77 h 149"/>
                      <a:gd name="T8" fmla="*/ 23 w 113"/>
                      <a:gd name="T9" fmla="*/ 122 h 149"/>
                      <a:gd name="T10" fmla="*/ 31 w 113"/>
                      <a:gd name="T11" fmla="*/ 137 h 149"/>
                      <a:gd name="T12" fmla="*/ 66 w 113"/>
                      <a:gd name="T13" fmla="*/ 149 h 149"/>
                      <a:gd name="T14" fmla="*/ 82 w 113"/>
                      <a:gd name="T15" fmla="*/ 144 h 149"/>
                      <a:gd name="T16" fmla="*/ 102 w 113"/>
                      <a:gd name="T17" fmla="*/ 145 h 149"/>
                      <a:gd name="T18" fmla="*/ 113 w 113"/>
                      <a:gd name="T19" fmla="*/ 126 h 149"/>
                      <a:gd name="T20" fmla="*/ 95 w 113"/>
                      <a:gd name="T21" fmla="*/ 137 h 149"/>
                      <a:gd name="T22" fmla="*/ 63 w 113"/>
                      <a:gd name="T23" fmla="*/ 117 h 149"/>
                      <a:gd name="T24" fmla="*/ 71 w 113"/>
                      <a:gd name="T25" fmla="*/ 136 h 149"/>
                      <a:gd name="T26" fmla="*/ 55 w 113"/>
                      <a:gd name="T27" fmla="*/ 137 h 149"/>
                      <a:gd name="T28" fmla="*/ 41 w 113"/>
                      <a:gd name="T29" fmla="*/ 128 h 149"/>
                      <a:gd name="T30" fmla="*/ 26 w 113"/>
                      <a:gd name="T31" fmla="*/ 75 h 149"/>
                      <a:gd name="T32" fmla="*/ 47 w 113"/>
                      <a:gd name="T33" fmla="*/ 30 h 149"/>
                      <a:gd name="T34" fmla="*/ 80 w 113"/>
                      <a:gd name="T35" fmla="*/ 12 h 149"/>
                      <a:gd name="T36" fmla="*/ 88 w 113"/>
                      <a:gd name="T37" fmla="*/ 0 h 149"/>
                      <a:gd name="T38" fmla="*/ 88 w 113"/>
                      <a:gd name="T39" fmla="*/ 0 h 1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149">
                        <a:moveTo>
                          <a:pt x="88" y="0"/>
                        </a:moveTo>
                        <a:lnTo>
                          <a:pt x="47" y="19"/>
                        </a:lnTo>
                        <a:lnTo>
                          <a:pt x="0" y="68"/>
                        </a:lnTo>
                        <a:lnTo>
                          <a:pt x="14" y="77"/>
                        </a:lnTo>
                        <a:lnTo>
                          <a:pt x="23" y="122"/>
                        </a:lnTo>
                        <a:lnTo>
                          <a:pt x="31" y="137"/>
                        </a:lnTo>
                        <a:lnTo>
                          <a:pt x="66" y="149"/>
                        </a:lnTo>
                        <a:lnTo>
                          <a:pt x="82" y="144"/>
                        </a:lnTo>
                        <a:lnTo>
                          <a:pt x="102" y="145"/>
                        </a:lnTo>
                        <a:lnTo>
                          <a:pt x="113" y="126"/>
                        </a:lnTo>
                        <a:lnTo>
                          <a:pt x="95" y="137"/>
                        </a:lnTo>
                        <a:lnTo>
                          <a:pt x="63" y="117"/>
                        </a:lnTo>
                        <a:lnTo>
                          <a:pt x="71" y="136"/>
                        </a:lnTo>
                        <a:lnTo>
                          <a:pt x="55" y="137"/>
                        </a:lnTo>
                        <a:lnTo>
                          <a:pt x="41" y="128"/>
                        </a:lnTo>
                        <a:lnTo>
                          <a:pt x="26" y="75"/>
                        </a:lnTo>
                        <a:lnTo>
                          <a:pt x="47" y="30"/>
                        </a:lnTo>
                        <a:lnTo>
                          <a:pt x="80" y="12"/>
                        </a:lnTo>
                        <a:lnTo>
                          <a:pt x="88" y="0"/>
                        </a:lnTo>
                        <a:lnTo>
                          <a:pt x="8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4" name="Freeform 146"/>
                  <p:cNvSpPr>
                    <a:spLocks/>
                  </p:cNvSpPr>
                  <p:nvPr/>
                </p:nvSpPr>
                <p:spPr bwMode="auto">
                  <a:xfrm>
                    <a:off x="5306" y="3090"/>
                    <a:ext cx="9" cy="16"/>
                  </a:xfrm>
                  <a:custGeom>
                    <a:avLst/>
                    <a:gdLst>
                      <a:gd name="T0" fmla="*/ 0 w 67"/>
                      <a:gd name="T1" fmla="*/ 0 h 107"/>
                      <a:gd name="T2" fmla="*/ 36 w 67"/>
                      <a:gd name="T3" fmla="*/ 19 h 107"/>
                      <a:gd name="T4" fmla="*/ 45 w 67"/>
                      <a:gd name="T5" fmla="*/ 46 h 107"/>
                      <a:gd name="T6" fmla="*/ 56 w 67"/>
                      <a:gd name="T7" fmla="*/ 87 h 107"/>
                      <a:gd name="T8" fmla="*/ 67 w 67"/>
                      <a:gd name="T9" fmla="*/ 107 h 107"/>
                      <a:gd name="T10" fmla="*/ 48 w 67"/>
                      <a:gd name="T11" fmla="*/ 88 h 107"/>
                      <a:gd name="T12" fmla="*/ 38 w 67"/>
                      <a:gd name="T13" fmla="*/ 49 h 107"/>
                      <a:gd name="T14" fmla="*/ 0 w 67"/>
                      <a:gd name="T15" fmla="*/ 0 h 107"/>
                      <a:gd name="T16" fmla="*/ 0 w 67"/>
                      <a:gd name="T17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7" h="107">
                        <a:moveTo>
                          <a:pt x="0" y="0"/>
                        </a:moveTo>
                        <a:lnTo>
                          <a:pt x="36" y="19"/>
                        </a:lnTo>
                        <a:lnTo>
                          <a:pt x="45" y="46"/>
                        </a:lnTo>
                        <a:lnTo>
                          <a:pt x="56" y="87"/>
                        </a:lnTo>
                        <a:lnTo>
                          <a:pt x="67" y="107"/>
                        </a:lnTo>
                        <a:lnTo>
                          <a:pt x="48" y="88"/>
                        </a:lnTo>
                        <a:lnTo>
                          <a:pt x="38" y="4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5" name="Freeform 147"/>
                  <p:cNvSpPr>
                    <a:spLocks/>
                  </p:cNvSpPr>
                  <p:nvPr/>
                </p:nvSpPr>
                <p:spPr bwMode="auto">
                  <a:xfrm>
                    <a:off x="5307" y="3104"/>
                    <a:ext cx="7" cy="4"/>
                  </a:xfrm>
                  <a:custGeom>
                    <a:avLst/>
                    <a:gdLst>
                      <a:gd name="T0" fmla="*/ 0 w 48"/>
                      <a:gd name="T1" fmla="*/ 2 h 28"/>
                      <a:gd name="T2" fmla="*/ 29 w 48"/>
                      <a:gd name="T3" fmla="*/ 28 h 28"/>
                      <a:gd name="T4" fmla="*/ 48 w 48"/>
                      <a:gd name="T5" fmla="*/ 27 h 28"/>
                      <a:gd name="T6" fmla="*/ 29 w 48"/>
                      <a:gd name="T7" fmla="*/ 0 h 28"/>
                      <a:gd name="T8" fmla="*/ 26 w 48"/>
                      <a:gd name="T9" fmla="*/ 14 h 28"/>
                      <a:gd name="T10" fmla="*/ 0 w 48"/>
                      <a:gd name="T11" fmla="*/ 2 h 28"/>
                      <a:gd name="T12" fmla="*/ 0 w 48"/>
                      <a:gd name="T13" fmla="*/ 2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28">
                        <a:moveTo>
                          <a:pt x="0" y="2"/>
                        </a:moveTo>
                        <a:lnTo>
                          <a:pt x="29" y="28"/>
                        </a:lnTo>
                        <a:lnTo>
                          <a:pt x="48" y="27"/>
                        </a:lnTo>
                        <a:lnTo>
                          <a:pt x="29" y="0"/>
                        </a:lnTo>
                        <a:lnTo>
                          <a:pt x="26" y="14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6" name="Freeform 148"/>
                  <p:cNvSpPr>
                    <a:spLocks/>
                  </p:cNvSpPr>
                  <p:nvPr/>
                </p:nvSpPr>
                <p:spPr bwMode="auto">
                  <a:xfrm>
                    <a:off x="5311" y="3095"/>
                    <a:ext cx="5" cy="6"/>
                  </a:xfrm>
                  <a:custGeom>
                    <a:avLst/>
                    <a:gdLst>
                      <a:gd name="T0" fmla="*/ 0 w 37"/>
                      <a:gd name="T1" fmla="*/ 0 h 40"/>
                      <a:gd name="T2" fmla="*/ 37 w 37"/>
                      <a:gd name="T3" fmla="*/ 33 h 40"/>
                      <a:gd name="T4" fmla="*/ 32 w 37"/>
                      <a:gd name="T5" fmla="*/ 40 h 40"/>
                      <a:gd name="T6" fmla="*/ 9 w 37"/>
                      <a:gd name="T7" fmla="*/ 33 h 40"/>
                      <a:gd name="T8" fmla="*/ 0 w 37"/>
                      <a:gd name="T9" fmla="*/ 0 h 40"/>
                      <a:gd name="T10" fmla="*/ 0 w 37"/>
                      <a:gd name="T11" fmla="*/ 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7" h="40">
                        <a:moveTo>
                          <a:pt x="0" y="0"/>
                        </a:moveTo>
                        <a:lnTo>
                          <a:pt x="37" y="33"/>
                        </a:lnTo>
                        <a:lnTo>
                          <a:pt x="32" y="40"/>
                        </a:lnTo>
                        <a:lnTo>
                          <a:pt x="9" y="3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7" name="Freeform 149"/>
                  <p:cNvSpPr>
                    <a:spLocks/>
                  </p:cNvSpPr>
                  <p:nvPr/>
                </p:nvSpPr>
                <p:spPr bwMode="auto">
                  <a:xfrm>
                    <a:off x="5307" y="3091"/>
                    <a:ext cx="10" cy="3"/>
                  </a:xfrm>
                  <a:custGeom>
                    <a:avLst/>
                    <a:gdLst>
                      <a:gd name="T0" fmla="*/ 70 w 70"/>
                      <a:gd name="T1" fmla="*/ 0 h 17"/>
                      <a:gd name="T2" fmla="*/ 0 w 70"/>
                      <a:gd name="T3" fmla="*/ 0 h 17"/>
                      <a:gd name="T4" fmla="*/ 27 w 70"/>
                      <a:gd name="T5" fmla="*/ 17 h 17"/>
                      <a:gd name="T6" fmla="*/ 70 w 70"/>
                      <a:gd name="T7" fmla="*/ 0 h 17"/>
                      <a:gd name="T8" fmla="*/ 70 w 70"/>
                      <a:gd name="T9" fmla="*/ 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0" h="17">
                        <a:moveTo>
                          <a:pt x="70" y="0"/>
                        </a:moveTo>
                        <a:lnTo>
                          <a:pt x="0" y="0"/>
                        </a:lnTo>
                        <a:lnTo>
                          <a:pt x="27" y="17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8" name="Freeform 150"/>
                  <p:cNvSpPr>
                    <a:spLocks/>
                  </p:cNvSpPr>
                  <p:nvPr/>
                </p:nvSpPr>
                <p:spPr bwMode="auto">
                  <a:xfrm>
                    <a:off x="5349" y="3089"/>
                    <a:ext cx="5" cy="13"/>
                  </a:xfrm>
                  <a:custGeom>
                    <a:avLst/>
                    <a:gdLst>
                      <a:gd name="T0" fmla="*/ 27 w 31"/>
                      <a:gd name="T1" fmla="*/ 0 h 91"/>
                      <a:gd name="T2" fmla="*/ 31 w 31"/>
                      <a:gd name="T3" fmla="*/ 71 h 91"/>
                      <a:gd name="T4" fmla="*/ 0 w 31"/>
                      <a:gd name="T5" fmla="*/ 91 h 91"/>
                      <a:gd name="T6" fmla="*/ 12 w 31"/>
                      <a:gd name="T7" fmla="*/ 0 h 91"/>
                      <a:gd name="T8" fmla="*/ 27 w 31"/>
                      <a:gd name="T9" fmla="*/ 0 h 91"/>
                      <a:gd name="T10" fmla="*/ 27 w 31"/>
                      <a:gd name="T11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" h="91">
                        <a:moveTo>
                          <a:pt x="27" y="0"/>
                        </a:moveTo>
                        <a:lnTo>
                          <a:pt x="31" y="71"/>
                        </a:lnTo>
                        <a:lnTo>
                          <a:pt x="0" y="91"/>
                        </a:lnTo>
                        <a:lnTo>
                          <a:pt x="12" y="0"/>
                        </a:lnTo>
                        <a:lnTo>
                          <a:pt x="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29" name="Freeform 151"/>
                  <p:cNvSpPr>
                    <a:spLocks/>
                  </p:cNvSpPr>
                  <p:nvPr/>
                </p:nvSpPr>
                <p:spPr bwMode="auto">
                  <a:xfrm>
                    <a:off x="5292" y="3100"/>
                    <a:ext cx="19" cy="12"/>
                  </a:xfrm>
                  <a:custGeom>
                    <a:avLst/>
                    <a:gdLst>
                      <a:gd name="T0" fmla="*/ 36 w 133"/>
                      <a:gd name="T1" fmla="*/ 0 h 81"/>
                      <a:gd name="T2" fmla="*/ 30 w 133"/>
                      <a:gd name="T3" fmla="*/ 74 h 81"/>
                      <a:gd name="T4" fmla="*/ 3 w 133"/>
                      <a:gd name="T5" fmla="*/ 74 h 81"/>
                      <a:gd name="T6" fmla="*/ 0 w 133"/>
                      <a:gd name="T7" fmla="*/ 81 h 81"/>
                      <a:gd name="T8" fmla="*/ 133 w 133"/>
                      <a:gd name="T9" fmla="*/ 81 h 81"/>
                      <a:gd name="T10" fmla="*/ 57 w 133"/>
                      <a:gd name="T11" fmla="*/ 66 h 81"/>
                      <a:gd name="T12" fmla="*/ 36 w 133"/>
                      <a:gd name="T13" fmla="*/ 0 h 81"/>
                      <a:gd name="T14" fmla="*/ 36 w 133"/>
                      <a:gd name="T15" fmla="*/ 0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33" h="81">
                        <a:moveTo>
                          <a:pt x="36" y="0"/>
                        </a:moveTo>
                        <a:lnTo>
                          <a:pt x="30" y="74"/>
                        </a:lnTo>
                        <a:lnTo>
                          <a:pt x="3" y="74"/>
                        </a:lnTo>
                        <a:lnTo>
                          <a:pt x="0" y="81"/>
                        </a:lnTo>
                        <a:lnTo>
                          <a:pt x="133" y="81"/>
                        </a:lnTo>
                        <a:lnTo>
                          <a:pt x="57" y="66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0" name="Freeform 152"/>
                  <p:cNvSpPr>
                    <a:spLocks/>
                  </p:cNvSpPr>
                  <p:nvPr/>
                </p:nvSpPr>
                <p:spPr bwMode="auto">
                  <a:xfrm>
                    <a:off x="5347" y="3029"/>
                    <a:ext cx="33" cy="21"/>
                  </a:xfrm>
                  <a:custGeom>
                    <a:avLst/>
                    <a:gdLst>
                      <a:gd name="T0" fmla="*/ 5 w 232"/>
                      <a:gd name="T1" fmla="*/ 149 h 149"/>
                      <a:gd name="T2" fmla="*/ 52 w 232"/>
                      <a:gd name="T3" fmla="*/ 95 h 149"/>
                      <a:gd name="T4" fmla="*/ 135 w 232"/>
                      <a:gd name="T5" fmla="*/ 36 h 149"/>
                      <a:gd name="T6" fmla="*/ 210 w 232"/>
                      <a:gd name="T7" fmla="*/ 45 h 149"/>
                      <a:gd name="T8" fmla="*/ 110 w 232"/>
                      <a:gd name="T9" fmla="*/ 95 h 149"/>
                      <a:gd name="T10" fmla="*/ 70 w 232"/>
                      <a:gd name="T11" fmla="*/ 133 h 149"/>
                      <a:gd name="T12" fmla="*/ 87 w 232"/>
                      <a:gd name="T13" fmla="*/ 130 h 149"/>
                      <a:gd name="T14" fmla="*/ 121 w 232"/>
                      <a:gd name="T15" fmla="*/ 101 h 149"/>
                      <a:gd name="T16" fmla="*/ 180 w 232"/>
                      <a:gd name="T17" fmla="*/ 66 h 149"/>
                      <a:gd name="T18" fmla="*/ 232 w 232"/>
                      <a:gd name="T19" fmla="*/ 41 h 149"/>
                      <a:gd name="T20" fmla="*/ 216 w 232"/>
                      <a:gd name="T21" fmla="*/ 36 h 149"/>
                      <a:gd name="T22" fmla="*/ 209 w 232"/>
                      <a:gd name="T23" fmla="*/ 24 h 149"/>
                      <a:gd name="T24" fmla="*/ 220 w 232"/>
                      <a:gd name="T25" fmla="*/ 19 h 149"/>
                      <a:gd name="T26" fmla="*/ 176 w 232"/>
                      <a:gd name="T27" fmla="*/ 7 h 149"/>
                      <a:gd name="T28" fmla="*/ 125 w 232"/>
                      <a:gd name="T29" fmla="*/ 0 h 149"/>
                      <a:gd name="T30" fmla="*/ 74 w 232"/>
                      <a:gd name="T31" fmla="*/ 38 h 149"/>
                      <a:gd name="T32" fmla="*/ 17 w 232"/>
                      <a:gd name="T33" fmla="*/ 98 h 149"/>
                      <a:gd name="T34" fmla="*/ 81 w 232"/>
                      <a:gd name="T35" fmla="*/ 41 h 149"/>
                      <a:gd name="T36" fmla="*/ 116 w 232"/>
                      <a:gd name="T37" fmla="*/ 24 h 149"/>
                      <a:gd name="T38" fmla="*/ 46 w 232"/>
                      <a:gd name="T39" fmla="*/ 89 h 149"/>
                      <a:gd name="T40" fmla="*/ 0 w 232"/>
                      <a:gd name="T41" fmla="*/ 141 h 149"/>
                      <a:gd name="T42" fmla="*/ 5 w 232"/>
                      <a:gd name="T43" fmla="*/ 149 h 149"/>
                      <a:gd name="T44" fmla="*/ 5 w 232"/>
                      <a:gd name="T45" fmla="*/ 149 h 1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232" h="149">
                        <a:moveTo>
                          <a:pt x="5" y="149"/>
                        </a:moveTo>
                        <a:lnTo>
                          <a:pt x="52" y="95"/>
                        </a:lnTo>
                        <a:lnTo>
                          <a:pt x="135" y="36"/>
                        </a:lnTo>
                        <a:lnTo>
                          <a:pt x="210" y="45"/>
                        </a:lnTo>
                        <a:lnTo>
                          <a:pt x="110" y="95"/>
                        </a:lnTo>
                        <a:lnTo>
                          <a:pt x="70" y="133"/>
                        </a:lnTo>
                        <a:lnTo>
                          <a:pt x="87" y="130"/>
                        </a:lnTo>
                        <a:lnTo>
                          <a:pt x="121" y="101"/>
                        </a:lnTo>
                        <a:lnTo>
                          <a:pt x="180" y="66"/>
                        </a:lnTo>
                        <a:lnTo>
                          <a:pt x="232" y="41"/>
                        </a:lnTo>
                        <a:lnTo>
                          <a:pt x="216" y="36"/>
                        </a:lnTo>
                        <a:lnTo>
                          <a:pt x="209" y="24"/>
                        </a:lnTo>
                        <a:lnTo>
                          <a:pt x="220" y="19"/>
                        </a:lnTo>
                        <a:lnTo>
                          <a:pt x="176" y="7"/>
                        </a:lnTo>
                        <a:lnTo>
                          <a:pt x="125" y="0"/>
                        </a:lnTo>
                        <a:lnTo>
                          <a:pt x="74" y="38"/>
                        </a:lnTo>
                        <a:lnTo>
                          <a:pt x="17" y="98"/>
                        </a:lnTo>
                        <a:lnTo>
                          <a:pt x="81" y="41"/>
                        </a:lnTo>
                        <a:lnTo>
                          <a:pt x="116" y="24"/>
                        </a:lnTo>
                        <a:lnTo>
                          <a:pt x="46" y="89"/>
                        </a:lnTo>
                        <a:lnTo>
                          <a:pt x="0" y="141"/>
                        </a:lnTo>
                        <a:lnTo>
                          <a:pt x="5" y="149"/>
                        </a:lnTo>
                        <a:lnTo>
                          <a:pt x="5" y="14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1" name="Freeform 153"/>
                  <p:cNvSpPr>
                    <a:spLocks/>
                  </p:cNvSpPr>
                  <p:nvPr/>
                </p:nvSpPr>
                <p:spPr bwMode="auto">
                  <a:xfrm>
                    <a:off x="5339" y="3055"/>
                    <a:ext cx="10" cy="13"/>
                  </a:xfrm>
                  <a:custGeom>
                    <a:avLst/>
                    <a:gdLst>
                      <a:gd name="T0" fmla="*/ 74 w 74"/>
                      <a:gd name="T1" fmla="*/ 43 h 95"/>
                      <a:gd name="T2" fmla="*/ 63 w 74"/>
                      <a:gd name="T3" fmla="*/ 89 h 95"/>
                      <a:gd name="T4" fmla="*/ 5 w 74"/>
                      <a:gd name="T5" fmla="*/ 95 h 95"/>
                      <a:gd name="T6" fmla="*/ 0 w 74"/>
                      <a:gd name="T7" fmla="*/ 68 h 95"/>
                      <a:gd name="T8" fmla="*/ 25 w 74"/>
                      <a:gd name="T9" fmla="*/ 0 h 95"/>
                      <a:gd name="T10" fmla="*/ 8 w 74"/>
                      <a:gd name="T11" fmla="*/ 68 h 95"/>
                      <a:gd name="T12" fmla="*/ 16 w 74"/>
                      <a:gd name="T13" fmla="*/ 80 h 95"/>
                      <a:gd name="T14" fmla="*/ 36 w 74"/>
                      <a:gd name="T15" fmla="*/ 31 h 95"/>
                      <a:gd name="T16" fmla="*/ 42 w 74"/>
                      <a:gd name="T17" fmla="*/ 34 h 95"/>
                      <a:gd name="T18" fmla="*/ 29 w 74"/>
                      <a:gd name="T19" fmla="*/ 85 h 95"/>
                      <a:gd name="T20" fmla="*/ 60 w 74"/>
                      <a:gd name="T21" fmla="*/ 80 h 95"/>
                      <a:gd name="T22" fmla="*/ 74 w 74"/>
                      <a:gd name="T23" fmla="*/ 43 h 95"/>
                      <a:gd name="T24" fmla="*/ 74 w 74"/>
                      <a:gd name="T25" fmla="*/ 43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4" h="95">
                        <a:moveTo>
                          <a:pt x="74" y="43"/>
                        </a:moveTo>
                        <a:lnTo>
                          <a:pt x="63" y="89"/>
                        </a:lnTo>
                        <a:lnTo>
                          <a:pt x="5" y="95"/>
                        </a:lnTo>
                        <a:lnTo>
                          <a:pt x="0" y="68"/>
                        </a:lnTo>
                        <a:lnTo>
                          <a:pt x="25" y="0"/>
                        </a:lnTo>
                        <a:lnTo>
                          <a:pt x="8" y="68"/>
                        </a:lnTo>
                        <a:lnTo>
                          <a:pt x="16" y="80"/>
                        </a:lnTo>
                        <a:lnTo>
                          <a:pt x="36" y="31"/>
                        </a:lnTo>
                        <a:lnTo>
                          <a:pt x="42" y="34"/>
                        </a:lnTo>
                        <a:lnTo>
                          <a:pt x="29" y="85"/>
                        </a:lnTo>
                        <a:lnTo>
                          <a:pt x="60" y="80"/>
                        </a:lnTo>
                        <a:lnTo>
                          <a:pt x="74" y="43"/>
                        </a:lnTo>
                        <a:lnTo>
                          <a:pt x="74" y="4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2" name="Freeform 154"/>
                  <p:cNvSpPr>
                    <a:spLocks/>
                  </p:cNvSpPr>
                  <p:nvPr/>
                </p:nvSpPr>
                <p:spPr bwMode="auto">
                  <a:xfrm>
                    <a:off x="5344" y="3046"/>
                    <a:ext cx="8" cy="10"/>
                  </a:xfrm>
                  <a:custGeom>
                    <a:avLst/>
                    <a:gdLst>
                      <a:gd name="T0" fmla="*/ 8 w 59"/>
                      <a:gd name="T1" fmla="*/ 0 h 69"/>
                      <a:gd name="T2" fmla="*/ 0 w 59"/>
                      <a:gd name="T3" fmla="*/ 29 h 69"/>
                      <a:gd name="T4" fmla="*/ 22 w 59"/>
                      <a:gd name="T5" fmla="*/ 56 h 69"/>
                      <a:gd name="T6" fmla="*/ 13 w 59"/>
                      <a:gd name="T7" fmla="*/ 63 h 69"/>
                      <a:gd name="T8" fmla="*/ 31 w 59"/>
                      <a:gd name="T9" fmla="*/ 61 h 69"/>
                      <a:gd name="T10" fmla="*/ 59 w 59"/>
                      <a:gd name="T11" fmla="*/ 69 h 69"/>
                      <a:gd name="T12" fmla="*/ 51 w 59"/>
                      <a:gd name="T13" fmla="*/ 56 h 69"/>
                      <a:gd name="T14" fmla="*/ 26 w 59"/>
                      <a:gd name="T15" fmla="*/ 50 h 69"/>
                      <a:gd name="T16" fmla="*/ 7 w 59"/>
                      <a:gd name="T17" fmla="*/ 26 h 69"/>
                      <a:gd name="T18" fmla="*/ 17 w 59"/>
                      <a:gd name="T19" fmla="*/ 0 h 69"/>
                      <a:gd name="T20" fmla="*/ 8 w 59"/>
                      <a:gd name="T21" fmla="*/ 0 h 69"/>
                      <a:gd name="T22" fmla="*/ 8 w 59"/>
                      <a:gd name="T23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9" h="69">
                        <a:moveTo>
                          <a:pt x="8" y="0"/>
                        </a:moveTo>
                        <a:lnTo>
                          <a:pt x="0" y="29"/>
                        </a:lnTo>
                        <a:lnTo>
                          <a:pt x="22" y="56"/>
                        </a:lnTo>
                        <a:lnTo>
                          <a:pt x="13" y="63"/>
                        </a:lnTo>
                        <a:lnTo>
                          <a:pt x="31" y="61"/>
                        </a:lnTo>
                        <a:lnTo>
                          <a:pt x="59" y="69"/>
                        </a:lnTo>
                        <a:lnTo>
                          <a:pt x="51" y="56"/>
                        </a:lnTo>
                        <a:lnTo>
                          <a:pt x="26" y="50"/>
                        </a:lnTo>
                        <a:lnTo>
                          <a:pt x="7" y="26"/>
                        </a:lnTo>
                        <a:lnTo>
                          <a:pt x="1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3" name="Freeform 155"/>
                  <p:cNvSpPr>
                    <a:spLocks/>
                  </p:cNvSpPr>
                  <p:nvPr/>
                </p:nvSpPr>
                <p:spPr bwMode="auto">
                  <a:xfrm>
                    <a:off x="5348" y="3042"/>
                    <a:ext cx="9" cy="10"/>
                  </a:xfrm>
                  <a:custGeom>
                    <a:avLst/>
                    <a:gdLst>
                      <a:gd name="T0" fmla="*/ 0 w 64"/>
                      <a:gd name="T1" fmla="*/ 62 h 71"/>
                      <a:gd name="T2" fmla="*/ 24 w 64"/>
                      <a:gd name="T3" fmla="*/ 61 h 71"/>
                      <a:gd name="T4" fmla="*/ 24 w 64"/>
                      <a:gd name="T5" fmla="*/ 48 h 71"/>
                      <a:gd name="T6" fmla="*/ 12 w 64"/>
                      <a:gd name="T7" fmla="*/ 55 h 71"/>
                      <a:gd name="T8" fmla="*/ 27 w 64"/>
                      <a:gd name="T9" fmla="*/ 34 h 71"/>
                      <a:gd name="T10" fmla="*/ 64 w 64"/>
                      <a:gd name="T11" fmla="*/ 0 h 71"/>
                      <a:gd name="T12" fmla="*/ 48 w 64"/>
                      <a:gd name="T13" fmla="*/ 31 h 71"/>
                      <a:gd name="T14" fmla="*/ 58 w 64"/>
                      <a:gd name="T15" fmla="*/ 48 h 71"/>
                      <a:gd name="T16" fmla="*/ 55 w 64"/>
                      <a:gd name="T17" fmla="*/ 71 h 71"/>
                      <a:gd name="T18" fmla="*/ 54 w 64"/>
                      <a:gd name="T19" fmla="*/ 50 h 71"/>
                      <a:gd name="T20" fmla="*/ 45 w 64"/>
                      <a:gd name="T21" fmla="*/ 47 h 71"/>
                      <a:gd name="T22" fmla="*/ 43 w 64"/>
                      <a:gd name="T23" fmla="*/ 31 h 71"/>
                      <a:gd name="T24" fmla="*/ 38 w 64"/>
                      <a:gd name="T25" fmla="*/ 31 h 71"/>
                      <a:gd name="T26" fmla="*/ 29 w 64"/>
                      <a:gd name="T27" fmla="*/ 43 h 71"/>
                      <a:gd name="T28" fmla="*/ 29 w 64"/>
                      <a:gd name="T29" fmla="*/ 52 h 71"/>
                      <a:gd name="T30" fmla="*/ 39 w 64"/>
                      <a:gd name="T31" fmla="*/ 61 h 71"/>
                      <a:gd name="T32" fmla="*/ 32 w 64"/>
                      <a:gd name="T33" fmla="*/ 61 h 71"/>
                      <a:gd name="T34" fmla="*/ 32 w 64"/>
                      <a:gd name="T35" fmla="*/ 69 h 71"/>
                      <a:gd name="T36" fmla="*/ 22 w 64"/>
                      <a:gd name="T37" fmla="*/ 65 h 71"/>
                      <a:gd name="T38" fmla="*/ 10 w 64"/>
                      <a:gd name="T39" fmla="*/ 67 h 71"/>
                      <a:gd name="T40" fmla="*/ 0 w 64"/>
                      <a:gd name="T41" fmla="*/ 62 h 71"/>
                      <a:gd name="T42" fmla="*/ 0 w 64"/>
                      <a:gd name="T43" fmla="*/ 62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64" h="71">
                        <a:moveTo>
                          <a:pt x="0" y="62"/>
                        </a:moveTo>
                        <a:lnTo>
                          <a:pt x="24" y="61"/>
                        </a:lnTo>
                        <a:lnTo>
                          <a:pt x="24" y="48"/>
                        </a:lnTo>
                        <a:lnTo>
                          <a:pt x="12" y="55"/>
                        </a:lnTo>
                        <a:lnTo>
                          <a:pt x="27" y="34"/>
                        </a:lnTo>
                        <a:lnTo>
                          <a:pt x="64" y="0"/>
                        </a:lnTo>
                        <a:lnTo>
                          <a:pt x="48" y="31"/>
                        </a:lnTo>
                        <a:lnTo>
                          <a:pt x="58" y="48"/>
                        </a:lnTo>
                        <a:lnTo>
                          <a:pt x="55" y="71"/>
                        </a:lnTo>
                        <a:lnTo>
                          <a:pt x="54" y="50"/>
                        </a:lnTo>
                        <a:lnTo>
                          <a:pt x="45" y="47"/>
                        </a:lnTo>
                        <a:lnTo>
                          <a:pt x="43" y="31"/>
                        </a:lnTo>
                        <a:lnTo>
                          <a:pt x="38" y="31"/>
                        </a:lnTo>
                        <a:lnTo>
                          <a:pt x="29" y="43"/>
                        </a:lnTo>
                        <a:lnTo>
                          <a:pt x="29" y="52"/>
                        </a:lnTo>
                        <a:lnTo>
                          <a:pt x="39" y="61"/>
                        </a:lnTo>
                        <a:lnTo>
                          <a:pt x="32" y="61"/>
                        </a:lnTo>
                        <a:lnTo>
                          <a:pt x="32" y="69"/>
                        </a:lnTo>
                        <a:lnTo>
                          <a:pt x="22" y="65"/>
                        </a:lnTo>
                        <a:lnTo>
                          <a:pt x="10" y="67"/>
                        </a:lnTo>
                        <a:lnTo>
                          <a:pt x="0" y="62"/>
                        </a:lnTo>
                        <a:lnTo>
                          <a:pt x="0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4" name="Freeform 156"/>
                  <p:cNvSpPr>
                    <a:spLocks/>
                  </p:cNvSpPr>
                  <p:nvPr/>
                </p:nvSpPr>
                <p:spPr bwMode="auto">
                  <a:xfrm>
                    <a:off x="5342" y="3045"/>
                    <a:ext cx="23" cy="22"/>
                  </a:xfrm>
                  <a:custGeom>
                    <a:avLst/>
                    <a:gdLst>
                      <a:gd name="T0" fmla="*/ 17 w 162"/>
                      <a:gd name="T1" fmla="*/ 40 h 152"/>
                      <a:gd name="T2" fmla="*/ 21 w 162"/>
                      <a:gd name="T3" fmla="*/ 70 h 152"/>
                      <a:gd name="T4" fmla="*/ 16 w 162"/>
                      <a:gd name="T5" fmla="*/ 55 h 152"/>
                      <a:gd name="T6" fmla="*/ 10 w 162"/>
                      <a:gd name="T7" fmla="*/ 67 h 152"/>
                      <a:gd name="T8" fmla="*/ 14 w 162"/>
                      <a:gd name="T9" fmla="*/ 81 h 152"/>
                      <a:gd name="T10" fmla="*/ 11 w 162"/>
                      <a:gd name="T11" fmla="*/ 91 h 152"/>
                      <a:gd name="T12" fmla="*/ 33 w 162"/>
                      <a:gd name="T13" fmla="*/ 99 h 152"/>
                      <a:gd name="T14" fmla="*/ 40 w 162"/>
                      <a:gd name="T15" fmla="*/ 98 h 152"/>
                      <a:gd name="T16" fmla="*/ 20 w 162"/>
                      <a:gd name="T17" fmla="*/ 86 h 152"/>
                      <a:gd name="T18" fmla="*/ 46 w 162"/>
                      <a:gd name="T19" fmla="*/ 93 h 152"/>
                      <a:gd name="T20" fmla="*/ 52 w 162"/>
                      <a:gd name="T21" fmla="*/ 91 h 152"/>
                      <a:gd name="T22" fmla="*/ 33 w 162"/>
                      <a:gd name="T23" fmla="*/ 77 h 152"/>
                      <a:gd name="T24" fmla="*/ 61 w 162"/>
                      <a:gd name="T25" fmla="*/ 89 h 152"/>
                      <a:gd name="T26" fmla="*/ 77 w 162"/>
                      <a:gd name="T27" fmla="*/ 82 h 152"/>
                      <a:gd name="T28" fmla="*/ 93 w 162"/>
                      <a:gd name="T29" fmla="*/ 63 h 152"/>
                      <a:gd name="T30" fmla="*/ 81 w 162"/>
                      <a:gd name="T31" fmla="*/ 90 h 152"/>
                      <a:gd name="T32" fmla="*/ 96 w 162"/>
                      <a:gd name="T33" fmla="*/ 95 h 152"/>
                      <a:gd name="T34" fmla="*/ 106 w 162"/>
                      <a:gd name="T35" fmla="*/ 70 h 152"/>
                      <a:gd name="T36" fmla="*/ 109 w 162"/>
                      <a:gd name="T37" fmla="*/ 44 h 152"/>
                      <a:gd name="T38" fmla="*/ 110 w 162"/>
                      <a:gd name="T39" fmla="*/ 70 h 152"/>
                      <a:gd name="T40" fmla="*/ 97 w 162"/>
                      <a:gd name="T41" fmla="*/ 112 h 152"/>
                      <a:gd name="T42" fmla="*/ 70 w 162"/>
                      <a:gd name="T43" fmla="*/ 136 h 152"/>
                      <a:gd name="T44" fmla="*/ 101 w 162"/>
                      <a:gd name="T45" fmla="*/ 125 h 152"/>
                      <a:gd name="T46" fmla="*/ 128 w 162"/>
                      <a:gd name="T47" fmla="*/ 80 h 152"/>
                      <a:gd name="T48" fmla="*/ 126 w 162"/>
                      <a:gd name="T49" fmla="*/ 100 h 152"/>
                      <a:gd name="T50" fmla="*/ 138 w 162"/>
                      <a:gd name="T51" fmla="*/ 101 h 152"/>
                      <a:gd name="T52" fmla="*/ 149 w 162"/>
                      <a:gd name="T53" fmla="*/ 63 h 152"/>
                      <a:gd name="T54" fmla="*/ 126 w 162"/>
                      <a:gd name="T55" fmla="*/ 40 h 152"/>
                      <a:gd name="T56" fmla="*/ 153 w 162"/>
                      <a:gd name="T57" fmla="*/ 44 h 152"/>
                      <a:gd name="T58" fmla="*/ 127 w 162"/>
                      <a:gd name="T59" fmla="*/ 11 h 152"/>
                      <a:gd name="T60" fmla="*/ 135 w 162"/>
                      <a:gd name="T61" fmla="*/ 0 h 152"/>
                      <a:gd name="T62" fmla="*/ 162 w 162"/>
                      <a:gd name="T63" fmla="*/ 43 h 152"/>
                      <a:gd name="T64" fmla="*/ 140 w 162"/>
                      <a:gd name="T65" fmla="*/ 110 h 152"/>
                      <a:gd name="T66" fmla="*/ 112 w 162"/>
                      <a:gd name="T67" fmla="*/ 124 h 152"/>
                      <a:gd name="T68" fmla="*/ 73 w 162"/>
                      <a:gd name="T69" fmla="*/ 152 h 152"/>
                      <a:gd name="T70" fmla="*/ 53 w 162"/>
                      <a:gd name="T71" fmla="*/ 142 h 152"/>
                      <a:gd name="T72" fmla="*/ 46 w 162"/>
                      <a:gd name="T73" fmla="*/ 125 h 152"/>
                      <a:gd name="T74" fmla="*/ 59 w 162"/>
                      <a:gd name="T75" fmla="*/ 137 h 152"/>
                      <a:gd name="T76" fmla="*/ 51 w 162"/>
                      <a:gd name="T77" fmla="*/ 111 h 152"/>
                      <a:gd name="T78" fmla="*/ 54 w 162"/>
                      <a:gd name="T79" fmla="*/ 102 h 152"/>
                      <a:gd name="T80" fmla="*/ 32 w 162"/>
                      <a:gd name="T81" fmla="*/ 105 h 152"/>
                      <a:gd name="T82" fmla="*/ 8 w 162"/>
                      <a:gd name="T83" fmla="*/ 96 h 152"/>
                      <a:gd name="T84" fmla="*/ 0 w 162"/>
                      <a:gd name="T85" fmla="*/ 73 h 152"/>
                      <a:gd name="T86" fmla="*/ 4 w 162"/>
                      <a:gd name="T87" fmla="*/ 67 h 152"/>
                      <a:gd name="T88" fmla="*/ 6 w 162"/>
                      <a:gd name="T89" fmla="*/ 50 h 152"/>
                      <a:gd name="T90" fmla="*/ 17 w 162"/>
                      <a:gd name="T91" fmla="*/ 40 h 152"/>
                      <a:gd name="T92" fmla="*/ 17 w 162"/>
                      <a:gd name="T93" fmla="*/ 40 h 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162" h="152">
                        <a:moveTo>
                          <a:pt x="17" y="40"/>
                        </a:moveTo>
                        <a:lnTo>
                          <a:pt x="21" y="70"/>
                        </a:lnTo>
                        <a:lnTo>
                          <a:pt x="16" y="55"/>
                        </a:lnTo>
                        <a:lnTo>
                          <a:pt x="10" y="67"/>
                        </a:lnTo>
                        <a:lnTo>
                          <a:pt x="14" y="81"/>
                        </a:lnTo>
                        <a:lnTo>
                          <a:pt x="11" y="91"/>
                        </a:lnTo>
                        <a:lnTo>
                          <a:pt x="33" y="99"/>
                        </a:lnTo>
                        <a:lnTo>
                          <a:pt x="40" y="98"/>
                        </a:lnTo>
                        <a:lnTo>
                          <a:pt x="20" y="86"/>
                        </a:lnTo>
                        <a:lnTo>
                          <a:pt x="46" y="93"/>
                        </a:lnTo>
                        <a:lnTo>
                          <a:pt x="52" y="91"/>
                        </a:lnTo>
                        <a:lnTo>
                          <a:pt x="33" y="77"/>
                        </a:lnTo>
                        <a:lnTo>
                          <a:pt x="61" y="89"/>
                        </a:lnTo>
                        <a:lnTo>
                          <a:pt x="77" y="82"/>
                        </a:lnTo>
                        <a:lnTo>
                          <a:pt x="93" y="63"/>
                        </a:lnTo>
                        <a:lnTo>
                          <a:pt x="81" y="90"/>
                        </a:lnTo>
                        <a:lnTo>
                          <a:pt x="96" y="95"/>
                        </a:lnTo>
                        <a:lnTo>
                          <a:pt x="106" y="70"/>
                        </a:lnTo>
                        <a:lnTo>
                          <a:pt x="109" y="44"/>
                        </a:lnTo>
                        <a:lnTo>
                          <a:pt x="110" y="70"/>
                        </a:lnTo>
                        <a:lnTo>
                          <a:pt x="97" y="112"/>
                        </a:lnTo>
                        <a:lnTo>
                          <a:pt x="70" y="136"/>
                        </a:lnTo>
                        <a:lnTo>
                          <a:pt x="101" y="125"/>
                        </a:lnTo>
                        <a:lnTo>
                          <a:pt x="128" y="80"/>
                        </a:lnTo>
                        <a:lnTo>
                          <a:pt x="126" y="100"/>
                        </a:lnTo>
                        <a:lnTo>
                          <a:pt x="138" y="101"/>
                        </a:lnTo>
                        <a:lnTo>
                          <a:pt x="149" y="63"/>
                        </a:lnTo>
                        <a:lnTo>
                          <a:pt x="126" y="40"/>
                        </a:lnTo>
                        <a:lnTo>
                          <a:pt x="153" y="44"/>
                        </a:lnTo>
                        <a:lnTo>
                          <a:pt x="127" y="11"/>
                        </a:lnTo>
                        <a:lnTo>
                          <a:pt x="135" y="0"/>
                        </a:lnTo>
                        <a:lnTo>
                          <a:pt x="162" y="43"/>
                        </a:lnTo>
                        <a:lnTo>
                          <a:pt x="140" y="110"/>
                        </a:lnTo>
                        <a:lnTo>
                          <a:pt x="112" y="124"/>
                        </a:lnTo>
                        <a:lnTo>
                          <a:pt x="73" y="152"/>
                        </a:lnTo>
                        <a:lnTo>
                          <a:pt x="53" y="142"/>
                        </a:lnTo>
                        <a:lnTo>
                          <a:pt x="46" y="125"/>
                        </a:lnTo>
                        <a:lnTo>
                          <a:pt x="59" y="137"/>
                        </a:lnTo>
                        <a:lnTo>
                          <a:pt x="51" y="111"/>
                        </a:lnTo>
                        <a:lnTo>
                          <a:pt x="54" y="102"/>
                        </a:lnTo>
                        <a:lnTo>
                          <a:pt x="32" y="105"/>
                        </a:lnTo>
                        <a:lnTo>
                          <a:pt x="8" y="96"/>
                        </a:lnTo>
                        <a:lnTo>
                          <a:pt x="0" y="73"/>
                        </a:lnTo>
                        <a:lnTo>
                          <a:pt x="4" y="67"/>
                        </a:lnTo>
                        <a:lnTo>
                          <a:pt x="6" y="50"/>
                        </a:lnTo>
                        <a:lnTo>
                          <a:pt x="17" y="40"/>
                        </a:lnTo>
                        <a:lnTo>
                          <a:pt x="17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5" name="Freeform 157"/>
                  <p:cNvSpPr>
                    <a:spLocks/>
                  </p:cNvSpPr>
                  <p:nvPr/>
                </p:nvSpPr>
                <p:spPr bwMode="auto">
                  <a:xfrm>
                    <a:off x="5180" y="3069"/>
                    <a:ext cx="8" cy="7"/>
                  </a:xfrm>
                  <a:custGeom>
                    <a:avLst/>
                    <a:gdLst>
                      <a:gd name="T0" fmla="*/ 34 w 55"/>
                      <a:gd name="T1" fmla="*/ 36 h 55"/>
                      <a:gd name="T2" fmla="*/ 52 w 55"/>
                      <a:gd name="T3" fmla="*/ 36 h 55"/>
                      <a:gd name="T4" fmla="*/ 55 w 55"/>
                      <a:gd name="T5" fmla="*/ 28 h 55"/>
                      <a:gd name="T6" fmla="*/ 44 w 55"/>
                      <a:gd name="T7" fmla="*/ 16 h 55"/>
                      <a:gd name="T8" fmla="*/ 35 w 55"/>
                      <a:gd name="T9" fmla="*/ 0 h 55"/>
                      <a:gd name="T10" fmla="*/ 1 w 55"/>
                      <a:gd name="T11" fmla="*/ 9 h 55"/>
                      <a:gd name="T12" fmla="*/ 0 w 55"/>
                      <a:gd name="T13" fmla="*/ 36 h 55"/>
                      <a:gd name="T14" fmla="*/ 11 w 55"/>
                      <a:gd name="T15" fmla="*/ 55 h 55"/>
                      <a:gd name="T16" fmla="*/ 26 w 55"/>
                      <a:gd name="T17" fmla="*/ 55 h 55"/>
                      <a:gd name="T18" fmla="*/ 24 w 55"/>
                      <a:gd name="T19" fmla="*/ 46 h 55"/>
                      <a:gd name="T20" fmla="*/ 24 w 55"/>
                      <a:gd name="T21" fmla="*/ 35 h 55"/>
                      <a:gd name="T22" fmla="*/ 16 w 55"/>
                      <a:gd name="T23" fmla="*/ 37 h 55"/>
                      <a:gd name="T24" fmla="*/ 13 w 55"/>
                      <a:gd name="T25" fmla="*/ 17 h 55"/>
                      <a:gd name="T26" fmla="*/ 35 w 55"/>
                      <a:gd name="T27" fmla="*/ 21 h 55"/>
                      <a:gd name="T28" fmla="*/ 34 w 55"/>
                      <a:gd name="T29" fmla="*/ 36 h 55"/>
                      <a:gd name="T30" fmla="*/ 34 w 55"/>
                      <a:gd name="T31" fmla="*/ 36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5" h="55">
                        <a:moveTo>
                          <a:pt x="34" y="36"/>
                        </a:moveTo>
                        <a:lnTo>
                          <a:pt x="52" y="36"/>
                        </a:lnTo>
                        <a:lnTo>
                          <a:pt x="55" y="28"/>
                        </a:lnTo>
                        <a:lnTo>
                          <a:pt x="44" y="16"/>
                        </a:lnTo>
                        <a:lnTo>
                          <a:pt x="35" y="0"/>
                        </a:lnTo>
                        <a:lnTo>
                          <a:pt x="1" y="9"/>
                        </a:lnTo>
                        <a:lnTo>
                          <a:pt x="0" y="36"/>
                        </a:lnTo>
                        <a:lnTo>
                          <a:pt x="11" y="55"/>
                        </a:lnTo>
                        <a:lnTo>
                          <a:pt x="26" y="55"/>
                        </a:lnTo>
                        <a:lnTo>
                          <a:pt x="24" y="46"/>
                        </a:lnTo>
                        <a:lnTo>
                          <a:pt x="24" y="35"/>
                        </a:lnTo>
                        <a:lnTo>
                          <a:pt x="16" y="37"/>
                        </a:lnTo>
                        <a:lnTo>
                          <a:pt x="13" y="17"/>
                        </a:lnTo>
                        <a:lnTo>
                          <a:pt x="35" y="21"/>
                        </a:lnTo>
                        <a:lnTo>
                          <a:pt x="34" y="36"/>
                        </a:lnTo>
                        <a:lnTo>
                          <a:pt x="34" y="3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6" name="Freeform 158"/>
                  <p:cNvSpPr>
                    <a:spLocks/>
                  </p:cNvSpPr>
                  <p:nvPr/>
                </p:nvSpPr>
                <p:spPr bwMode="auto">
                  <a:xfrm>
                    <a:off x="5174" y="3082"/>
                    <a:ext cx="6" cy="4"/>
                  </a:xfrm>
                  <a:custGeom>
                    <a:avLst/>
                    <a:gdLst>
                      <a:gd name="T0" fmla="*/ 44 w 44"/>
                      <a:gd name="T1" fmla="*/ 0 h 32"/>
                      <a:gd name="T2" fmla="*/ 2 w 44"/>
                      <a:gd name="T3" fmla="*/ 10 h 32"/>
                      <a:gd name="T4" fmla="*/ 0 w 44"/>
                      <a:gd name="T5" fmla="*/ 32 h 32"/>
                      <a:gd name="T6" fmla="*/ 32 w 44"/>
                      <a:gd name="T7" fmla="*/ 14 h 32"/>
                      <a:gd name="T8" fmla="*/ 44 w 44"/>
                      <a:gd name="T9" fmla="*/ 0 h 32"/>
                      <a:gd name="T10" fmla="*/ 44 w 44"/>
                      <a:gd name="T11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44" h="32">
                        <a:moveTo>
                          <a:pt x="44" y="0"/>
                        </a:moveTo>
                        <a:lnTo>
                          <a:pt x="2" y="10"/>
                        </a:lnTo>
                        <a:lnTo>
                          <a:pt x="0" y="32"/>
                        </a:lnTo>
                        <a:lnTo>
                          <a:pt x="32" y="14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7" name="Freeform 159"/>
                  <p:cNvSpPr>
                    <a:spLocks/>
                  </p:cNvSpPr>
                  <p:nvPr/>
                </p:nvSpPr>
                <p:spPr bwMode="auto">
                  <a:xfrm>
                    <a:off x="5181" y="3076"/>
                    <a:ext cx="2" cy="5"/>
                  </a:xfrm>
                  <a:custGeom>
                    <a:avLst/>
                    <a:gdLst>
                      <a:gd name="T0" fmla="*/ 8 w 14"/>
                      <a:gd name="T1" fmla="*/ 0 h 34"/>
                      <a:gd name="T2" fmla="*/ 0 w 14"/>
                      <a:gd name="T3" fmla="*/ 14 h 34"/>
                      <a:gd name="T4" fmla="*/ 1 w 14"/>
                      <a:gd name="T5" fmla="*/ 34 h 34"/>
                      <a:gd name="T6" fmla="*/ 14 w 14"/>
                      <a:gd name="T7" fmla="*/ 0 h 34"/>
                      <a:gd name="T8" fmla="*/ 8 w 14"/>
                      <a:gd name="T9" fmla="*/ 0 h 34"/>
                      <a:gd name="T10" fmla="*/ 8 w 14"/>
                      <a:gd name="T11" fmla="*/ 0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4" h="34">
                        <a:moveTo>
                          <a:pt x="8" y="0"/>
                        </a:moveTo>
                        <a:lnTo>
                          <a:pt x="0" y="14"/>
                        </a:lnTo>
                        <a:lnTo>
                          <a:pt x="1" y="34"/>
                        </a:lnTo>
                        <a:lnTo>
                          <a:pt x="14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8" name="Freeform 160"/>
                  <p:cNvSpPr>
                    <a:spLocks/>
                  </p:cNvSpPr>
                  <p:nvPr/>
                </p:nvSpPr>
                <p:spPr bwMode="auto">
                  <a:xfrm>
                    <a:off x="5171" y="3076"/>
                    <a:ext cx="14" cy="17"/>
                  </a:xfrm>
                  <a:custGeom>
                    <a:avLst/>
                    <a:gdLst>
                      <a:gd name="T0" fmla="*/ 93 w 97"/>
                      <a:gd name="T1" fmla="*/ 0 h 121"/>
                      <a:gd name="T2" fmla="*/ 96 w 97"/>
                      <a:gd name="T3" fmla="*/ 57 h 121"/>
                      <a:gd name="T4" fmla="*/ 97 w 97"/>
                      <a:gd name="T5" fmla="*/ 76 h 121"/>
                      <a:gd name="T6" fmla="*/ 80 w 97"/>
                      <a:gd name="T7" fmla="*/ 84 h 121"/>
                      <a:gd name="T8" fmla="*/ 66 w 97"/>
                      <a:gd name="T9" fmla="*/ 80 h 121"/>
                      <a:gd name="T10" fmla="*/ 55 w 97"/>
                      <a:gd name="T11" fmla="*/ 105 h 121"/>
                      <a:gd name="T12" fmla="*/ 32 w 97"/>
                      <a:gd name="T13" fmla="*/ 101 h 121"/>
                      <a:gd name="T14" fmla="*/ 0 w 97"/>
                      <a:gd name="T15" fmla="*/ 121 h 121"/>
                      <a:gd name="T16" fmla="*/ 14 w 97"/>
                      <a:gd name="T17" fmla="*/ 91 h 121"/>
                      <a:gd name="T18" fmla="*/ 32 w 97"/>
                      <a:gd name="T19" fmla="*/ 98 h 121"/>
                      <a:gd name="T20" fmla="*/ 50 w 97"/>
                      <a:gd name="T21" fmla="*/ 95 h 121"/>
                      <a:gd name="T22" fmla="*/ 62 w 97"/>
                      <a:gd name="T23" fmla="*/ 73 h 121"/>
                      <a:gd name="T24" fmla="*/ 52 w 97"/>
                      <a:gd name="T25" fmla="*/ 64 h 121"/>
                      <a:gd name="T26" fmla="*/ 60 w 97"/>
                      <a:gd name="T27" fmla="*/ 61 h 121"/>
                      <a:gd name="T28" fmla="*/ 77 w 97"/>
                      <a:gd name="T29" fmla="*/ 67 h 121"/>
                      <a:gd name="T30" fmla="*/ 82 w 97"/>
                      <a:gd name="T31" fmla="*/ 76 h 121"/>
                      <a:gd name="T32" fmla="*/ 90 w 97"/>
                      <a:gd name="T33" fmla="*/ 70 h 121"/>
                      <a:gd name="T34" fmla="*/ 93 w 97"/>
                      <a:gd name="T35" fmla="*/ 0 h 121"/>
                      <a:gd name="T36" fmla="*/ 93 w 97"/>
                      <a:gd name="T37" fmla="*/ 0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7" h="121">
                        <a:moveTo>
                          <a:pt x="93" y="0"/>
                        </a:moveTo>
                        <a:lnTo>
                          <a:pt x="96" y="57"/>
                        </a:lnTo>
                        <a:lnTo>
                          <a:pt x="97" y="76"/>
                        </a:lnTo>
                        <a:lnTo>
                          <a:pt x="80" y="84"/>
                        </a:lnTo>
                        <a:lnTo>
                          <a:pt x="66" y="80"/>
                        </a:lnTo>
                        <a:lnTo>
                          <a:pt x="55" y="105"/>
                        </a:lnTo>
                        <a:lnTo>
                          <a:pt x="32" y="101"/>
                        </a:lnTo>
                        <a:lnTo>
                          <a:pt x="0" y="121"/>
                        </a:lnTo>
                        <a:lnTo>
                          <a:pt x="14" y="91"/>
                        </a:lnTo>
                        <a:lnTo>
                          <a:pt x="32" y="98"/>
                        </a:lnTo>
                        <a:lnTo>
                          <a:pt x="50" y="95"/>
                        </a:lnTo>
                        <a:lnTo>
                          <a:pt x="62" y="73"/>
                        </a:lnTo>
                        <a:lnTo>
                          <a:pt x="52" y="64"/>
                        </a:lnTo>
                        <a:lnTo>
                          <a:pt x="60" y="61"/>
                        </a:lnTo>
                        <a:lnTo>
                          <a:pt x="77" y="67"/>
                        </a:lnTo>
                        <a:lnTo>
                          <a:pt x="82" y="76"/>
                        </a:lnTo>
                        <a:lnTo>
                          <a:pt x="90" y="70"/>
                        </a:lnTo>
                        <a:lnTo>
                          <a:pt x="93" y="0"/>
                        </a:lnTo>
                        <a:lnTo>
                          <a:pt x="9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39" name="Freeform 161"/>
                  <p:cNvSpPr>
                    <a:spLocks/>
                  </p:cNvSpPr>
                  <p:nvPr/>
                </p:nvSpPr>
                <p:spPr bwMode="auto">
                  <a:xfrm>
                    <a:off x="5156" y="3078"/>
                    <a:ext cx="20" cy="23"/>
                  </a:xfrm>
                  <a:custGeom>
                    <a:avLst/>
                    <a:gdLst>
                      <a:gd name="T0" fmla="*/ 140 w 143"/>
                      <a:gd name="T1" fmla="*/ 93 h 163"/>
                      <a:gd name="T2" fmla="*/ 143 w 143"/>
                      <a:gd name="T3" fmla="*/ 115 h 163"/>
                      <a:gd name="T4" fmla="*/ 129 w 143"/>
                      <a:gd name="T5" fmla="*/ 126 h 163"/>
                      <a:gd name="T6" fmla="*/ 128 w 143"/>
                      <a:gd name="T7" fmla="*/ 146 h 163"/>
                      <a:gd name="T8" fmla="*/ 102 w 143"/>
                      <a:gd name="T9" fmla="*/ 163 h 163"/>
                      <a:gd name="T10" fmla="*/ 53 w 143"/>
                      <a:gd name="T11" fmla="*/ 147 h 163"/>
                      <a:gd name="T12" fmla="*/ 10 w 143"/>
                      <a:gd name="T13" fmla="*/ 157 h 163"/>
                      <a:gd name="T14" fmla="*/ 0 w 143"/>
                      <a:gd name="T15" fmla="*/ 139 h 163"/>
                      <a:gd name="T16" fmla="*/ 13 w 143"/>
                      <a:gd name="T17" fmla="*/ 114 h 163"/>
                      <a:gd name="T18" fmla="*/ 13 w 143"/>
                      <a:gd name="T19" fmla="*/ 0 h 163"/>
                      <a:gd name="T20" fmla="*/ 47 w 143"/>
                      <a:gd name="T21" fmla="*/ 41 h 163"/>
                      <a:gd name="T22" fmla="*/ 60 w 143"/>
                      <a:gd name="T23" fmla="*/ 112 h 163"/>
                      <a:gd name="T24" fmla="*/ 111 w 143"/>
                      <a:gd name="T25" fmla="*/ 145 h 163"/>
                      <a:gd name="T26" fmla="*/ 126 w 143"/>
                      <a:gd name="T27" fmla="*/ 137 h 163"/>
                      <a:gd name="T28" fmla="*/ 118 w 143"/>
                      <a:gd name="T29" fmla="*/ 119 h 163"/>
                      <a:gd name="T30" fmla="*/ 138 w 143"/>
                      <a:gd name="T31" fmla="*/ 110 h 163"/>
                      <a:gd name="T32" fmla="*/ 140 w 143"/>
                      <a:gd name="T33" fmla="*/ 93 h 163"/>
                      <a:gd name="T34" fmla="*/ 140 w 143"/>
                      <a:gd name="T35" fmla="*/ 93 h 1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43" h="163">
                        <a:moveTo>
                          <a:pt x="140" y="93"/>
                        </a:moveTo>
                        <a:lnTo>
                          <a:pt x="143" y="115"/>
                        </a:lnTo>
                        <a:lnTo>
                          <a:pt x="129" y="126"/>
                        </a:lnTo>
                        <a:lnTo>
                          <a:pt x="128" y="146"/>
                        </a:lnTo>
                        <a:lnTo>
                          <a:pt x="102" y="163"/>
                        </a:lnTo>
                        <a:lnTo>
                          <a:pt x="53" y="147"/>
                        </a:lnTo>
                        <a:lnTo>
                          <a:pt x="10" y="157"/>
                        </a:lnTo>
                        <a:lnTo>
                          <a:pt x="0" y="139"/>
                        </a:lnTo>
                        <a:lnTo>
                          <a:pt x="13" y="114"/>
                        </a:lnTo>
                        <a:lnTo>
                          <a:pt x="13" y="0"/>
                        </a:lnTo>
                        <a:lnTo>
                          <a:pt x="47" y="41"/>
                        </a:lnTo>
                        <a:lnTo>
                          <a:pt x="60" y="112"/>
                        </a:lnTo>
                        <a:lnTo>
                          <a:pt x="111" y="145"/>
                        </a:lnTo>
                        <a:lnTo>
                          <a:pt x="126" y="137"/>
                        </a:lnTo>
                        <a:lnTo>
                          <a:pt x="118" y="119"/>
                        </a:lnTo>
                        <a:lnTo>
                          <a:pt x="138" y="110"/>
                        </a:lnTo>
                        <a:lnTo>
                          <a:pt x="140" y="93"/>
                        </a:lnTo>
                        <a:lnTo>
                          <a:pt x="140" y="9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0" name="Freeform 162"/>
                  <p:cNvSpPr>
                    <a:spLocks/>
                  </p:cNvSpPr>
                  <p:nvPr/>
                </p:nvSpPr>
                <p:spPr bwMode="auto">
                  <a:xfrm>
                    <a:off x="5137" y="3035"/>
                    <a:ext cx="59" cy="43"/>
                  </a:xfrm>
                  <a:custGeom>
                    <a:avLst/>
                    <a:gdLst>
                      <a:gd name="T0" fmla="*/ 320 w 410"/>
                      <a:gd name="T1" fmla="*/ 107 h 299"/>
                      <a:gd name="T2" fmla="*/ 349 w 410"/>
                      <a:gd name="T3" fmla="*/ 132 h 299"/>
                      <a:gd name="T4" fmla="*/ 361 w 410"/>
                      <a:gd name="T5" fmla="*/ 182 h 299"/>
                      <a:gd name="T6" fmla="*/ 357 w 410"/>
                      <a:gd name="T7" fmla="*/ 251 h 299"/>
                      <a:gd name="T8" fmla="*/ 365 w 410"/>
                      <a:gd name="T9" fmla="*/ 190 h 299"/>
                      <a:gd name="T10" fmla="*/ 390 w 410"/>
                      <a:gd name="T11" fmla="*/ 181 h 299"/>
                      <a:gd name="T12" fmla="*/ 397 w 410"/>
                      <a:gd name="T13" fmla="*/ 150 h 299"/>
                      <a:gd name="T14" fmla="*/ 410 w 410"/>
                      <a:gd name="T15" fmla="*/ 167 h 299"/>
                      <a:gd name="T16" fmla="*/ 407 w 410"/>
                      <a:gd name="T17" fmla="*/ 128 h 299"/>
                      <a:gd name="T18" fmla="*/ 383 w 410"/>
                      <a:gd name="T19" fmla="*/ 95 h 299"/>
                      <a:gd name="T20" fmla="*/ 402 w 410"/>
                      <a:gd name="T21" fmla="*/ 94 h 299"/>
                      <a:gd name="T22" fmla="*/ 357 w 410"/>
                      <a:gd name="T23" fmla="*/ 56 h 299"/>
                      <a:gd name="T24" fmla="*/ 278 w 410"/>
                      <a:gd name="T25" fmla="*/ 23 h 299"/>
                      <a:gd name="T26" fmla="*/ 209 w 410"/>
                      <a:gd name="T27" fmla="*/ 0 h 299"/>
                      <a:gd name="T28" fmla="*/ 156 w 410"/>
                      <a:gd name="T29" fmla="*/ 16 h 299"/>
                      <a:gd name="T30" fmla="*/ 214 w 410"/>
                      <a:gd name="T31" fmla="*/ 29 h 299"/>
                      <a:gd name="T32" fmla="*/ 279 w 410"/>
                      <a:gd name="T33" fmla="*/ 83 h 299"/>
                      <a:gd name="T34" fmla="*/ 303 w 410"/>
                      <a:gd name="T35" fmla="*/ 92 h 299"/>
                      <a:gd name="T36" fmla="*/ 273 w 410"/>
                      <a:gd name="T37" fmla="*/ 100 h 299"/>
                      <a:gd name="T38" fmla="*/ 246 w 410"/>
                      <a:gd name="T39" fmla="*/ 140 h 299"/>
                      <a:gd name="T40" fmla="*/ 283 w 410"/>
                      <a:gd name="T41" fmla="*/ 137 h 299"/>
                      <a:gd name="T42" fmla="*/ 252 w 410"/>
                      <a:gd name="T43" fmla="*/ 158 h 299"/>
                      <a:gd name="T44" fmla="*/ 189 w 410"/>
                      <a:gd name="T45" fmla="*/ 161 h 299"/>
                      <a:gd name="T46" fmla="*/ 154 w 410"/>
                      <a:gd name="T47" fmla="*/ 171 h 299"/>
                      <a:gd name="T48" fmla="*/ 174 w 410"/>
                      <a:gd name="T49" fmla="*/ 150 h 299"/>
                      <a:gd name="T50" fmla="*/ 216 w 410"/>
                      <a:gd name="T51" fmla="*/ 140 h 299"/>
                      <a:gd name="T52" fmla="*/ 184 w 410"/>
                      <a:gd name="T53" fmla="*/ 130 h 299"/>
                      <a:gd name="T54" fmla="*/ 228 w 410"/>
                      <a:gd name="T55" fmla="*/ 100 h 299"/>
                      <a:gd name="T56" fmla="*/ 198 w 410"/>
                      <a:gd name="T57" fmla="*/ 76 h 299"/>
                      <a:gd name="T58" fmla="*/ 203 w 410"/>
                      <a:gd name="T59" fmla="*/ 45 h 299"/>
                      <a:gd name="T60" fmla="*/ 111 w 410"/>
                      <a:gd name="T61" fmla="*/ 55 h 299"/>
                      <a:gd name="T62" fmla="*/ 137 w 410"/>
                      <a:gd name="T63" fmla="*/ 20 h 299"/>
                      <a:gd name="T64" fmla="*/ 91 w 410"/>
                      <a:gd name="T65" fmla="*/ 53 h 299"/>
                      <a:gd name="T66" fmla="*/ 31 w 410"/>
                      <a:gd name="T67" fmla="*/ 135 h 299"/>
                      <a:gd name="T68" fmla="*/ 21 w 410"/>
                      <a:gd name="T69" fmla="*/ 218 h 299"/>
                      <a:gd name="T70" fmla="*/ 0 w 410"/>
                      <a:gd name="T71" fmla="*/ 299 h 299"/>
                      <a:gd name="T72" fmla="*/ 42 w 410"/>
                      <a:gd name="T73" fmla="*/ 272 h 299"/>
                      <a:gd name="T74" fmla="*/ 100 w 410"/>
                      <a:gd name="T75" fmla="*/ 259 h 299"/>
                      <a:gd name="T76" fmla="*/ 120 w 410"/>
                      <a:gd name="T77" fmla="*/ 237 h 299"/>
                      <a:gd name="T78" fmla="*/ 127 w 410"/>
                      <a:gd name="T79" fmla="*/ 257 h 299"/>
                      <a:gd name="T80" fmla="*/ 151 w 410"/>
                      <a:gd name="T81" fmla="*/ 230 h 299"/>
                      <a:gd name="T82" fmla="*/ 171 w 410"/>
                      <a:gd name="T83" fmla="*/ 262 h 299"/>
                      <a:gd name="T84" fmla="*/ 198 w 410"/>
                      <a:gd name="T85" fmla="*/ 266 h 299"/>
                      <a:gd name="T86" fmla="*/ 206 w 410"/>
                      <a:gd name="T87" fmla="*/ 256 h 299"/>
                      <a:gd name="T88" fmla="*/ 179 w 410"/>
                      <a:gd name="T89" fmla="*/ 253 h 299"/>
                      <a:gd name="T90" fmla="*/ 172 w 410"/>
                      <a:gd name="T91" fmla="*/ 218 h 299"/>
                      <a:gd name="T92" fmla="*/ 194 w 410"/>
                      <a:gd name="T93" fmla="*/ 167 h 299"/>
                      <a:gd name="T94" fmla="*/ 224 w 410"/>
                      <a:gd name="T95" fmla="*/ 168 h 299"/>
                      <a:gd name="T96" fmla="*/ 226 w 410"/>
                      <a:gd name="T97" fmla="*/ 204 h 299"/>
                      <a:gd name="T98" fmla="*/ 246 w 410"/>
                      <a:gd name="T99" fmla="*/ 211 h 299"/>
                      <a:gd name="T100" fmla="*/ 260 w 410"/>
                      <a:gd name="T101" fmla="*/ 187 h 299"/>
                      <a:gd name="T102" fmla="*/ 299 w 410"/>
                      <a:gd name="T103" fmla="*/ 170 h 299"/>
                      <a:gd name="T104" fmla="*/ 320 w 410"/>
                      <a:gd name="T105" fmla="*/ 107 h 299"/>
                      <a:gd name="T106" fmla="*/ 320 w 410"/>
                      <a:gd name="T107" fmla="*/ 107 h 2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410" h="299">
                        <a:moveTo>
                          <a:pt x="320" y="107"/>
                        </a:moveTo>
                        <a:lnTo>
                          <a:pt x="349" y="132"/>
                        </a:lnTo>
                        <a:lnTo>
                          <a:pt x="361" y="182"/>
                        </a:lnTo>
                        <a:lnTo>
                          <a:pt x="357" y="251"/>
                        </a:lnTo>
                        <a:lnTo>
                          <a:pt x="365" y="190"/>
                        </a:lnTo>
                        <a:lnTo>
                          <a:pt x="390" y="181"/>
                        </a:lnTo>
                        <a:lnTo>
                          <a:pt x="397" y="150"/>
                        </a:lnTo>
                        <a:lnTo>
                          <a:pt x="410" y="167"/>
                        </a:lnTo>
                        <a:lnTo>
                          <a:pt x="407" y="128"/>
                        </a:lnTo>
                        <a:lnTo>
                          <a:pt x="383" y="95"/>
                        </a:lnTo>
                        <a:lnTo>
                          <a:pt x="402" y="94"/>
                        </a:lnTo>
                        <a:lnTo>
                          <a:pt x="357" y="56"/>
                        </a:lnTo>
                        <a:lnTo>
                          <a:pt x="278" y="23"/>
                        </a:lnTo>
                        <a:lnTo>
                          <a:pt x="209" y="0"/>
                        </a:lnTo>
                        <a:lnTo>
                          <a:pt x="156" y="16"/>
                        </a:lnTo>
                        <a:lnTo>
                          <a:pt x="214" y="29"/>
                        </a:lnTo>
                        <a:lnTo>
                          <a:pt x="279" y="83"/>
                        </a:lnTo>
                        <a:lnTo>
                          <a:pt x="303" y="92"/>
                        </a:lnTo>
                        <a:lnTo>
                          <a:pt x="273" y="100"/>
                        </a:lnTo>
                        <a:lnTo>
                          <a:pt x="246" y="140"/>
                        </a:lnTo>
                        <a:lnTo>
                          <a:pt x="283" y="137"/>
                        </a:lnTo>
                        <a:lnTo>
                          <a:pt x="252" y="158"/>
                        </a:lnTo>
                        <a:lnTo>
                          <a:pt x="189" y="161"/>
                        </a:lnTo>
                        <a:lnTo>
                          <a:pt x="154" y="171"/>
                        </a:lnTo>
                        <a:lnTo>
                          <a:pt x="174" y="150"/>
                        </a:lnTo>
                        <a:lnTo>
                          <a:pt x="216" y="140"/>
                        </a:lnTo>
                        <a:lnTo>
                          <a:pt x="184" y="130"/>
                        </a:lnTo>
                        <a:lnTo>
                          <a:pt x="228" y="100"/>
                        </a:lnTo>
                        <a:lnTo>
                          <a:pt x="198" y="76"/>
                        </a:lnTo>
                        <a:lnTo>
                          <a:pt x="203" y="45"/>
                        </a:lnTo>
                        <a:lnTo>
                          <a:pt x="111" y="55"/>
                        </a:lnTo>
                        <a:lnTo>
                          <a:pt x="137" y="20"/>
                        </a:lnTo>
                        <a:lnTo>
                          <a:pt x="91" y="53"/>
                        </a:lnTo>
                        <a:lnTo>
                          <a:pt x="31" y="135"/>
                        </a:lnTo>
                        <a:lnTo>
                          <a:pt x="21" y="218"/>
                        </a:lnTo>
                        <a:lnTo>
                          <a:pt x="0" y="299"/>
                        </a:lnTo>
                        <a:lnTo>
                          <a:pt x="42" y="272"/>
                        </a:lnTo>
                        <a:lnTo>
                          <a:pt x="100" y="259"/>
                        </a:lnTo>
                        <a:lnTo>
                          <a:pt x="120" y="237"/>
                        </a:lnTo>
                        <a:lnTo>
                          <a:pt x="127" y="257"/>
                        </a:lnTo>
                        <a:lnTo>
                          <a:pt x="151" y="230"/>
                        </a:lnTo>
                        <a:lnTo>
                          <a:pt x="171" y="262"/>
                        </a:lnTo>
                        <a:lnTo>
                          <a:pt x="198" y="266"/>
                        </a:lnTo>
                        <a:lnTo>
                          <a:pt x="206" y="256"/>
                        </a:lnTo>
                        <a:lnTo>
                          <a:pt x="179" y="253"/>
                        </a:lnTo>
                        <a:lnTo>
                          <a:pt x="172" y="218"/>
                        </a:lnTo>
                        <a:lnTo>
                          <a:pt x="194" y="167"/>
                        </a:lnTo>
                        <a:lnTo>
                          <a:pt x="224" y="168"/>
                        </a:lnTo>
                        <a:lnTo>
                          <a:pt x="226" y="204"/>
                        </a:lnTo>
                        <a:lnTo>
                          <a:pt x="246" y="211"/>
                        </a:lnTo>
                        <a:lnTo>
                          <a:pt x="260" y="187"/>
                        </a:lnTo>
                        <a:lnTo>
                          <a:pt x="299" y="170"/>
                        </a:lnTo>
                        <a:lnTo>
                          <a:pt x="320" y="107"/>
                        </a:lnTo>
                        <a:lnTo>
                          <a:pt x="320" y="10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1" name="Freeform 163"/>
                  <p:cNvSpPr>
                    <a:spLocks/>
                  </p:cNvSpPr>
                  <p:nvPr/>
                </p:nvSpPr>
                <p:spPr bwMode="auto">
                  <a:xfrm>
                    <a:off x="5164" y="3059"/>
                    <a:ext cx="7" cy="11"/>
                  </a:xfrm>
                  <a:custGeom>
                    <a:avLst/>
                    <a:gdLst>
                      <a:gd name="T0" fmla="*/ 44 w 51"/>
                      <a:gd name="T1" fmla="*/ 0 h 78"/>
                      <a:gd name="T2" fmla="*/ 5 w 51"/>
                      <a:gd name="T3" fmla="*/ 43 h 78"/>
                      <a:gd name="T4" fmla="*/ 0 w 51"/>
                      <a:gd name="T5" fmla="*/ 78 h 78"/>
                      <a:gd name="T6" fmla="*/ 15 w 51"/>
                      <a:gd name="T7" fmla="*/ 40 h 78"/>
                      <a:gd name="T8" fmla="*/ 51 w 51"/>
                      <a:gd name="T9" fmla="*/ 35 h 78"/>
                      <a:gd name="T10" fmla="*/ 50 w 51"/>
                      <a:gd name="T11" fmla="*/ 28 h 78"/>
                      <a:gd name="T12" fmla="*/ 30 w 51"/>
                      <a:gd name="T13" fmla="*/ 25 h 78"/>
                      <a:gd name="T14" fmla="*/ 44 w 51"/>
                      <a:gd name="T15" fmla="*/ 0 h 78"/>
                      <a:gd name="T16" fmla="*/ 44 w 51"/>
                      <a:gd name="T17" fmla="*/ 0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1" h="78">
                        <a:moveTo>
                          <a:pt x="44" y="0"/>
                        </a:moveTo>
                        <a:lnTo>
                          <a:pt x="5" y="43"/>
                        </a:lnTo>
                        <a:lnTo>
                          <a:pt x="0" y="78"/>
                        </a:lnTo>
                        <a:lnTo>
                          <a:pt x="15" y="40"/>
                        </a:lnTo>
                        <a:lnTo>
                          <a:pt x="51" y="35"/>
                        </a:lnTo>
                        <a:lnTo>
                          <a:pt x="50" y="28"/>
                        </a:lnTo>
                        <a:lnTo>
                          <a:pt x="30" y="25"/>
                        </a:lnTo>
                        <a:lnTo>
                          <a:pt x="44" y="0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2" name="Freeform 164"/>
                  <p:cNvSpPr>
                    <a:spLocks/>
                  </p:cNvSpPr>
                  <p:nvPr/>
                </p:nvSpPr>
                <p:spPr bwMode="auto">
                  <a:xfrm>
                    <a:off x="5166" y="3064"/>
                    <a:ext cx="2" cy="4"/>
                  </a:xfrm>
                  <a:custGeom>
                    <a:avLst/>
                    <a:gdLst>
                      <a:gd name="T0" fmla="*/ 0 w 13"/>
                      <a:gd name="T1" fmla="*/ 4 h 28"/>
                      <a:gd name="T2" fmla="*/ 5 w 13"/>
                      <a:gd name="T3" fmla="*/ 28 h 28"/>
                      <a:gd name="T4" fmla="*/ 13 w 13"/>
                      <a:gd name="T5" fmla="*/ 0 h 28"/>
                      <a:gd name="T6" fmla="*/ 0 w 13"/>
                      <a:gd name="T7" fmla="*/ 4 h 28"/>
                      <a:gd name="T8" fmla="*/ 0 w 13"/>
                      <a:gd name="T9" fmla="*/ 4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28">
                        <a:moveTo>
                          <a:pt x="0" y="4"/>
                        </a:moveTo>
                        <a:lnTo>
                          <a:pt x="5" y="28"/>
                        </a:lnTo>
                        <a:lnTo>
                          <a:pt x="13" y="0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3" name="Freeform 165"/>
                  <p:cNvSpPr>
                    <a:spLocks/>
                  </p:cNvSpPr>
                  <p:nvPr/>
                </p:nvSpPr>
                <p:spPr bwMode="auto">
                  <a:xfrm>
                    <a:off x="5171" y="3066"/>
                    <a:ext cx="3" cy="11"/>
                  </a:xfrm>
                  <a:custGeom>
                    <a:avLst/>
                    <a:gdLst>
                      <a:gd name="T0" fmla="*/ 9 w 21"/>
                      <a:gd name="T1" fmla="*/ 0 h 74"/>
                      <a:gd name="T2" fmla="*/ 0 w 21"/>
                      <a:gd name="T3" fmla="*/ 17 h 74"/>
                      <a:gd name="T4" fmla="*/ 1 w 21"/>
                      <a:gd name="T5" fmla="*/ 48 h 74"/>
                      <a:gd name="T6" fmla="*/ 21 w 21"/>
                      <a:gd name="T7" fmla="*/ 74 h 74"/>
                      <a:gd name="T8" fmla="*/ 9 w 21"/>
                      <a:gd name="T9" fmla="*/ 0 h 74"/>
                      <a:gd name="T10" fmla="*/ 9 w 21"/>
                      <a:gd name="T11" fmla="*/ 0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" h="74">
                        <a:moveTo>
                          <a:pt x="9" y="0"/>
                        </a:moveTo>
                        <a:lnTo>
                          <a:pt x="0" y="17"/>
                        </a:lnTo>
                        <a:lnTo>
                          <a:pt x="1" y="48"/>
                        </a:lnTo>
                        <a:lnTo>
                          <a:pt x="21" y="74"/>
                        </a:lnTo>
                        <a:lnTo>
                          <a:pt x="9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4" name="Freeform 166"/>
                  <p:cNvSpPr>
                    <a:spLocks/>
                  </p:cNvSpPr>
                  <p:nvPr/>
                </p:nvSpPr>
                <p:spPr bwMode="auto">
                  <a:xfrm>
                    <a:off x="5090" y="3080"/>
                    <a:ext cx="65" cy="102"/>
                  </a:xfrm>
                  <a:custGeom>
                    <a:avLst/>
                    <a:gdLst>
                      <a:gd name="T0" fmla="*/ 293 w 456"/>
                      <a:gd name="T1" fmla="*/ 0 h 714"/>
                      <a:gd name="T2" fmla="*/ 183 w 456"/>
                      <a:gd name="T3" fmla="*/ 99 h 714"/>
                      <a:gd name="T4" fmla="*/ 68 w 456"/>
                      <a:gd name="T5" fmla="*/ 337 h 714"/>
                      <a:gd name="T6" fmla="*/ 0 w 456"/>
                      <a:gd name="T7" fmla="*/ 714 h 714"/>
                      <a:gd name="T8" fmla="*/ 334 w 456"/>
                      <a:gd name="T9" fmla="*/ 714 h 714"/>
                      <a:gd name="T10" fmla="*/ 227 w 456"/>
                      <a:gd name="T11" fmla="*/ 626 h 714"/>
                      <a:gd name="T12" fmla="*/ 141 w 456"/>
                      <a:gd name="T13" fmla="*/ 564 h 714"/>
                      <a:gd name="T14" fmla="*/ 268 w 456"/>
                      <a:gd name="T15" fmla="*/ 594 h 714"/>
                      <a:gd name="T16" fmla="*/ 90 w 456"/>
                      <a:gd name="T17" fmla="*/ 444 h 714"/>
                      <a:gd name="T18" fmla="*/ 123 w 456"/>
                      <a:gd name="T19" fmla="*/ 297 h 714"/>
                      <a:gd name="T20" fmla="*/ 235 w 456"/>
                      <a:gd name="T21" fmla="*/ 379 h 714"/>
                      <a:gd name="T22" fmla="*/ 172 w 456"/>
                      <a:gd name="T23" fmla="*/ 243 h 714"/>
                      <a:gd name="T24" fmla="*/ 187 w 456"/>
                      <a:gd name="T25" fmla="*/ 127 h 714"/>
                      <a:gd name="T26" fmla="*/ 276 w 456"/>
                      <a:gd name="T27" fmla="*/ 25 h 714"/>
                      <a:gd name="T28" fmla="*/ 363 w 456"/>
                      <a:gd name="T29" fmla="*/ 66 h 714"/>
                      <a:gd name="T30" fmla="*/ 456 w 456"/>
                      <a:gd name="T31" fmla="*/ 174 h 714"/>
                      <a:gd name="T32" fmla="*/ 364 w 456"/>
                      <a:gd name="T33" fmla="*/ 42 h 714"/>
                      <a:gd name="T34" fmla="*/ 324 w 456"/>
                      <a:gd name="T35" fmla="*/ 7 h 714"/>
                      <a:gd name="T36" fmla="*/ 293 w 456"/>
                      <a:gd name="T37" fmla="*/ 0 h 714"/>
                      <a:gd name="T38" fmla="*/ 293 w 456"/>
                      <a:gd name="T39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456" h="714">
                        <a:moveTo>
                          <a:pt x="293" y="0"/>
                        </a:moveTo>
                        <a:lnTo>
                          <a:pt x="183" y="99"/>
                        </a:lnTo>
                        <a:lnTo>
                          <a:pt x="68" y="337"/>
                        </a:lnTo>
                        <a:lnTo>
                          <a:pt x="0" y="714"/>
                        </a:lnTo>
                        <a:lnTo>
                          <a:pt x="334" y="714"/>
                        </a:lnTo>
                        <a:lnTo>
                          <a:pt x="227" y="626"/>
                        </a:lnTo>
                        <a:lnTo>
                          <a:pt x="141" y="564"/>
                        </a:lnTo>
                        <a:lnTo>
                          <a:pt x="268" y="594"/>
                        </a:lnTo>
                        <a:lnTo>
                          <a:pt x="90" y="444"/>
                        </a:lnTo>
                        <a:lnTo>
                          <a:pt x="123" y="297"/>
                        </a:lnTo>
                        <a:lnTo>
                          <a:pt x="235" y="379"/>
                        </a:lnTo>
                        <a:lnTo>
                          <a:pt x="172" y="243"/>
                        </a:lnTo>
                        <a:lnTo>
                          <a:pt x="187" y="127"/>
                        </a:lnTo>
                        <a:lnTo>
                          <a:pt x="276" y="25"/>
                        </a:lnTo>
                        <a:lnTo>
                          <a:pt x="363" y="66"/>
                        </a:lnTo>
                        <a:lnTo>
                          <a:pt x="456" y="174"/>
                        </a:lnTo>
                        <a:lnTo>
                          <a:pt x="364" y="42"/>
                        </a:lnTo>
                        <a:lnTo>
                          <a:pt x="324" y="7"/>
                        </a:lnTo>
                        <a:lnTo>
                          <a:pt x="293" y="0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5" name="Freeform 167"/>
                  <p:cNvSpPr>
                    <a:spLocks/>
                  </p:cNvSpPr>
                  <p:nvPr/>
                </p:nvSpPr>
                <p:spPr bwMode="auto">
                  <a:xfrm>
                    <a:off x="5128" y="3109"/>
                    <a:ext cx="107" cy="73"/>
                  </a:xfrm>
                  <a:custGeom>
                    <a:avLst/>
                    <a:gdLst>
                      <a:gd name="T0" fmla="*/ 143 w 752"/>
                      <a:gd name="T1" fmla="*/ 0 h 508"/>
                      <a:gd name="T2" fmla="*/ 33 w 752"/>
                      <a:gd name="T3" fmla="*/ 106 h 508"/>
                      <a:gd name="T4" fmla="*/ 0 w 752"/>
                      <a:gd name="T5" fmla="*/ 274 h 508"/>
                      <a:gd name="T6" fmla="*/ 50 w 752"/>
                      <a:gd name="T7" fmla="*/ 444 h 508"/>
                      <a:gd name="T8" fmla="*/ 171 w 752"/>
                      <a:gd name="T9" fmla="*/ 423 h 508"/>
                      <a:gd name="T10" fmla="*/ 62 w 752"/>
                      <a:gd name="T11" fmla="*/ 388 h 508"/>
                      <a:gd name="T12" fmla="*/ 34 w 752"/>
                      <a:gd name="T13" fmla="*/ 319 h 508"/>
                      <a:gd name="T14" fmla="*/ 218 w 752"/>
                      <a:gd name="T15" fmla="*/ 434 h 508"/>
                      <a:gd name="T16" fmla="*/ 87 w 752"/>
                      <a:gd name="T17" fmla="*/ 508 h 508"/>
                      <a:gd name="T18" fmla="*/ 296 w 752"/>
                      <a:gd name="T19" fmla="*/ 508 h 508"/>
                      <a:gd name="T20" fmla="*/ 352 w 752"/>
                      <a:gd name="T21" fmla="*/ 484 h 508"/>
                      <a:gd name="T22" fmla="*/ 697 w 752"/>
                      <a:gd name="T23" fmla="*/ 462 h 508"/>
                      <a:gd name="T24" fmla="*/ 734 w 752"/>
                      <a:gd name="T25" fmla="*/ 427 h 508"/>
                      <a:gd name="T26" fmla="*/ 752 w 752"/>
                      <a:gd name="T27" fmla="*/ 357 h 508"/>
                      <a:gd name="T28" fmla="*/ 705 w 752"/>
                      <a:gd name="T29" fmla="*/ 300 h 508"/>
                      <a:gd name="T30" fmla="*/ 732 w 752"/>
                      <a:gd name="T31" fmla="*/ 358 h 508"/>
                      <a:gd name="T32" fmla="*/ 717 w 752"/>
                      <a:gd name="T33" fmla="*/ 401 h 508"/>
                      <a:gd name="T34" fmla="*/ 539 w 752"/>
                      <a:gd name="T35" fmla="*/ 401 h 508"/>
                      <a:gd name="T36" fmla="*/ 413 w 752"/>
                      <a:gd name="T37" fmla="*/ 338 h 508"/>
                      <a:gd name="T38" fmla="*/ 411 w 752"/>
                      <a:gd name="T39" fmla="*/ 425 h 508"/>
                      <a:gd name="T40" fmla="*/ 339 w 752"/>
                      <a:gd name="T41" fmla="*/ 399 h 508"/>
                      <a:gd name="T42" fmla="*/ 329 w 752"/>
                      <a:gd name="T43" fmla="*/ 285 h 508"/>
                      <a:gd name="T44" fmla="*/ 306 w 752"/>
                      <a:gd name="T45" fmla="*/ 349 h 508"/>
                      <a:gd name="T46" fmla="*/ 207 w 752"/>
                      <a:gd name="T47" fmla="*/ 297 h 508"/>
                      <a:gd name="T48" fmla="*/ 283 w 752"/>
                      <a:gd name="T49" fmla="*/ 235 h 508"/>
                      <a:gd name="T50" fmla="*/ 237 w 752"/>
                      <a:gd name="T51" fmla="*/ 249 h 508"/>
                      <a:gd name="T52" fmla="*/ 92 w 752"/>
                      <a:gd name="T53" fmla="*/ 215 h 508"/>
                      <a:gd name="T54" fmla="*/ 183 w 752"/>
                      <a:gd name="T55" fmla="*/ 187 h 508"/>
                      <a:gd name="T56" fmla="*/ 276 w 752"/>
                      <a:gd name="T57" fmla="*/ 215 h 508"/>
                      <a:gd name="T58" fmla="*/ 246 w 752"/>
                      <a:gd name="T59" fmla="*/ 185 h 508"/>
                      <a:gd name="T60" fmla="*/ 85 w 752"/>
                      <a:gd name="T61" fmla="*/ 112 h 508"/>
                      <a:gd name="T62" fmla="*/ 143 w 752"/>
                      <a:gd name="T63" fmla="*/ 0 h 508"/>
                      <a:gd name="T64" fmla="*/ 143 w 752"/>
                      <a:gd name="T65" fmla="*/ 0 h 5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752" h="508">
                        <a:moveTo>
                          <a:pt x="143" y="0"/>
                        </a:moveTo>
                        <a:lnTo>
                          <a:pt x="33" y="106"/>
                        </a:lnTo>
                        <a:lnTo>
                          <a:pt x="0" y="274"/>
                        </a:lnTo>
                        <a:lnTo>
                          <a:pt x="50" y="444"/>
                        </a:lnTo>
                        <a:lnTo>
                          <a:pt x="171" y="423"/>
                        </a:lnTo>
                        <a:lnTo>
                          <a:pt x="62" y="388"/>
                        </a:lnTo>
                        <a:lnTo>
                          <a:pt x="34" y="319"/>
                        </a:lnTo>
                        <a:lnTo>
                          <a:pt x="218" y="434"/>
                        </a:lnTo>
                        <a:lnTo>
                          <a:pt x="87" y="508"/>
                        </a:lnTo>
                        <a:lnTo>
                          <a:pt x="296" y="508"/>
                        </a:lnTo>
                        <a:lnTo>
                          <a:pt x="352" y="484"/>
                        </a:lnTo>
                        <a:lnTo>
                          <a:pt x="697" y="462"/>
                        </a:lnTo>
                        <a:lnTo>
                          <a:pt x="734" y="427"/>
                        </a:lnTo>
                        <a:lnTo>
                          <a:pt x="752" y="357"/>
                        </a:lnTo>
                        <a:lnTo>
                          <a:pt x="705" y="300"/>
                        </a:lnTo>
                        <a:lnTo>
                          <a:pt x="732" y="358"/>
                        </a:lnTo>
                        <a:lnTo>
                          <a:pt x="717" y="401"/>
                        </a:lnTo>
                        <a:lnTo>
                          <a:pt x="539" y="401"/>
                        </a:lnTo>
                        <a:lnTo>
                          <a:pt x="413" y="338"/>
                        </a:lnTo>
                        <a:lnTo>
                          <a:pt x="411" y="425"/>
                        </a:lnTo>
                        <a:lnTo>
                          <a:pt x="339" y="399"/>
                        </a:lnTo>
                        <a:lnTo>
                          <a:pt x="329" y="285"/>
                        </a:lnTo>
                        <a:lnTo>
                          <a:pt x="306" y="349"/>
                        </a:lnTo>
                        <a:lnTo>
                          <a:pt x="207" y="297"/>
                        </a:lnTo>
                        <a:lnTo>
                          <a:pt x="283" y="235"/>
                        </a:lnTo>
                        <a:lnTo>
                          <a:pt x="237" y="249"/>
                        </a:lnTo>
                        <a:lnTo>
                          <a:pt x="92" y="215"/>
                        </a:lnTo>
                        <a:lnTo>
                          <a:pt x="183" y="187"/>
                        </a:lnTo>
                        <a:lnTo>
                          <a:pt x="276" y="215"/>
                        </a:lnTo>
                        <a:lnTo>
                          <a:pt x="246" y="185"/>
                        </a:lnTo>
                        <a:lnTo>
                          <a:pt x="85" y="112"/>
                        </a:lnTo>
                        <a:lnTo>
                          <a:pt x="143" y="0"/>
                        </a:lnTo>
                        <a:lnTo>
                          <a:pt x="14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6" name="Freeform 168"/>
                  <p:cNvSpPr>
                    <a:spLocks/>
                  </p:cNvSpPr>
                  <p:nvPr/>
                </p:nvSpPr>
                <p:spPr bwMode="auto">
                  <a:xfrm>
                    <a:off x="5150" y="3089"/>
                    <a:ext cx="95" cy="64"/>
                  </a:xfrm>
                  <a:custGeom>
                    <a:avLst/>
                    <a:gdLst>
                      <a:gd name="T0" fmla="*/ 0 w 665"/>
                      <a:gd name="T1" fmla="*/ 0 h 448"/>
                      <a:gd name="T2" fmla="*/ 42 w 665"/>
                      <a:gd name="T3" fmla="*/ 80 h 448"/>
                      <a:gd name="T4" fmla="*/ 44 w 665"/>
                      <a:gd name="T5" fmla="*/ 127 h 448"/>
                      <a:gd name="T6" fmla="*/ 90 w 665"/>
                      <a:gd name="T7" fmla="*/ 229 h 448"/>
                      <a:gd name="T8" fmla="*/ 111 w 665"/>
                      <a:gd name="T9" fmla="*/ 301 h 448"/>
                      <a:gd name="T10" fmla="*/ 23 w 665"/>
                      <a:gd name="T11" fmla="*/ 267 h 448"/>
                      <a:gd name="T12" fmla="*/ 145 w 665"/>
                      <a:gd name="T13" fmla="*/ 348 h 448"/>
                      <a:gd name="T14" fmla="*/ 152 w 665"/>
                      <a:gd name="T15" fmla="*/ 387 h 448"/>
                      <a:gd name="T16" fmla="*/ 211 w 665"/>
                      <a:gd name="T17" fmla="*/ 444 h 448"/>
                      <a:gd name="T18" fmla="*/ 522 w 665"/>
                      <a:gd name="T19" fmla="*/ 440 h 448"/>
                      <a:gd name="T20" fmla="*/ 554 w 665"/>
                      <a:gd name="T21" fmla="*/ 448 h 448"/>
                      <a:gd name="T22" fmla="*/ 639 w 665"/>
                      <a:gd name="T23" fmla="*/ 389 h 448"/>
                      <a:gd name="T24" fmla="*/ 578 w 665"/>
                      <a:gd name="T25" fmla="*/ 331 h 448"/>
                      <a:gd name="T26" fmla="*/ 586 w 665"/>
                      <a:gd name="T27" fmla="*/ 320 h 448"/>
                      <a:gd name="T28" fmla="*/ 652 w 665"/>
                      <a:gd name="T29" fmla="*/ 381 h 448"/>
                      <a:gd name="T30" fmla="*/ 665 w 665"/>
                      <a:gd name="T31" fmla="*/ 381 h 448"/>
                      <a:gd name="T32" fmla="*/ 583 w 665"/>
                      <a:gd name="T33" fmla="*/ 305 h 448"/>
                      <a:gd name="T34" fmla="*/ 570 w 665"/>
                      <a:gd name="T35" fmla="*/ 317 h 448"/>
                      <a:gd name="T36" fmla="*/ 571 w 665"/>
                      <a:gd name="T37" fmla="*/ 333 h 448"/>
                      <a:gd name="T38" fmla="*/ 604 w 665"/>
                      <a:gd name="T39" fmla="*/ 375 h 448"/>
                      <a:gd name="T40" fmla="*/ 514 w 665"/>
                      <a:gd name="T41" fmla="*/ 391 h 448"/>
                      <a:gd name="T42" fmla="*/ 477 w 665"/>
                      <a:gd name="T43" fmla="*/ 325 h 448"/>
                      <a:gd name="T44" fmla="*/ 451 w 665"/>
                      <a:gd name="T45" fmla="*/ 397 h 448"/>
                      <a:gd name="T46" fmla="*/ 421 w 665"/>
                      <a:gd name="T47" fmla="*/ 333 h 448"/>
                      <a:gd name="T48" fmla="*/ 355 w 665"/>
                      <a:gd name="T49" fmla="*/ 405 h 448"/>
                      <a:gd name="T50" fmla="*/ 323 w 665"/>
                      <a:gd name="T51" fmla="*/ 359 h 448"/>
                      <a:gd name="T52" fmla="*/ 352 w 665"/>
                      <a:gd name="T53" fmla="*/ 278 h 448"/>
                      <a:gd name="T54" fmla="*/ 295 w 665"/>
                      <a:gd name="T55" fmla="*/ 282 h 448"/>
                      <a:gd name="T56" fmla="*/ 122 w 665"/>
                      <a:gd name="T57" fmla="*/ 159 h 448"/>
                      <a:gd name="T58" fmla="*/ 295 w 665"/>
                      <a:gd name="T59" fmla="*/ 324 h 448"/>
                      <a:gd name="T60" fmla="*/ 196 w 665"/>
                      <a:gd name="T61" fmla="*/ 316 h 448"/>
                      <a:gd name="T62" fmla="*/ 93 w 665"/>
                      <a:gd name="T63" fmla="*/ 135 h 448"/>
                      <a:gd name="T64" fmla="*/ 93 w 665"/>
                      <a:gd name="T65" fmla="*/ 78 h 448"/>
                      <a:gd name="T66" fmla="*/ 45 w 665"/>
                      <a:gd name="T67" fmla="*/ 59 h 448"/>
                      <a:gd name="T68" fmla="*/ 0 w 665"/>
                      <a:gd name="T69" fmla="*/ 0 h 448"/>
                      <a:gd name="T70" fmla="*/ 0 w 665"/>
                      <a:gd name="T71" fmla="*/ 0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665" h="448">
                        <a:moveTo>
                          <a:pt x="0" y="0"/>
                        </a:moveTo>
                        <a:lnTo>
                          <a:pt x="42" y="80"/>
                        </a:lnTo>
                        <a:lnTo>
                          <a:pt x="44" y="127"/>
                        </a:lnTo>
                        <a:lnTo>
                          <a:pt x="90" y="229"/>
                        </a:lnTo>
                        <a:lnTo>
                          <a:pt x="111" y="301"/>
                        </a:lnTo>
                        <a:lnTo>
                          <a:pt x="23" y="267"/>
                        </a:lnTo>
                        <a:lnTo>
                          <a:pt x="145" y="348"/>
                        </a:lnTo>
                        <a:lnTo>
                          <a:pt x="152" y="387"/>
                        </a:lnTo>
                        <a:lnTo>
                          <a:pt x="211" y="444"/>
                        </a:lnTo>
                        <a:lnTo>
                          <a:pt x="522" y="440"/>
                        </a:lnTo>
                        <a:lnTo>
                          <a:pt x="554" y="448"/>
                        </a:lnTo>
                        <a:lnTo>
                          <a:pt x="639" y="389"/>
                        </a:lnTo>
                        <a:lnTo>
                          <a:pt x="578" y="331"/>
                        </a:lnTo>
                        <a:lnTo>
                          <a:pt x="586" y="320"/>
                        </a:lnTo>
                        <a:lnTo>
                          <a:pt x="652" y="381"/>
                        </a:lnTo>
                        <a:lnTo>
                          <a:pt x="665" y="381"/>
                        </a:lnTo>
                        <a:lnTo>
                          <a:pt x="583" y="305"/>
                        </a:lnTo>
                        <a:lnTo>
                          <a:pt x="570" y="317"/>
                        </a:lnTo>
                        <a:lnTo>
                          <a:pt x="571" y="333"/>
                        </a:lnTo>
                        <a:lnTo>
                          <a:pt x="604" y="375"/>
                        </a:lnTo>
                        <a:lnTo>
                          <a:pt x="514" y="391"/>
                        </a:lnTo>
                        <a:lnTo>
                          <a:pt x="477" y="325"/>
                        </a:lnTo>
                        <a:lnTo>
                          <a:pt x="451" y="397"/>
                        </a:lnTo>
                        <a:lnTo>
                          <a:pt x="421" y="333"/>
                        </a:lnTo>
                        <a:lnTo>
                          <a:pt x="355" y="405"/>
                        </a:lnTo>
                        <a:lnTo>
                          <a:pt x="323" y="359"/>
                        </a:lnTo>
                        <a:lnTo>
                          <a:pt x="352" y="278"/>
                        </a:lnTo>
                        <a:lnTo>
                          <a:pt x="295" y="282"/>
                        </a:lnTo>
                        <a:lnTo>
                          <a:pt x="122" y="159"/>
                        </a:lnTo>
                        <a:lnTo>
                          <a:pt x="295" y="324"/>
                        </a:lnTo>
                        <a:lnTo>
                          <a:pt x="196" y="316"/>
                        </a:lnTo>
                        <a:lnTo>
                          <a:pt x="93" y="135"/>
                        </a:lnTo>
                        <a:lnTo>
                          <a:pt x="93" y="78"/>
                        </a:lnTo>
                        <a:lnTo>
                          <a:pt x="45" y="5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7" name="Freeform 169"/>
                  <p:cNvSpPr>
                    <a:spLocks/>
                  </p:cNvSpPr>
                  <p:nvPr/>
                </p:nvSpPr>
                <p:spPr bwMode="auto">
                  <a:xfrm>
                    <a:off x="5236" y="3142"/>
                    <a:ext cx="19" cy="23"/>
                  </a:xfrm>
                  <a:custGeom>
                    <a:avLst/>
                    <a:gdLst>
                      <a:gd name="T0" fmla="*/ 24 w 133"/>
                      <a:gd name="T1" fmla="*/ 20 h 166"/>
                      <a:gd name="T2" fmla="*/ 68 w 133"/>
                      <a:gd name="T3" fmla="*/ 12 h 166"/>
                      <a:gd name="T4" fmla="*/ 124 w 133"/>
                      <a:gd name="T5" fmla="*/ 38 h 166"/>
                      <a:gd name="T6" fmla="*/ 117 w 133"/>
                      <a:gd name="T7" fmla="*/ 66 h 166"/>
                      <a:gd name="T8" fmla="*/ 77 w 133"/>
                      <a:gd name="T9" fmla="*/ 36 h 166"/>
                      <a:gd name="T10" fmla="*/ 112 w 133"/>
                      <a:gd name="T11" fmla="*/ 83 h 166"/>
                      <a:gd name="T12" fmla="*/ 95 w 133"/>
                      <a:gd name="T13" fmla="*/ 121 h 166"/>
                      <a:gd name="T14" fmla="*/ 80 w 133"/>
                      <a:gd name="T15" fmla="*/ 100 h 166"/>
                      <a:gd name="T16" fmla="*/ 65 w 133"/>
                      <a:gd name="T17" fmla="*/ 147 h 166"/>
                      <a:gd name="T18" fmla="*/ 0 w 133"/>
                      <a:gd name="T19" fmla="*/ 166 h 166"/>
                      <a:gd name="T20" fmla="*/ 72 w 133"/>
                      <a:gd name="T21" fmla="*/ 155 h 166"/>
                      <a:gd name="T22" fmla="*/ 116 w 133"/>
                      <a:gd name="T23" fmla="*/ 121 h 166"/>
                      <a:gd name="T24" fmla="*/ 116 w 133"/>
                      <a:gd name="T25" fmla="*/ 97 h 166"/>
                      <a:gd name="T26" fmla="*/ 126 w 133"/>
                      <a:gd name="T27" fmla="*/ 83 h 166"/>
                      <a:gd name="T28" fmla="*/ 133 w 133"/>
                      <a:gd name="T29" fmla="*/ 29 h 166"/>
                      <a:gd name="T30" fmla="*/ 65 w 133"/>
                      <a:gd name="T31" fmla="*/ 0 h 166"/>
                      <a:gd name="T32" fmla="*/ 44 w 133"/>
                      <a:gd name="T33" fmla="*/ 3 h 166"/>
                      <a:gd name="T34" fmla="*/ 24 w 133"/>
                      <a:gd name="T35" fmla="*/ 20 h 166"/>
                      <a:gd name="T36" fmla="*/ 24 w 133"/>
                      <a:gd name="T37" fmla="*/ 2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33" h="166">
                        <a:moveTo>
                          <a:pt x="24" y="20"/>
                        </a:moveTo>
                        <a:lnTo>
                          <a:pt x="68" y="12"/>
                        </a:lnTo>
                        <a:lnTo>
                          <a:pt x="124" y="38"/>
                        </a:lnTo>
                        <a:lnTo>
                          <a:pt x="117" y="66"/>
                        </a:lnTo>
                        <a:lnTo>
                          <a:pt x="77" y="36"/>
                        </a:lnTo>
                        <a:lnTo>
                          <a:pt x="112" y="83"/>
                        </a:lnTo>
                        <a:lnTo>
                          <a:pt x="95" y="121"/>
                        </a:lnTo>
                        <a:lnTo>
                          <a:pt x="80" y="100"/>
                        </a:lnTo>
                        <a:lnTo>
                          <a:pt x="65" y="147"/>
                        </a:lnTo>
                        <a:lnTo>
                          <a:pt x="0" y="166"/>
                        </a:lnTo>
                        <a:lnTo>
                          <a:pt x="72" y="155"/>
                        </a:lnTo>
                        <a:lnTo>
                          <a:pt x="116" y="121"/>
                        </a:lnTo>
                        <a:lnTo>
                          <a:pt x="116" y="97"/>
                        </a:lnTo>
                        <a:lnTo>
                          <a:pt x="126" y="83"/>
                        </a:lnTo>
                        <a:lnTo>
                          <a:pt x="133" y="29"/>
                        </a:lnTo>
                        <a:lnTo>
                          <a:pt x="65" y="0"/>
                        </a:lnTo>
                        <a:lnTo>
                          <a:pt x="44" y="3"/>
                        </a:lnTo>
                        <a:lnTo>
                          <a:pt x="24" y="20"/>
                        </a:lnTo>
                        <a:lnTo>
                          <a:pt x="24" y="2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8" name="Freeform 170"/>
                  <p:cNvSpPr>
                    <a:spLocks/>
                  </p:cNvSpPr>
                  <p:nvPr/>
                </p:nvSpPr>
                <p:spPr bwMode="auto">
                  <a:xfrm>
                    <a:off x="5252" y="3151"/>
                    <a:ext cx="7" cy="7"/>
                  </a:xfrm>
                  <a:custGeom>
                    <a:avLst/>
                    <a:gdLst>
                      <a:gd name="T0" fmla="*/ 10 w 45"/>
                      <a:gd name="T1" fmla="*/ 0 h 46"/>
                      <a:gd name="T2" fmla="*/ 45 w 45"/>
                      <a:gd name="T3" fmla="*/ 46 h 46"/>
                      <a:gd name="T4" fmla="*/ 0 w 45"/>
                      <a:gd name="T5" fmla="*/ 27 h 46"/>
                      <a:gd name="T6" fmla="*/ 2 w 45"/>
                      <a:gd name="T7" fmla="*/ 18 h 46"/>
                      <a:gd name="T8" fmla="*/ 19 w 45"/>
                      <a:gd name="T9" fmla="*/ 26 h 46"/>
                      <a:gd name="T10" fmla="*/ 10 w 45"/>
                      <a:gd name="T11" fmla="*/ 0 h 46"/>
                      <a:gd name="T12" fmla="*/ 10 w 45"/>
                      <a:gd name="T13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5" h="46">
                        <a:moveTo>
                          <a:pt x="10" y="0"/>
                        </a:moveTo>
                        <a:lnTo>
                          <a:pt x="45" y="46"/>
                        </a:lnTo>
                        <a:lnTo>
                          <a:pt x="0" y="27"/>
                        </a:lnTo>
                        <a:lnTo>
                          <a:pt x="2" y="18"/>
                        </a:lnTo>
                        <a:lnTo>
                          <a:pt x="19" y="26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49" name="Freeform 171"/>
                  <p:cNvSpPr>
                    <a:spLocks/>
                  </p:cNvSpPr>
                  <p:nvPr/>
                </p:nvSpPr>
                <p:spPr bwMode="auto">
                  <a:xfrm>
                    <a:off x="5203" y="3034"/>
                    <a:ext cx="13" cy="5"/>
                  </a:xfrm>
                  <a:custGeom>
                    <a:avLst/>
                    <a:gdLst>
                      <a:gd name="T0" fmla="*/ 94 w 94"/>
                      <a:gd name="T1" fmla="*/ 21 h 36"/>
                      <a:gd name="T2" fmla="*/ 92 w 94"/>
                      <a:gd name="T3" fmla="*/ 3 h 36"/>
                      <a:gd name="T4" fmla="*/ 79 w 94"/>
                      <a:gd name="T5" fmla="*/ 0 h 36"/>
                      <a:gd name="T6" fmla="*/ 56 w 94"/>
                      <a:gd name="T7" fmla="*/ 13 h 36"/>
                      <a:gd name="T8" fmla="*/ 40 w 94"/>
                      <a:gd name="T9" fmla="*/ 25 h 36"/>
                      <a:gd name="T10" fmla="*/ 0 w 94"/>
                      <a:gd name="T11" fmla="*/ 36 h 36"/>
                      <a:gd name="T12" fmla="*/ 32 w 94"/>
                      <a:gd name="T13" fmla="*/ 33 h 36"/>
                      <a:gd name="T14" fmla="*/ 70 w 94"/>
                      <a:gd name="T15" fmla="*/ 17 h 36"/>
                      <a:gd name="T16" fmla="*/ 80 w 94"/>
                      <a:gd name="T17" fmla="*/ 26 h 36"/>
                      <a:gd name="T18" fmla="*/ 94 w 94"/>
                      <a:gd name="T19" fmla="*/ 21 h 36"/>
                      <a:gd name="T20" fmla="*/ 94 w 94"/>
                      <a:gd name="T21" fmla="*/ 21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4" h="36">
                        <a:moveTo>
                          <a:pt x="94" y="21"/>
                        </a:moveTo>
                        <a:lnTo>
                          <a:pt x="92" y="3"/>
                        </a:lnTo>
                        <a:lnTo>
                          <a:pt x="79" y="0"/>
                        </a:lnTo>
                        <a:lnTo>
                          <a:pt x="56" y="13"/>
                        </a:lnTo>
                        <a:lnTo>
                          <a:pt x="40" y="25"/>
                        </a:lnTo>
                        <a:lnTo>
                          <a:pt x="0" y="36"/>
                        </a:lnTo>
                        <a:lnTo>
                          <a:pt x="32" y="33"/>
                        </a:lnTo>
                        <a:lnTo>
                          <a:pt x="70" y="17"/>
                        </a:lnTo>
                        <a:lnTo>
                          <a:pt x="80" y="26"/>
                        </a:lnTo>
                        <a:lnTo>
                          <a:pt x="94" y="21"/>
                        </a:lnTo>
                        <a:lnTo>
                          <a:pt x="94" y="2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0" name="Freeform 172"/>
                  <p:cNvSpPr>
                    <a:spLocks/>
                  </p:cNvSpPr>
                  <p:nvPr/>
                </p:nvSpPr>
                <p:spPr bwMode="auto">
                  <a:xfrm>
                    <a:off x="5187" y="3032"/>
                    <a:ext cx="19" cy="7"/>
                  </a:xfrm>
                  <a:custGeom>
                    <a:avLst/>
                    <a:gdLst>
                      <a:gd name="T0" fmla="*/ 106 w 137"/>
                      <a:gd name="T1" fmla="*/ 48 h 49"/>
                      <a:gd name="T2" fmla="*/ 137 w 137"/>
                      <a:gd name="T3" fmla="*/ 31 h 49"/>
                      <a:gd name="T4" fmla="*/ 90 w 137"/>
                      <a:gd name="T5" fmla="*/ 33 h 49"/>
                      <a:gd name="T6" fmla="*/ 113 w 137"/>
                      <a:gd name="T7" fmla="*/ 9 h 49"/>
                      <a:gd name="T8" fmla="*/ 61 w 137"/>
                      <a:gd name="T9" fmla="*/ 25 h 49"/>
                      <a:gd name="T10" fmla="*/ 36 w 137"/>
                      <a:gd name="T11" fmla="*/ 0 h 49"/>
                      <a:gd name="T12" fmla="*/ 0 w 137"/>
                      <a:gd name="T13" fmla="*/ 9 h 49"/>
                      <a:gd name="T14" fmla="*/ 62 w 137"/>
                      <a:gd name="T15" fmla="*/ 34 h 49"/>
                      <a:gd name="T16" fmla="*/ 86 w 137"/>
                      <a:gd name="T17" fmla="*/ 49 h 49"/>
                      <a:gd name="T18" fmla="*/ 106 w 137"/>
                      <a:gd name="T19" fmla="*/ 48 h 49"/>
                      <a:gd name="T20" fmla="*/ 106 w 137"/>
                      <a:gd name="T21" fmla="*/ 48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7" h="49">
                        <a:moveTo>
                          <a:pt x="106" y="48"/>
                        </a:moveTo>
                        <a:lnTo>
                          <a:pt x="137" y="31"/>
                        </a:lnTo>
                        <a:lnTo>
                          <a:pt x="90" y="33"/>
                        </a:lnTo>
                        <a:lnTo>
                          <a:pt x="113" y="9"/>
                        </a:lnTo>
                        <a:lnTo>
                          <a:pt x="61" y="25"/>
                        </a:lnTo>
                        <a:lnTo>
                          <a:pt x="36" y="0"/>
                        </a:lnTo>
                        <a:lnTo>
                          <a:pt x="0" y="9"/>
                        </a:lnTo>
                        <a:lnTo>
                          <a:pt x="62" y="34"/>
                        </a:lnTo>
                        <a:lnTo>
                          <a:pt x="86" y="49"/>
                        </a:lnTo>
                        <a:lnTo>
                          <a:pt x="106" y="48"/>
                        </a:lnTo>
                        <a:lnTo>
                          <a:pt x="106" y="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1" name="Freeform 173"/>
                  <p:cNvSpPr>
                    <a:spLocks/>
                  </p:cNvSpPr>
                  <p:nvPr/>
                </p:nvSpPr>
                <p:spPr bwMode="auto">
                  <a:xfrm>
                    <a:off x="5192" y="3039"/>
                    <a:ext cx="11" cy="15"/>
                  </a:xfrm>
                  <a:custGeom>
                    <a:avLst/>
                    <a:gdLst>
                      <a:gd name="T0" fmla="*/ 55 w 83"/>
                      <a:gd name="T1" fmla="*/ 0 h 106"/>
                      <a:gd name="T2" fmla="*/ 58 w 83"/>
                      <a:gd name="T3" fmla="*/ 17 h 106"/>
                      <a:gd name="T4" fmla="*/ 83 w 83"/>
                      <a:gd name="T5" fmla="*/ 52 h 106"/>
                      <a:gd name="T6" fmla="*/ 47 w 83"/>
                      <a:gd name="T7" fmla="*/ 78 h 106"/>
                      <a:gd name="T8" fmla="*/ 64 w 83"/>
                      <a:gd name="T9" fmla="*/ 101 h 106"/>
                      <a:gd name="T10" fmla="*/ 27 w 83"/>
                      <a:gd name="T11" fmla="*/ 106 h 106"/>
                      <a:gd name="T12" fmla="*/ 40 w 83"/>
                      <a:gd name="T13" fmla="*/ 93 h 106"/>
                      <a:gd name="T14" fmla="*/ 0 w 83"/>
                      <a:gd name="T15" fmla="*/ 87 h 106"/>
                      <a:gd name="T16" fmla="*/ 48 w 83"/>
                      <a:gd name="T17" fmla="*/ 64 h 106"/>
                      <a:gd name="T18" fmla="*/ 59 w 83"/>
                      <a:gd name="T19" fmla="*/ 46 h 106"/>
                      <a:gd name="T20" fmla="*/ 44 w 83"/>
                      <a:gd name="T21" fmla="*/ 28 h 106"/>
                      <a:gd name="T22" fmla="*/ 55 w 83"/>
                      <a:gd name="T23" fmla="*/ 0 h 106"/>
                      <a:gd name="T24" fmla="*/ 55 w 83"/>
                      <a:gd name="T25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3" h="106">
                        <a:moveTo>
                          <a:pt x="55" y="0"/>
                        </a:moveTo>
                        <a:lnTo>
                          <a:pt x="58" y="17"/>
                        </a:lnTo>
                        <a:lnTo>
                          <a:pt x="83" y="52"/>
                        </a:lnTo>
                        <a:lnTo>
                          <a:pt x="47" y="78"/>
                        </a:lnTo>
                        <a:lnTo>
                          <a:pt x="64" y="101"/>
                        </a:lnTo>
                        <a:lnTo>
                          <a:pt x="27" y="106"/>
                        </a:lnTo>
                        <a:lnTo>
                          <a:pt x="40" y="93"/>
                        </a:lnTo>
                        <a:lnTo>
                          <a:pt x="0" y="87"/>
                        </a:lnTo>
                        <a:lnTo>
                          <a:pt x="48" y="64"/>
                        </a:lnTo>
                        <a:lnTo>
                          <a:pt x="59" y="46"/>
                        </a:lnTo>
                        <a:lnTo>
                          <a:pt x="44" y="28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2" name="Freeform 174"/>
                  <p:cNvSpPr>
                    <a:spLocks/>
                  </p:cNvSpPr>
                  <p:nvPr/>
                </p:nvSpPr>
                <p:spPr bwMode="auto">
                  <a:xfrm>
                    <a:off x="5178" y="3027"/>
                    <a:ext cx="40" cy="13"/>
                  </a:xfrm>
                  <a:custGeom>
                    <a:avLst/>
                    <a:gdLst>
                      <a:gd name="T0" fmla="*/ 265 w 277"/>
                      <a:gd name="T1" fmla="*/ 71 h 96"/>
                      <a:gd name="T2" fmla="*/ 277 w 277"/>
                      <a:gd name="T3" fmla="*/ 53 h 96"/>
                      <a:gd name="T4" fmla="*/ 255 w 277"/>
                      <a:gd name="T5" fmla="*/ 30 h 96"/>
                      <a:gd name="T6" fmla="*/ 217 w 277"/>
                      <a:gd name="T7" fmla="*/ 27 h 96"/>
                      <a:gd name="T8" fmla="*/ 137 w 277"/>
                      <a:gd name="T9" fmla="*/ 0 h 96"/>
                      <a:gd name="T10" fmla="*/ 51 w 277"/>
                      <a:gd name="T11" fmla="*/ 19 h 96"/>
                      <a:gd name="T12" fmla="*/ 15 w 277"/>
                      <a:gd name="T13" fmla="*/ 63 h 96"/>
                      <a:gd name="T14" fmla="*/ 0 w 277"/>
                      <a:gd name="T15" fmla="*/ 96 h 96"/>
                      <a:gd name="T16" fmla="*/ 22 w 277"/>
                      <a:gd name="T17" fmla="*/ 96 h 96"/>
                      <a:gd name="T18" fmla="*/ 29 w 277"/>
                      <a:gd name="T19" fmla="*/ 56 h 96"/>
                      <a:gd name="T20" fmla="*/ 55 w 277"/>
                      <a:gd name="T21" fmla="*/ 24 h 96"/>
                      <a:gd name="T22" fmla="*/ 141 w 277"/>
                      <a:gd name="T23" fmla="*/ 12 h 96"/>
                      <a:gd name="T24" fmla="*/ 207 w 277"/>
                      <a:gd name="T25" fmla="*/ 31 h 96"/>
                      <a:gd name="T26" fmla="*/ 198 w 277"/>
                      <a:gd name="T27" fmla="*/ 45 h 96"/>
                      <a:gd name="T28" fmla="*/ 250 w 277"/>
                      <a:gd name="T29" fmla="*/ 37 h 96"/>
                      <a:gd name="T30" fmla="*/ 264 w 277"/>
                      <a:gd name="T31" fmla="*/ 55 h 96"/>
                      <a:gd name="T32" fmla="*/ 265 w 277"/>
                      <a:gd name="T33" fmla="*/ 71 h 96"/>
                      <a:gd name="T34" fmla="*/ 265 w 277"/>
                      <a:gd name="T35" fmla="*/ 71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277" h="96">
                        <a:moveTo>
                          <a:pt x="265" y="71"/>
                        </a:moveTo>
                        <a:lnTo>
                          <a:pt x="277" y="53"/>
                        </a:lnTo>
                        <a:lnTo>
                          <a:pt x="255" y="30"/>
                        </a:lnTo>
                        <a:lnTo>
                          <a:pt x="217" y="27"/>
                        </a:lnTo>
                        <a:lnTo>
                          <a:pt x="137" y="0"/>
                        </a:lnTo>
                        <a:lnTo>
                          <a:pt x="51" y="19"/>
                        </a:lnTo>
                        <a:lnTo>
                          <a:pt x="15" y="63"/>
                        </a:lnTo>
                        <a:lnTo>
                          <a:pt x="0" y="96"/>
                        </a:lnTo>
                        <a:lnTo>
                          <a:pt x="22" y="96"/>
                        </a:lnTo>
                        <a:lnTo>
                          <a:pt x="29" y="56"/>
                        </a:lnTo>
                        <a:lnTo>
                          <a:pt x="55" y="24"/>
                        </a:lnTo>
                        <a:lnTo>
                          <a:pt x="141" y="12"/>
                        </a:lnTo>
                        <a:lnTo>
                          <a:pt x="207" y="31"/>
                        </a:lnTo>
                        <a:lnTo>
                          <a:pt x="198" y="45"/>
                        </a:lnTo>
                        <a:lnTo>
                          <a:pt x="250" y="37"/>
                        </a:lnTo>
                        <a:lnTo>
                          <a:pt x="264" y="55"/>
                        </a:lnTo>
                        <a:lnTo>
                          <a:pt x="265" y="71"/>
                        </a:lnTo>
                        <a:lnTo>
                          <a:pt x="265" y="7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3" name="Freeform 175"/>
                  <p:cNvSpPr>
                    <a:spLocks/>
                  </p:cNvSpPr>
                  <p:nvPr/>
                </p:nvSpPr>
                <p:spPr bwMode="auto">
                  <a:xfrm>
                    <a:off x="5211" y="3046"/>
                    <a:ext cx="8" cy="2"/>
                  </a:xfrm>
                  <a:custGeom>
                    <a:avLst/>
                    <a:gdLst>
                      <a:gd name="T0" fmla="*/ 0 w 56"/>
                      <a:gd name="T1" fmla="*/ 17 h 17"/>
                      <a:gd name="T2" fmla="*/ 21 w 56"/>
                      <a:gd name="T3" fmla="*/ 0 h 17"/>
                      <a:gd name="T4" fmla="*/ 43 w 56"/>
                      <a:gd name="T5" fmla="*/ 0 h 17"/>
                      <a:gd name="T6" fmla="*/ 56 w 56"/>
                      <a:gd name="T7" fmla="*/ 14 h 17"/>
                      <a:gd name="T8" fmla="*/ 41 w 56"/>
                      <a:gd name="T9" fmla="*/ 15 h 17"/>
                      <a:gd name="T10" fmla="*/ 25 w 56"/>
                      <a:gd name="T11" fmla="*/ 8 h 17"/>
                      <a:gd name="T12" fmla="*/ 0 w 56"/>
                      <a:gd name="T13" fmla="*/ 17 h 17"/>
                      <a:gd name="T14" fmla="*/ 0 w 56"/>
                      <a:gd name="T15" fmla="*/ 17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6" h="17">
                        <a:moveTo>
                          <a:pt x="0" y="17"/>
                        </a:moveTo>
                        <a:lnTo>
                          <a:pt x="21" y="0"/>
                        </a:lnTo>
                        <a:lnTo>
                          <a:pt x="43" y="0"/>
                        </a:lnTo>
                        <a:lnTo>
                          <a:pt x="56" y="14"/>
                        </a:lnTo>
                        <a:lnTo>
                          <a:pt x="41" y="15"/>
                        </a:lnTo>
                        <a:lnTo>
                          <a:pt x="25" y="8"/>
                        </a:lnTo>
                        <a:lnTo>
                          <a:pt x="0" y="17"/>
                        </a:lnTo>
                        <a:lnTo>
                          <a:pt x="0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4" name="Freeform 176"/>
                  <p:cNvSpPr>
                    <a:spLocks/>
                  </p:cNvSpPr>
                  <p:nvPr/>
                </p:nvSpPr>
                <p:spPr bwMode="auto">
                  <a:xfrm>
                    <a:off x="5212" y="3037"/>
                    <a:ext cx="12" cy="30"/>
                  </a:xfrm>
                  <a:custGeom>
                    <a:avLst/>
                    <a:gdLst>
                      <a:gd name="T0" fmla="*/ 17 w 86"/>
                      <a:gd name="T1" fmla="*/ 0 h 212"/>
                      <a:gd name="T2" fmla="*/ 35 w 86"/>
                      <a:gd name="T3" fmla="*/ 28 h 212"/>
                      <a:gd name="T4" fmla="*/ 53 w 86"/>
                      <a:gd name="T5" fmla="*/ 72 h 212"/>
                      <a:gd name="T6" fmla="*/ 53 w 86"/>
                      <a:gd name="T7" fmla="*/ 92 h 212"/>
                      <a:gd name="T8" fmla="*/ 86 w 86"/>
                      <a:gd name="T9" fmla="*/ 137 h 212"/>
                      <a:gd name="T10" fmla="*/ 86 w 86"/>
                      <a:gd name="T11" fmla="*/ 155 h 212"/>
                      <a:gd name="T12" fmla="*/ 61 w 86"/>
                      <a:gd name="T13" fmla="*/ 159 h 212"/>
                      <a:gd name="T14" fmla="*/ 57 w 86"/>
                      <a:gd name="T15" fmla="*/ 190 h 212"/>
                      <a:gd name="T16" fmla="*/ 51 w 86"/>
                      <a:gd name="T17" fmla="*/ 193 h 212"/>
                      <a:gd name="T18" fmla="*/ 58 w 86"/>
                      <a:gd name="T19" fmla="*/ 212 h 212"/>
                      <a:gd name="T20" fmla="*/ 31 w 86"/>
                      <a:gd name="T21" fmla="*/ 196 h 212"/>
                      <a:gd name="T22" fmla="*/ 8 w 86"/>
                      <a:gd name="T23" fmla="*/ 209 h 212"/>
                      <a:gd name="T24" fmla="*/ 6 w 86"/>
                      <a:gd name="T25" fmla="*/ 194 h 212"/>
                      <a:gd name="T26" fmla="*/ 28 w 86"/>
                      <a:gd name="T27" fmla="*/ 192 h 212"/>
                      <a:gd name="T28" fmla="*/ 49 w 86"/>
                      <a:gd name="T29" fmla="*/ 183 h 212"/>
                      <a:gd name="T30" fmla="*/ 50 w 86"/>
                      <a:gd name="T31" fmla="*/ 161 h 212"/>
                      <a:gd name="T32" fmla="*/ 34 w 86"/>
                      <a:gd name="T33" fmla="*/ 169 h 212"/>
                      <a:gd name="T34" fmla="*/ 30 w 86"/>
                      <a:gd name="T35" fmla="*/ 159 h 212"/>
                      <a:gd name="T36" fmla="*/ 0 w 86"/>
                      <a:gd name="T37" fmla="*/ 175 h 212"/>
                      <a:gd name="T38" fmla="*/ 34 w 86"/>
                      <a:gd name="T39" fmla="*/ 136 h 212"/>
                      <a:gd name="T40" fmla="*/ 41 w 86"/>
                      <a:gd name="T41" fmla="*/ 154 h 212"/>
                      <a:gd name="T42" fmla="*/ 54 w 86"/>
                      <a:gd name="T43" fmla="*/ 148 h 212"/>
                      <a:gd name="T44" fmla="*/ 76 w 86"/>
                      <a:gd name="T45" fmla="*/ 148 h 212"/>
                      <a:gd name="T46" fmla="*/ 77 w 86"/>
                      <a:gd name="T47" fmla="*/ 135 h 212"/>
                      <a:gd name="T48" fmla="*/ 42 w 86"/>
                      <a:gd name="T49" fmla="*/ 96 h 212"/>
                      <a:gd name="T50" fmla="*/ 42 w 86"/>
                      <a:gd name="T51" fmla="*/ 70 h 212"/>
                      <a:gd name="T52" fmla="*/ 23 w 86"/>
                      <a:gd name="T53" fmla="*/ 24 h 212"/>
                      <a:gd name="T54" fmla="*/ 7 w 86"/>
                      <a:gd name="T55" fmla="*/ 0 h 212"/>
                      <a:gd name="T56" fmla="*/ 17 w 86"/>
                      <a:gd name="T57" fmla="*/ 0 h 212"/>
                      <a:gd name="T58" fmla="*/ 17 w 86"/>
                      <a:gd name="T59" fmla="*/ 0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86" h="212">
                        <a:moveTo>
                          <a:pt x="17" y="0"/>
                        </a:moveTo>
                        <a:lnTo>
                          <a:pt x="35" y="28"/>
                        </a:lnTo>
                        <a:lnTo>
                          <a:pt x="53" y="72"/>
                        </a:lnTo>
                        <a:lnTo>
                          <a:pt x="53" y="92"/>
                        </a:lnTo>
                        <a:lnTo>
                          <a:pt x="86" y="137"/>
                        </a:lnTo>
                        <a:lnTo>
                          <a:pt x="86" y="155"/>
                        </a:lnTo>
                        <a:lnTo>
                          <a:pt x="61" y="159"/>
                        </a:lnTo>
                        <a:lnTo>
                          <a:pt x="57" y="190"/>
                        </a:lnTo>
                        <a:lnTo>
                          <a:pt x="51" y="193"/>
                        </a:lnTo>
                        <a:lnTo>
                          <a:pt x="58" y="212"/>
                        </a:lnTo>
                        <a:lnTo>
                          <a:pt x="31" y="196"/>
                        </a:lnTo>
                        <a:lnTo>
                          <a:pt x="8" y="209"/>
                        </a:lnTo>
                        <a:lnTo>
                          <a:pt x="6" y="194"/>
                        </a:lnTo>
                        <a:lnTo>
                          <a:pt x="28" y="192"/>
                        </a:lnTo>
                        <a:lnTo>
                          <a:pt x="49" y="183"/>
                        </a:lnTo>
                        <a:lnTo>
                          <a:pt x="50" y="161"/>
                        </a:lnTo>
                        <a:lnTo>
                          <a:pt x="34" y="169"/>
                        </a:lnTo>
                        <a:lnTo>
                          <a:pt x="30" y="159"/>
                        </a:lnTo>
                        <a:lnTo>
                          <a:pt x="0" y="175"/>
                        </a:lnTo>
                        <a:lnTo>
                          <a:pt x="34" y="136"/>
                        </a:lnTo>
                        <a:lnTo>
                          <a:pt x="41" y="154"/>
                        </a:lnTo>
                        <a:lnTo>
                          <a:pt x="54" y="148"/>
                        </a:lnTo>
                        <a:lnTo>
                          <a:pt x="76" y="148"/>
                        </a:lnTo>
                        <a:lnTo>
                          <a:pt x="77" y="135"/>
                        </a:lnTo>
                        <a:lnTo>
                          <a:pt x="42" y="96"/>
                        </a:lnTo>
                        <a:lnTo>
                          <a:pt x="42" y="70"/>
                        </a:lnTo>
                        <a:lnTo>
                          <a:pt x="23" y="24"/>
                        </a:lnTo>
                        <a:lnTo>
                          <a:pt x="7" y="0"/>
                        </a:lnTo>
                        <a:lnTo>
                          <a:pt x="17" y="0"/>
                        </a:lnTo>
                        <a:lnTo>
                          <a:pt x="1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5" name="Freeform 177"/>
                  <p:cNvSpPr>
                    <a:spLocks/>
                  </p:cNvSpPr>
                  <p:nvPr/>
                </p:nvSpPr>
                <p:spPr bwMode="auto">
                  <a:xfrm>
                    <a:off x="5212" y="3048"/>
                    <a:ext cx="5" cy="5"/>
                  </a:xfrm>
                  <a:custGeom>
                    <a:avLst/>
                    <a:gdLst>
                      <a:gd name="T0" fmla="*/ 29 w 35"/>
                      <a:gd name="T1" fmla="*/ 0 h 32"/>
                      <a:gd name="T2" fmla="*/ 16 w 35"/>
                      <a:gd name="T3" fmla="*/ 14 h 32"/>
                      <a:gd name="T4" fmla="*/ 0 w 35"/>
                      <a:gd name="T5" fmla="*/ 19 h 32"/>
                      <a:gd name="T6" fmla="*/ 17 w 35"/>
                      <a:gd name="T7" fmla="*/ 32 h 32"/>
                      <a:gd name="T8" fmla="*/ 16 w 35"/>
                      <a:gd name="T9" fmla="*/ 20 h 32"/>
                      <a:gd name="T10" fmla="*/ 35 w 35"/>
                      <a:gd name="T11" fmla="*/ 19 h 32"/>
                      <a:gd name="T12" fmla="*/ 29 w 35"/>
                      <a:gd name="T13" fmla="*/ 0 h 32"/>
                      <a:gd name="T14" fmla="*/ 29 w 35"/>
                      <a:gd name="T15" fmla="*/ 0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5" h="32">
                        <a:moveTo>
                          <a:pt x="29" y="0"/>
                        </a:moveTo>
                        <a:lnTo>
                          <a:pt x="16" y="14"/>
                        </a:lnTo>
                        <a:lnTo>
                          <a:pt x="0" y="19"/>
                        </a:lnTo>
                        <a:lnTo>
                          <a:pt x="17" y="32"/>
                        </a:lnTo>
                        <a:lnTo>
                          <a:pt x="16" y="20"/>
                        </a:lnTo>
                        <a:lnTo>
                          <a:pt x="35" y="19"/>
                        </a:lnTo>
                        <a:lnTo>
                          <a:pt x="29" y="0"/>
                        </a:lnTo>
                        <a:lnTo>
                          <a:pt x="2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6" name="Freeform 178"/>
                  <p:cNvSpPr>
                    <a:spLocks/>
                  </p:cNvSpPr>
                  <p:nvPr/>
                </p:nvSpPr>
                <p:spPr bwMode="auto">
                  <a:xfrm>
                    <a:off x="5198" y="3064"/>
                    <a:ext cx="22" cy="17"/>
                  </a:xfrm>
                  <a:custGeom>
                    <a:avLst/>
                    <a:gdLst>
                      <a:gd name="T0" fmla="*/ 149 w 157"/>
                      <a:gd name="T1" fmla="*/ 15 h 121"/>
                      <a:gd name="T2" fmla="*/ 130 w 157"/>
                      <a:gd name="T3" fmla="*/ 28 h 121"/>
                      <a:gd name="T4" fmla="*/ 147 w 157"/>
                      <a:gd name="T5" fmla="*/ 53 h 121"/>
                      <a:gd name="T6" fmla="*/ 133 w 157"/>
                      <a:gd name="T7" fmla="*/ 69 h 121"/>
                      <a:gd name="T8" fmla="*/ 39 w 157"/>
                      <a:gd name="T9" fmla="*/ 50 h 121"/>
                      <a:gd name="T10" fmla="*/ 3 w 157"/>
                      <a:gd name="T11" fmla="*/ 0 h 121"/>
                      <a:gd name="T12" fmla="*/ 0 w 157"/>
                      <a:gd name="T13" fmla="*/ 36 h 121"/>
                      <a:gd name="T14" fmla="*/ 36 w 157"/>
                      <a:gd name="T15" fmla="*/ 121 h 121"/>
                      <a:gd name="T16" fmla="*/ 53 w 157"/>
                      <a:gd name="T17" fmla="*/ 95 h 121"/>
                      <a:gd name="T18" fmla="*/ 134 w 157"/>
                      <a:gd name="T19" fmla="*/ 83 h 121"/>
                      <a:gd name="T20" fmla="*/ 150 w 157"/>
                      <a:gd name="T21" fmla="*/ 70 h 121"/>
                      <a:gd name="T22" fmla="*/ 150 w 157"/>
                      <a:gd name="T23" fmla="*/ 47 h 121"/>
                      <a:gd name="T24" fmla="*/ 145 w 157"/>
                      <a:gd name="T25" fmla="*/ 32 h 121"/>
                      <a:gd name="T26" fmla="*/ 157 w 157"/>
                      <a:gd name="T27" fmla="*/ 21 h 121"/>
                      <a:gd name="T28" fmla="*/ 149 w 157"/>
                      <a:gd name="T29" fmla="*/ 15 h 121"/>
                      <a:gd name="T30" fmla="*/ 149 w 157"/>
                      <a:gd name="T31" fmla="*/ 15 h 1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57" h="121">
                        <a:moveTo>
                          <a:pt x="149" y="15"/>
                        </a:moveTo>
                        <a:lnTo>
                          <a:pt x="130" y="28"/>
                        </a:lnTo>
                        <a:lnTo>
                          <a:pt x="147" y="53"/>
                        </a:lnTo>
                        <a:lnTo>
                          <a:pt x="133" y="69"/>
                        </a:lnTo>
                        <a:lnTo>
                          <a:pt x="39" y="50"/>
                        </a:lnTo>
                        <a:lnTo>
                          <a:pt x="3" y="0"/>
                        </a:lnTo>
                        <a:lnTo>
                          <a:pt x="0" y="36"/>
                        </a:lnTo>
                        <a:lnTo>
                          <a:pt x="36" y="121"/>
                        </a:lnTo>
                        <a:lnTo>
                          <a:pt x="53" y="95"/>
                        </a:lnTo>
                        <a:lnTo>
                          <a:pt x="134" y="83"/>
                        </a:lnTo>
                        <a:lnTo>
                          <a:pt x="150" y="70"/>
                        </a:lnTo>
                        <a:lnTo>
                          <a:pt x="150" y="47"/>
                        </a:lnTo>
                        <a:lnTo>
                          <a:pt x="145" y="32"/>
                        </a:lnTo>
                        <a:lnTo>
                          <a:pt x="157" y="21"/>
                        </a:lnTo>
                        <a:lnTo>
                          <a:pt x="149" y="15"/>
                        </a:lnTo>
                        <a:lnTo>
                          <a:pt x="149" y="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7" name="Freeform 179"/>
                  <p:cNvSpPr>
                    <a:spLocks/>
                  </p:cNvSpPr>
                  <p:nvPr/>
                </p:nvSpPr>
                <p:spPr bwMode="auto">
                  <a:xfrm>
                    <a:off x="5190" y="3060"/>
                    <a:ext cx="8" cy="5"/>
                  </a:xfrm>
                  <a:custGeom>
                    <a:avLst/>
                    <a:gdLst>
                      <a:gd name="T0" fmla="*/ 11 w 56"/>
                      <a:gd name="T1" fmla="*/ 0 h 35"/>
                      <a:gd name="T2" fmla="*/ 23 w 56"/>
                      <a:gd name="T3" fmla="*/ 16 h 35"/>
                      <a:gd name="T4" fmla="*/ 46 w 56"/>
                      <a:gd name="T5" fmla="*/ 10 h 35"/>
                      <a:gd name="T6" fmla="*/ 56 w 56"/>
                      <a:gd name="T7" fmla="*/ 28 h 35"/>
                      <a:gd name="T8" fmla="*/ 18 w 56"/>
                      <a:gd name="T9" fmla="*/ 35 h 35"/>
                      <a:gd name="T10" fmla="*/ 0 w 56"/>
                      <a:gd name="T11" fmla="*/ 0 h 35"/>
                      <a:gd name="T12" fmla="*/ 11 w 56"/>
                      <a:gd name="T13" fmla="*/ 0 h 35"/>
                      <a:gd name="T14" fmla="*/ 11 w 56"/>
                      <a:gd name="T15" fmla="*/ 0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6" h="35">
                        <a:moveTo>
                          <a:pt x="11" y="0"/>
                        </a:moveTo>
                        <a:lnTo>
                          <a:pt x="23" y="16"/>
                        </a:lnTo>
                        <a:lnTo>
                          <a:pt x="46" y="10"/>
                        </a:lnTo>
                        <a:lnTo>
                          <a:pt x="56" y="28"/>
                        </a:lnTo>
                        <a:lnTo>
                          <a:pt x="18" y="35"/>
                        </a:lnTo>
                        <a:lnTo>
                          <a:pt x="0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8" name="Freeform 180"/>
                  <p:cNvSpPr>
                    <a:spLocks/>
                  </p:cNvSpPr>
                  <p:nvPr/>
                </p:nvSpPr>
                <p:spPr bwMode="auto">
                  <a:xfrm>
                    <a:off x="5201" y="3051"/>
                    <a:ext cx="6" cy="8"/>
                  </a:xfrm>
                  <a:custGeom>
                    <a:avLst/>
                    <a:gdLst>
                      <a:gd name="T0" fmla="*/ 6 w 41"/>
                      <a:gd name="T1" fmla="*/ 0 h 56"/>
                      <a:gd name="T2" fmla="*/ 0 w 41"/>
                      <a:gd name="T3" fmla="*/ 33 h 56"/>
                      <a:gd name="T4" fmla="*/ 41 w 41"/>
                      <a:gd name="T5" fmla="*/ 56 h 56"/>
                      <a:gd name="T6" fmla="*/ 31 w 41"/>
                      <a:gd name="T7" fmla="*/ 36 h 56"/>
                      <a:gd name="T8" fmla="*/ 15 w 41"/>
                      <a:gd name="T9" fmla="*/ 18 h 56"/>
                      <a:gd name="T10" fmla="*/ 6 w 41"/>
                      <a:gd name="T11" fmla="*/ 0 h 56"/>
                      <a:gd name="T12" fmla="*/ 6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6" y="0"/>
                        </a:moveTo>
                        <a:lnTo>
                          <a:pt x="0" y="33"/>
                        </a:lnTo>
                        <a:lnTo>
                          <a:pt x="41" y="56"/>
                        </a:lnTo>
                        <a:lnTo>
                          <a:pt x="31" y="36"/>
                        </a:lnTo>
                        <a:lnTo>
                          <a:pt x="15" y="18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59" name="Freeform 181"/>
                  <p:cNvSpPr>
                    <a:spLocks/>
                  </p:cNvSpPr>
                  <p:nvPr/>
                </p:nvSpPr>
                <p:spPr bwMode="auto">
                  <a:xfrm>
                    <a:off x="5242" y="3034"/>
                    <a:ext cx="7" cy="3"/>
                  </a:xfrm>
                  <a:custGeom>
                    <a:avLst/>
                    <a:gdLst>
                      <a:gd name="T0" fmla="*/ 0 w 44"/>
                      <a:gd name="T1" fmla="*/ 13 h 23"/>
                      <a:gd name="T2" fmla="*/ 8 w 44"/>
                      <a:gd name="T3" fmla="*/ 0 h 23"/>
                      <a:gd name="T4" fmla="*/ 27 w 44"/>
                      <a:gd name="T5" fmla="*/ 0 h 23"/>
                      <a:gd name="T6" fmla="*/ 33 w 44"/>
                      <a:gd name="T7" fmla="*/ 7 h 23"/>
                      <a:gd name="T8" fmla="*/ 44 w 44"/>
                      <a:gd name="T9" fmla="*/ 9 h 23"/>
                      <a:gd name="T10" fmla="*/ 36 w 44"/>
                      <a:gd name="T11" fmla="*/ 23 h 23"/>
                      <a:gd name="T12" fmla="*/ 32 w 44"/>
                      <a:gd name="T13" fmla="*/ 15 h 23"/>
                      <a:gd name="T14" fmla="*/ 20 w 44"/>
                      <a:gd name="T15" fmla="*/ 15 h 23"/>
                      <a:gd name="T16" fmla="*/ 11 w 44"/>
                      <a:gd name="T17" fmla="*/ 6 h 23"/>
                      <a:gd name="T18" fmla="*/ 0 w 44"/>
                      <a:gd name="T19" fmla="*/ 13 h 23"/>
                      <a:gd name="T20" fmla="*/ 0 w 44"/>
                      <a:gd name="T21" fmla="*/ 1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4" h="23">
                        <a:moveTo>
                          <a:pt x="0" y="13"/>
                        </a:moveTo>
                        <a:lnTo>
                          <a:pt x="8" y="0"/>
                        </a:lnTo>
                        <a:lnTo>
                          <a:pt x="27" y="0"/>
                        </a:lnTo>
                        <a:lnTo>
                          <a:pt x="33" y="7"/>
                        </a:lnTo>
                        <a:lnTo>
                          <a:pt x="44" y="9"/>
                        </a:lnTo>
                        <a:lnTo>
                          <a:pt x="36" y="23"/>
                        </a:lnTo>
                        <a:lnTo>
                          <a:pt x="32" y="15"/>
                        </a:lnTo>
                        <a:lnTo>
                          <a:pt x="20" y="15"/>
                        </a:lnTo>
                        <a:lnTo>
                          <a:pt x="11" y="6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0" name="Freeform 182"/>
                  <p:cNvSpPr>
                    <a:spLocks/>
                  </p:cNvSpPr>
                  <p:nvPr/>
                </p:nvSpPr>
                <p:spPr bwMode="auto">
                  <a:xfrm>
                    <a:off x="5240" y="3036"/>
                    <a:ext cx="5" cy="4"/>
                  </a:xfrm>
                  <a:custGeom>
                    <a:avLst/>
                    <a:gdLst>
                      <a:gd name="T0" fmla="*/ 37 w 37"/>
                      <a:gd name="T1" fmla="*/ 0 h 30"/>
                      <a:gd name="T2" fmla="*/ 10 w 37"/>
                      <a:gd name="T3" fmla="*/ 14 h 30"/>
                      <a:gd name="T4" fmla="*/ 0 w 37"/>
                      <a:gd name="T5" fmla="*/ 14 h 30"/>
                      <a:gd name="T6" fmla="*/ 2 w 37"/>
                      <a:gd name="T7" fmla="*/ 30 h 30"/>
                      <a:gd name="T8" fmla="*/ 12 w 37"/>
                      <a:gd name="T9" fmla="*/ 19 h 30"/>
                      <a:gd name="T10" fmla="*/ 25 w 37"/>
                      <a:gd name="T11" fmla="*/ 26 h 30"/>
                      <a:gd name="T12" fmla="*/ 31 w 37"/>
                      <a:gd name="T13" fmla="*/ 21 h 30"/>
                      <a:gd name="T14" fmla="*/ 24 w 37"/>
                      <a:gd name="T15" fmla="*/ 15 h 30"/>
                      <a:gd name="T16" fmla="*/ 29 w 37"/>
                      <a:gd name="T17" fmla="*/ 7 h 30"/>
                      <a:gd name="T18" fmla="*/ 37 w 37"/>
                      <a:gd name="T19" fmla="*/ 9 h 30"/>
                      <a:gd name="T20" fmla="*/ 37 w 37"/>
                      <a:gd name="T21" fmla="*/ 0 h 30"/>
                      <a:gd name="T22" fmla="*/ 37 w 37"/>
                      <a:gd name="T23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7" h="30">
                        <a:moveTo>
                          <a:pt x="37" y="0"/>
                        </a:moveTo>
                        <a:lnTo>
                          <a:pt x="10" y="14"/>
                        </a:lnTo>
                        <a:lnTo>
                          <a:pt x="0" y="14"/>
                        </a:lnTo>
                        <a:lnTo>
                          <a:pt x="2" y="30"/>
                        </a:lnTo>
                        <a:lnTo>
                          <a:pt x="12" y="19"/>
                        </a:lnTo>
                        <a:lnTo>
                          <a:pt x="25" y="26"/>
                        </a:lnTo>
                        <a:lnTo>
                          <a:pt x="31" y="21"/>
                        </a:lnTo>
                        <a:lnTo>
                          <a:pt x="24" y="15"/>
                        </a:lnTo>
                        <a:lnTo>
                          <a:pt x="29" y="7"/>
                        </a:lnTo>
                        <a:lnTo>
                          <a:pt x="37" y="9"/>
                        </a:lnTo>
                        <a:lnTo>
                          <a:pt x="37" y="0"/>
                        </a:lnTo>
                        <a:lnTo>
                          <a:pt x="3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1" name="Freeform 183"/>
                  <p:cNvSpPr>
                    <a:spLocks/>
                  </p:cNvSpPr>
                  <p:nvPr/>
                </p:nvSpPr>
                <p:spPr bwMode="auto">
                  <a:xfrm>
                    <a:off x="5218" y="3009"/>
                    <a:ext cx="35" cy="24"/>
                  </a:xfrm>
                  <a:custGeom>
                    <a:avLst/>
                    <a:gdLst>
                      <a:gd name="T0" fmla="*/ 200 w 243"/>
                      <a:gd name="T1" fmla="*/ 131 h 170"/>
                      <a:gd name="T2" fmla="*/ 215 w 243"/>
                      <a:gd name="T3" fmla="*/ 170 h 170"/>
                      <a:gd name="T4" fmla="*/ 211 w 243"/>
                      <a:gd name="T5" fmla="*/ 131 h 170"/>
                      <a:gd name="T6" fmla="*/ 241 w 243"/>
                      <a:gd name="T7" fmla="*/ 120 h 170"/>
                      <a:gd name="T8" fmla="*/ 243 w 243"/>
                      <a:gd name="T9" fmla="*/ 87 h 170"/>
                      <a:gd name="T10" fmla="*/ 192 w 243"/>
                      <a:gd name="T11" fmla="*/ 47 h 170"/>
                      <a:gd name="T12" fmla="*/ 130 w 243"/>
                      <a:gd name="T13" fmla="*/ 29 h 170"/>
                      <a:gd name="T14" fmla="*/ 62 w 243"/>
                      <a:gd name="T15" fmla="*/ 0 h 170"/>
                      <a:gd name="T16" fmla="*/ 0 w 243"/>
                      <a:gd name="T17" fmla="*/ 25 h 170"/>
                      <a:gd name="T18" fmla="*/ 65 w 243"/>
                      <a:gd name="T19" fmla="*/ 45 h 170"/>
                      <a:gd name="T20" fmla="*/ 117 w 243"/>
                      <a:gd name="T21" fmla="*/ 96 h 170"/>
                      <a:gd name="T22" fmla="*/ 188 w 243"/>
                      <a:gd name="T23" fmla="*/ 119 h 170"/>
                      <a:gd name="T24" fmla="*/ 215 w 243"/>
                      <a:gd name="T25" fmla="*/ 102 h 170"/>
                      <a:gd name="T26" fmla="*/ 172 w 243"/>
                      <a:gd name="T27" fmla="*/ 99 h 170"/>
                      <a:gd name="T28" fmla="*/ 196 w 243"/>
                      <a:gd name="T29" fmla="*/ 77 h 170"/>
                      <a:gd name="T30" fmla="*/ 139 w 243"/>
                      <a:gd name="T31" fmla="*/ 46 h 170"/>
                      <a:gd name="T32" fmla="*/ 195 w 243"/>
                      <a:gd name="T33" fmla="*/ 58 h 170"/>
                      <a:gd name="T34" fmla="*/ 235 w 243"/>
                      <a:gd name="T35" fmla="*/ 94 h 170"/>
                      <a:gd name="T36" fmla="*/ 200 w 243"/>
                      <a:gd name="T37" fmla="*/ 131 h 170"/>
                      <a:gd name="T38" fmla="*/ 200 w 243"/>
                      <a:gd name="T39" fmla="*/ 131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43" h="170">
                        <a:moveTo>
                          <a:pt x="200" y="131"/>
                        </a:moveTo>
                        <a:lnTo>
                          <a:pt x="215" y="170"/>
                        </a:lnTo>
                        <a:lnTo>
                          <a:pt x="211" y="131"/>
                        </a:lnTo>
                        <a:lnTo>
                          <a:pt x="241" y="120"/>
                        </a:lnTo>
                        <a:lnTo>
                          <a:pt x="243" y="87"/>
                        </a:lnTo>
                        <a:lnTo>
                          <a:pt x="192" y="47"/>
                        </a:lnTo>
                        <a:lnTo>
                          <a:pt x="130" y="29"/>
                        </a:lnTo>
                        <a:lnTo>
                          <a:pt x="62" y="0"/>
                        </a:lnTo>
                        <a:lnTo>
                          <a:pt x="0" y="25"/>
                        </a:lnTo>
                        <a:lnTo>
                          <a:pt x="65" y="45"/>
                        </a:lnTo>
                        <a:lnTo>
                          <a:pt x="117" y="96"/>
                        </a:lnTo>
                        <a:lnTo>
                          <a:pt x="188" y="119"/>
                        </a:lnTo>
                        <a:lnTo>
                          <a:pt x="215" y="102"/>
                        </a:lnTo>
                        <a:lnTo>
                          <a:pt x="172" y="99"/>
                        </a:lnTo>
                        <a:lnTo>
                          <a:pt x="196" y="77"/>
                        </a:lnTo>
                        <a:lnTo>
                          <a:pt x="139" y="46"/>
                        </a:lnTo>
                        <a:lnTo>
                          <a:pt x="195" y="58"/>
                        </a:lnTo>
                        <a:lnTo>
                          <a:pt x="235" y="94"/>
                        </a:lnTo>
                        <a:lnTo>
                          <a:pt x="200" y="131"/>
                        </a:lnTo>
                        <a:lnTo>
                          <a:pt x="200" y="13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2" name="Freeform 184"/>
                  <p:cNvSpPr>
                    <a:spLocks/>
                  </p:cNvSpPr>
                  <p:nvPr/>
                </p:nvSpPr>
                <p:spPr bwMode="auto">
                  <a:xfrm>
                    <a:off x="5206" y="3013"/>
                    <a:ext cx="40" cy="26"/>
                  </a:xfrm>
                  <a:custGeom>
                    <a:avLst/>
                    <a:gdLst>
                      <a:gd name="T0" fmla="*/ 84 w 275"/>
                      <a:gd name="T1" fmla="*/ 0 h 182"/>
                      <a:gd name="T2" fmla="*/ 39 w 275"/>
                      <a:gd name="T3" fmla="*/ 23 h 182"/>
                      <a:gd name="T4" fmla="*/ 15 w 275"/>
                      <a:gd name="T5" fmla="*/ 75 h 182"/>
                      <a:gd name="T6" fmla="*/ 72 w 275"/>
                      <a:gd name="T7" fmla="*/ 53 h 182"/>
                      <a:gd name="T8" fmla="*/ 18 w 275"/>
                      <a:gd name="T9" fmla="*/ 93 h 182"/>
                      <a:gd name="T10" fmla="*/ 0 w 275"/>
                      <a:gd name="T11" fmla="*/ 120 h 182"/>
                      <a:gd name="T12" fmla="*/ 24 w 275"/>
                      <a:gd name="T13" fmla="*/ 127 h 182"/>
                      <a:gd name="T14" fmla="*/ 67 w 275"/>
                      <a:gd name="T15" fmla="*/ 123 h 182"/>
                      <a:gd name="T16" fmla="*/ 90 w 275"/>
                      <a:gd name="T17" fmla="*/ 136 h 182"/>
                      <a:gd name="T18" fmla="*/ 73 w 275"/>
                      <a:gd name="T19" fmla="*/ 179 h 182"/>
                      <a:gd name="T20" fmla="*/ 110 w 275"/>
                      <a:gd name="T21" fmla="*/ 154 h 182"/>
                      <a:gd name="T22" fmla="*/ 134 w 275"/>
                      <a:gd name="T23" fmla="*/ 155 h 182"/>
                      <a:gd name="T24" fmla="*/ 149 w 275"/>
                      <a:gd name="T25" fmla="*/ 171 h 182"/>
                      <a:gd name="T26" fmla="*/ 181 w 275"/>
                      <a:gd name="T27" fmla="*/ 182 h 182"/>
                      <a:gd name="T28" fmla="*/ 183 w 275"/>
                      <a:gd name="T29" fmla="*/ 156 h 182"/>
                      <a:gd name="T30" fmla="*/ 227 w 275"/>
                      <a:gd name="T31" fmla="*/ 140 h 182"/>
                      <a:gd name="T32" fmla="*/ 212 w 275"/>
                      <a:gd name="T33" fmla="*/ 127 h 182"/>
                      <a:gd name="T34" fmla="*/ 229 w 275"/>
                      <a:gd name="T35" fmla="*/ 123 h 182"/>
                      <a:gd name="T36" fmla="*/ 229 w 275"/>
                      <a:gd name="T37" fmla="*/ 106 h 182"/>
                      <a:gd name="T38" fmla="*/ 275 w 275"/>
                      <a:gd name="T39" fmla="*/ 105 h 182"/>
                      <a:gd name="T40" fmla="*/ 264 w 275"/>
                      <a:gd name="T41" fmla="*/ 83 h 182"/>
                      <a:gd name="T42" fmla="*/ 206 w 275"/>
                      <a:gd name="T43" fmla="*/ 95 h 182"/>
                      <a:gd name="T44" fmla="*/ 147 w 275"/>
                      <a:gd name="T45" fmla="*/ 87 h 182"/>
                      <a:gd name="T46" fmla="*/ 193 w 275"/>
                      <a:gd name="T47" fmla="*/ 75 h 182"/>
                      <a:gd name="T48" fmla="*/ 141 w 275"/>
                      <a:gd name="T49" fmla="*/ 53 h 182"/>
                      <a:gd name="T50" fmla="*/ 141 w 275"/>
                      <a:gd name="T51" fmla="*/ 27 h 182"/>
                      <a:gd name="T52" fmla="*/ 118 w 275"/>
                      <a:gd name="T53" fmla="*/ 17 h 182"/>
                      <a:gd name="T54" fmla="*/ 86 w 275"/>
                      <a:gd name="T55" fmla="*/ 18 h 182"/>
                      <a:gd name="T56" fmla="*/ 84 w 275"/>
                      <a:gd name="T57" fmla="*/ 0 h 182"/>
                      <a:gd name="T58" fmla="*/ 84 w 275"/>
                      <a:gd name="T59" fmla="*/ 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75" h="182">
                        <a:moveTo>
                          <a:pt x="84" y="0"/>
                        </a:moveTo>
                        <a:lnTo>
                          <a:pt x="39" y="23"/>
                        </a:lnTo>
                        <a:lnTo>
                          <a:pt x="15" y="75"/>
                        </a:lnTo>
                        <a:lnTo>
                          <a:pt x="72" y="53"/>
                        </a:lnTo>
                        <a:lnTo>
                          <a:pt x="18" y="93"/>
                        </a:lnTo>
                        <a:lnTo>
                          <a:pt x="0" y="120"/>
                        </a:lnTo>
                        <a:lnTo>
                          <a:pt x="24" y="127"/>
                        </a:lnTo>
                        <a:lnTo>
                          <a:pt x="67" y="123"/>
                        </a:lnTo>
                        <a:lnTo>
                          <a:pt x="90" y="136"/>
                        </a:lnTo>
                        <a:lnTo>
                          <a:pt x="73" y="179"/>
                        </a:lnTo>
                        <a:lnTo>
                          <a:pt x="110" y="154"/>
                        </a:lnTo>
                        <a:lnTo>
                          <a:pt x="134" y="155"/>
                        </a:lnTo>
                        <a:lnTo>
                          <a:pt x="149" y="171"/>
                        </a:lnTo>
                        <a:lnTo>
                          <a:pt x="181" y="182"/>
                        </a:lnTo>
                        <a:lnTo>
                          <a:pt x="183" y="156"/>
                        </a:lnTo>
                        <a:lnTo>
                          <a:pt x="227" y="140"/>
                        </a:lnTo>
                        <a:lnTo>
                          <a:pt x="212" y="127"/>
                        </a:lnTo>
                        <a:lnTo>
                          <a:pt x="229" y="123"/>
                        </a:lnTo>
                        <a:lnTo>
                          <a:pt x="229" y="106"/>
                        </a:lnTo>
                        <a:lnTo>
                          <a:pt x="275" y="105"/>
                        </a:lnTo>
                        <a:lnTo>
                          <a:pt x="264" y="83"/>
                        </a:lnTo>
                        <a:lnTo>
                          <a:pt x="206" y="95"/>
                        </a:lnTo>
                        <a:lnTo>
                          <a:pt x="147" y="87"/>
                        </a:lnTo>
                        <a:lnTo>
                          <a:pt x="193" y="75"/>
                        </a:lnTo>
                        <a:lnTo>
                          <a:pt x="141" y="53"/>
                        </a:lnTo>
                        <a:lnTo>
                          <a:pt x="141" y="27"/>
                        </a:lnTo>
                        <a:lnTo>
                          <a:pt x="118" y="17"/>
                        </a:lnTo>
                        <a:lnTo>
                          <a:pt x="86" y="18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3" name="Freeform 185"/>
                  <p:cNvSpPr>
                    <a:spLocks/>
                  </p:cNvSpPr>
                  <p:nvPr/>
                </p:nvSpPr>
                <p:spPr bwMode="auto">
                  <a:xfrm>
                    <a:off x="5217" y="3037"/>
                    <a:ext cx="10" cy="11"/>
                  </a:xfrm>
                  <a:custGeom>
                    <a:avLst/>
                    <a:gdLst>
                      <a:gd name="T0" fmla="*/ 8 w 69"/>
                      <a:gd name="T1" fmla="*/ 0 h 75"/>
                      <a:gd name="T2" fmla="*/ 23 w 69"/>
                      <a:gd name="T3" fmla="*/ 57 h 75"/>
                      <a:gd name="T4" fmla="*/ 69 w 69"/>
                      <a:gd name="T5" fmla="*/ 67 h 75"/>
                      <a:gd name="T6" fmla="*/ 44 w 69"/>
                      <a:gd name="T7" fmla="*/ 75 h 75"/>
                      <a:gd name="T8" fmla="*/ 16 w 69"/>
                      <a:gd name="T9" fmla="*/ 64 h 75"/>
                      <a:gd name="T10" fmla="*/ 0 w 69"/>
                      <a:gd name="T11" fmla="*/ 3 h 75"/>
                      <a:gd name="T12" fmla="*/ 8 w 69"/>
                      <a:gd name="T13" fmla="*/ 0 h 75"/>
                      <a:gd name="T14" fmla="*/ 8 w 69"/>
                      <a:gd name="T1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9" h="75">
                        <a:moveTo>
                          <a:pt x="8" y="0"/>
                        </a:moveTo>
                        <a:lnTo>
                          <a:pt x="23" y="57"/>
                        </a:lnTo>
                        <a:lnTo>
                          <a:pt x="69" y="67"/>
                        </a:lnTo>
                        <a:lnTo>
                          <a:pt x="44" y="75"/>
                        </a:lnTo>
                        <a:lnTo>
                          <a:pt x="16" y="64"/>
                        </a:lnTo>
                        <a:lnTo>
                          <a:pt x="0" y="3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4" name="Freeform 186"/>
                  <p:cNvSpPr>
                    <a:spLocks/>
                  </p:cNvSpPr>
                  <p:nvPr/>
                </p:nvSpPr>
                <p:spPr bwMode="auto">
                  <a:xfrm>
                    <a:off x="5220" y="3036"/>
                    <a:ext cx="7" cy="8"/>
                  </a:xfrm>
                  <a:custGeom>
                    <a:avLst/>
                    <a:gdLst>
                      <a:gd name="T0" fmla="*/ 0 w 49"/>
                      <a:gd name="T1" fmla="*/ 8 h 52"/>
                      <a:gd name="T2" fmla="*/ 33 w 49"/>
                      <a:gd name="T3" fmla="*/ 0 h 52"/>
                      <a:gd name="T4" fmla="*/ 49 w 49"/>
                      <a:gd name="T5" fmla="*/ 13 h 52"/>
                      <a:gd name="T6" fmla="*/ 30 w 49"/>
                      <a:gd name="T7" fmla="*/ 27 h 52"/>
                      <a:gd name="T8" fmla="*/ 44 w 49"/>
                      <a:gd name="T9" fmla="*/ 52 h 52"/>
                      <a:gd name="T10" fmla="*/ 18 w 49"/>
                      <a:gd name="T11" fmla="*/ 48 h 52"/>
                      <a:gd name="T12" fmla="*/ 16 w 49"/>
                      <a:gd name="T13" fmla="*/ 29 h 52"/>
                      <a:gd name="T14" fmla="*/ 25 w 49"/>
                      <a:gd name="T15" fmla="*/ 19 h 52"/>
                      <a:gd name="T16" fmla="*/ 0 w 49"/>
                      <a:gd name="T17" fmla="*/ 8 h 52"/>
                      <a:gd name="T18" fmla="*/ 0 w 49"/>
                      <a:gd name="T19" fmla="*/ 8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9" h="52">
                        <a:moveTo>
                          <a:pt x="0" y="8"/>
                        </a:moveTo>
                        <a:lnTo>
                          <a:pt x="33" y="0"/>
                        </a:lnTo>
                        <a:lnTo>
                          <a:pt x="49" y="13"/>
                        </a:lnTo>
                        <a:lnTo>
                          <a:pt x="30" y="27"/>
                        </a:lnTo>
                        <a:lnTo>
                          <a:pt x="44" y="52"/>
                        </a:lnTo>
                        <a:lnTo>
                          <a:pt x="18" y="48"/>
                        </a:lnTo>
                        <a:lnTo>
                          <a:pt x="16" y="29"/>
                        </a:lnTo>
                        <a:lnTo>
                          <a:pt x="25" y="19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5" name="Freeform 187"/>
                  <p:cNvSpPr>
                    <a:spLocks/>
                  </p:cNvSpPr>
                  <p:nvPr/>
                </p:nvSpPr>
                <p:spPr bwMode="auto">
                  <a:xfrm>
                    <a:off x="5220" y="3037"/>
                    <a:ext cx="3" cy="8"/>
                  </a:xfrm>
                  <a:custGeom>
                    <a:avLst/>
                    <a:gdLst>
                      <a:gd name="T0" fmla="*/ 11 w 19"/>
                      <a:gd name="T1" fmla="*/ 0 h 50"/>
                      <a:gd name="T2" fmla="*/ 0 w 19"/>
                      <a:gd name="T3" fmla="*/ 38 h 50"/>
                      <a:gd name="T4" fmla="*/ 0 w 19"/>
                      <a:gd name="T5" fmla="*/ 50 h 50"/>
                      <a:gd name="T6" fmla="*/ 19 w 19"/>
                      <a:gd name="T7" fmla="*/ 5 h 50"/>
                      <a:gd name="T8" fmla="*/ 11 w 19"/>
                      <a:gd name="T9" fmla="*/ 0 h 50"/>
                      <a:gd name="T10" fmla="*/ 11 w 19"/>
                      <a:gd name="T11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9" h="50">
                        <a:moveTo>
                          <a:pt x="11" y="0"/>
                        </a:moveTo>
                        <a:lnTo>
                          <a:pt x="0" y="38"/>
                        </a:lnTo>
                        <a:lnTo>
                          <a:pt x="0" y="50"/>
                        </a:lnTo>
                        <a:lnTo>
                          <a:pt x="19" y="5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6" name="Freeform 188"/>
                  <p:cNvSpPr>
                    <a:spLocks/>
                  </p:cNvSpPr>
                  <p:nvPr/>
                </p:nvSpPr>
                <p:spPr bwMode="auto">
                  <a:xfrm>
                    <a:off x="5243" y="3036"/>
                    <a:ext cx="8" cy="13"/>
                  </a:xfrm>
                  <a:custGeom>
                    <a:avLst/>
                    <a:gdLst>
                      <a:gd name="T0" fmla="*/ 34 w 56"/>
                      <a:gd name="T1" fmla="*/ 0 h 93"/>
                      <a:gd name="T2" fmla="*/ 56 w 56"/>
                      <a:gd name="T3" fmla="*/ 48 h 93"/>
                      <a:gd name="T4" fmla="*/ 48 w 56"/>
                      <a:gd name="T5" fmla="*/ 57 h 93"/>
                      <a:gd name="T6" fmla="*/ 31 w 56"/>
                      <a:gd name="T7" fmla="*/ 57 h 93"/>
                      <a:gd name="T8" fmla="*/ 27 w 56"/>
                      <a:gd name="T9" fmla="*/ 78 h 93"/>
                      <a:gd name="T10" fmla="*/ 0 w 56"/>
                      <a:gd name="T11" fmla="*/ 93 h 93"/>
                      <a:gd name="T12" fmla="*/ 21 w 56"/>
                      <a:gd name="T13" fmla="*/ 73 h 93"/>
                      <a:gd name="T14" fmla="*/ 6 w 56"/>
                      <a:gd name="T15" fmla="*/ 52 h 93"/>
                      <a:gd name="T16" fmla="*/ 13 w 56"/>
                      <a:gd name="T17" fmla="*/ 39 h 93"/>
                      <a:gd name="T18" fmla="*/ 19 w 56"/>
                      <a:gd name="T19" fmla="*/ 58 h 93"/>
                      <a:gd name="T20" fmla="*/ 28 w 56"/>
                      <a:gd name="T21" fmla="*/ 49 h 93"/>
                      <a:gd name="T22" fmla="*/ 47 w 56"/>
                      <a:gd name="T23" fmla="*/ 49 h 93"/>
                      <a:gd name="T24" fmla="*/ 34 w 56"/>
                      <a:gd name="T25" fmla="*/ 0 h 93"/>
                      <a:gd name="T26" fmla="*/ 34 w 56"/>
                      <a:gd name="T27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6" h="93">
                        <a:moveTo>
                          <a:pt x="34" y="0"/>
                        </a:moveTo>
                        <a:lnTo>
                          <a:pt x="56" y="48"/>
                        </a:lnTo>
                        <a:lnTo>
                          <a:pt x="48" y="57"/>
                        </a:lnTo>
                        <a:lnTo>
                          <a:pt x="31" y="57"/>
                        </a:lnTo>
                        <a:lnTo>
                          <a:pt x="27" y="78"/>
                        </a:lnTo>
                        <a:lnTo>
                          <a:pt x="0" y="93"/>
                        </a:lnTo>
                        <a:lnTo>
                          <a:pt x="21" y="73"/>
                        </a:lnTo>
                        <a:lnTo>
                          <a:pt x="6" y="52"/>
                        </a:lnTo>
                        <a:lnTo>
                          <a:pt x="13" y="39"/>
                        </a:lnTo>
                        <a:lnTo>
                          <a:pt x="19" y="58"/>
                        </a:lnTo>
                        <a:lnTo>
                          <a:pt x="28" y="49"/>
                        </a:lnTo>
                        <a:lnTo>
                          <a:pt x="47" y="49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7" name="Freeform 189"/>
                  <p:cNvSpPr>
                    <a:spLocks/>
                  </p:cNvSpPr>
                  <p:nvPr/>
                </p:nvSpPr>
                <p:spPr bwMode="auto">
                  <a:xfrm>
                    <a:off x="5227" y="3047"/>
                    <a:ext cx="20" cy="15"/>
                  </a:xfrm>
                  <a:custGeom>
                    <a:avLst/>
                    <a:gdLst>
                      <a:gd name="T0" fmla="*/ 131 w 138"/>
                      <a:gd name="T1" fmla="*/ 14 h 107"/>
                      <a:gd name="T2" fmla="*/ 138 w 138"/>
                      <a:gd name="T3" fmla="*/ 21 h 107"/>
                      <a:gd name="T4" fmla="*/ 127 w 138"/>
                      <a:gd name="T5" fmla="*/ 33 h 107"/>
                      <a:gd name="T6" fmla="*/ 137 w 138"/>
                      <a:gd name="T7" fmla="*/ 65 h 107"/>
                      <a:gd name="T8" fmla="*/ 109 w 138"/>
                      <a:gd name="T9" fmla="*/ 79 h 107"/>
                      <a:gd name="T10" fmla="*/ 49 w 138"/>
                      <a:gd name="T11" fmla="*/ 75 h 107"/>
                      <a:gd name="T12" fmla="*/ 26 w 138"/>
                      <a:gd name="T13" fmla="*/ 107 h 107"/>
                      <a:gd name="T14" fmla="*/ 26 w 138"/>
                      <a:gd name="T15" fmla="*/ 70 h 107"/>
                      <a:gd name="T16" fmla="*/ 1 w 138"/>
                      <a:gd name="T17" fmla="*/ 39 h 107"/>
                      <a:gd name="T18" fmla="*/ 0 w 138"/>
                      <a:gd name="T19" fmla="*/ 0 h 107"/>
                      <a:gd name="T20" fmla="*/ 14 w 138"/>
                      <a:gd name="T21" fmla="*/ 28 h 107"/>
                      <a:gd name="T22" fmla="*/ 77 w 138"/>
                      <a:gd name="T23" fmla="*/ 66 h 107"/>
                      <a:gd name="T24" fmla="*/ 116 w 138"/>
                      <a:gd name="T25" fmla="*/ 68 h 107"/>
                      <a:gd name="T26" fmla="*/ 125 w 138"/>
                      <a:gd name="T27" fmla="*/ 57 h 107"/>
                      <a:gd name="T28" fmla="*/ 118 w 138"/>
                      <a:gd name="T29" fmla="*/ 33 h 107"/>
                      <a:gd name="T30" fmla="*/ 131 w 138"/>
                      <a:gd name="T31" fmla="*/ 14 h 107"/>
                      <a:gd name="T32" fmla="*/ 131 w 138"/>
                      <a:gd name="T33" fmla="*/ 14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38" h="107">
                        <a:moveTo>
                          <a:pt x="131" y="14"/>
                        </a:moveTo>
                        <a:lnTo>
                          <a:pt x="138" y="21"/>
                        </a:lnTo>
                        <a:lnTo>
                          <a:pt x="127" y="33"/>
                        </a:lnTo>
                        <a:lnTo>
                          <a:pt x="137" y="65"/>
                        </a:lnTo>
                        <a:lnTo>
                          <a:pt x="109" y="79"/>
                        </a:lnTo>
                        <a:lnTo>
                          <a:pt x="49" y="75"/>
                        </a:lnTo>
                        <a:lnTo>
                          <a:pt x="26" y="107"/>
                        </a:lnTo>
                        <a:lnTo>
                          <a:pt x="26" y="70"/>
                        </a:lnTo>
                        <a:lnTo>
                          <a:pt x="1" y="39"/>
                        </a:lnTo>
                        <a:lnTo>
                          <a:pt x="0" y="0"/>
                        </a:lnTo>
                        <a:lnTo>
                          <a:pt x="14" y="28"/>
                        </a:lnTo>
                        <a:lnTo>
                          <a:pt x="77" y="66"/>
                        </a:lnTo>
                        <a:lnTo>
                          <a:pt x="116" y="68"/>
                        </a:lnTo>
                        <a:lnTo>
                          <a:pt x="125" y="57"/>
                        </a:lnTo>
                        <a:lnTo>
                          <a:pt x="118" y="33"/>
                        </a:lnTo>
                        <a:lnTo>
                          <a:pt x="131" y="14"/>
                        </a:lnTo>
                        <a:lnTo>
                          <a:pt x="131" y="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8" name="Freeform 190"/>
                  <p:cNvSpPr>
                    <a:spLocks/>
                  </p:cNvSpPr>
                  <p:nvPr/>
                </p:nvSpPr>
                <p:spPr bwMode="auto">
                  <a:xfrm>
                    <a:off x="5180" y="3082"/>
                    <a:ext cx="64" cy="52"/>
                  </a:xfrm>
                  <a:custGeom>
                    <a:avLst/>
                    <a:gdLst>
                      <a:gd name="T0" fmla="*/ 0 w 452"/>
                      <a:gd name="T1" fmla="*/ 145 h 360"/>
                      <a:gd name="T2" fmla="*/ 90 w 452"/>
                      <a:gd name="T3" fmla="*/ 228 h 360"/>
                      <a:gd name="T4" fmla="*/ 86 w 452"/>
                      <a:gd name="T5" fmla="*/ 138 h 360"/>
                      <a:gd name="T6" fmla="*/ 113 w 452"/>
                      <a:gd name="T7" fmla="*/ 239 h 360"/>
                      <a:gd name="T8" fmla="*/ 136 w 452"/>
                      <a:gd name="T9" fmla="*/ 254 h 360"/>
                      <a:gd name="T10" fmla="*/ 73 w 452"/>
                      <a:gd name="T11" fmla="*/ 0 h 360"/>
                      <a:gd name="T12" fmla="*/ 176 w 452"/>
                      <a:gd name="T13" fmla="*/ 292 h 360"/>
                      <a:gd name="T14" fmla="*/ 177 w 452"/>
                      <a:gd name="T15" fmla="*/ 327 h 360"/>
                      <a:gd name="T16" fmla="*/ 223 w 452"/>
                      <a:gd name="T17" fmla="*/ 317 h 360"/>
                      <a:gd name="T18" fmla="*/ 316 w 452"/>
                      <a:gd name="T19" fmla="*/ 331 h 360"/>
                      <a:gd name="T20" fmla="*/ 452 w 452"/>
                      <a:gd name="T21" fmla="*/ 327 h 360"/>
                      <a:gd name="T22" fmla="*/ 299 w 452"/>
                      <a:gd name="T23" fmla="*/ 348 h 360"/>
                      <a:gd name="T24" fmla="*/ 216 w 452"/>
                      <a:gd name="T25" fmla="*/ 338 h 360"/>
                      <a:gd name="T26" fmla="*/ 161 w 452"/>
                      <a:gd name="T27" fmla="*/ 360 h 360"/>
                      <a:gd name="T28" fmla="*/ 153 w 452"/>
                      <a:gd name="T29" fmla="*/ 294 h 360"/>
                      <a:gd name="T30" fmla="*/ 88 w 452"/>
                      <a:gd name="T31" fmla="*/ 244 h 360"/>
                      <a:gd name="T32" fmla="*/ 0 w 452"/>
                      <a:gd name="T33" fmla="*/ 145 h 360"/>
                      <a:gd name="T34" fmla="*/ 0 w 452"/>
                      <a:gd name="T35" fmla="*/ 145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52" h="360">
                        <a:moveTo>
                          <a:pt x="0" y="145"/>
                        </a:moveTo>
                        <a:lnTo>
                          <a:pt x="90" y="228"/>
                        </a:lnTo>
                        <a:lnTo>
                          <a:pt x="86" y="138"/>
                        </a:lnTo>
                        <a:lnTo>
                          <a:pt x="113" y="239"/>
                        </a:lnTo>
                        <a:lnTo>
                          <a:pt x="136" y="254"/>
                        </a:lnTo>
                        <a:lnTo>
                          <a:pt x="73" y="0"/>
                        </a:lnTo>
                        <a:lnTo>
                          <a:pt x="176" y="292"/>
                        </a:lnTo>
                        <a:lnTo>
                          <a:pt x="177" y="327"/>
                        </a:lnTo>
                        <a:lnTo>
                          <a:pt x="223" y="317"/>
                        </a:lnTo>
                        <a:lnTo>
                          <a:pt x="316" y="331"/>
                        </a:lnTo>
                        <a:lnTo>
                          <a:pt x="452" y="327"/>
                        </a:lnTo>
                        <a:lnTo>
                          <a:pt x="299" y="348"/>
                        </a:lnTo>
                        <a:lnTo>
                          <a:pt x="216" y="338"/>
                        </a:lnTo>
                        <a:lnTo>
                          <a:pt x="161" y="360"/>
                        </a:lnTo>
                        <a:lnTo>
                          <a:pt x="153" y="294"/>
                        </a:lnTo>
                        <a:lnTo>
                          <a:pt x="88" y="244"/>
                        </a:lnTo>
                        <a:lnTo>
                          <a:pt x="0" y="145"/>
                        </a:lnTo>
                        <a:lnTo>
                          <a:pt x="0" y="14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69" name="Freeform 191"/>
                  <p:cNvSpPr>
                    <a:spLocks/>
                  </p:cNvSpPr>
                  <p:nvPr/>
                </p:nvSpPr>
                <p:spPr bwMode="auto">
                  <a:xfrm>
                    <a:off x="5192" y="3075"/>
                    <a:ext cx="10" cy="19"/>
                  </a:xfrm>
                  <a:custGeom>
                    <a:avLst/>
                    <a:gdLst>
                      <a:gd name="T0" fmla="*/ 0 w 75"/>
                      <a:gd name="T1" fmla="*/ 0 h 139"/>
                      <a:gd name="T2" fmla="*/ 75 w 75"/>
                      <a:gd name="T3" fmla="*/ 65 h 139"/>
                      <a:gd name="T4" fmla="*/ 51 w 75"/>
                      <a:gd name="T5" fmla="*/ 139 h 139"/>
                      <a:gd name="T6" fmla="*/ 55 w 75"/>
                      <a:gd name="T7" fmla="*/ 69 h 139"/>
                      <a:gd name="T8" fmla="*/ 0 w 75"/>
                      <a:gd name="T9" fmla="*/ 0 h 139"/>
                      <a:gd name="T10" fmla="*/ 0 w 75"/>
                      <a:gd name="T11" fmla="*/ 0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75" h="139">
                        <a:moveTo>
                          <a:pt x="0" y="0"/>
                        </a:moveTo>
                        <a:lnTo>
                          <a:pt x="75" y="65"/>
                        </a:lnTo>
                        <a:lnTo>
                          <a:pt x="51" y="139"/>
                        </a:lnTo>
                        <a:lnTo>
                          <a:pt x="55" y="6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0" name="Freeform 192"/>
                  <p:cNvSpPr>
                    <a:spLocks/>
                  </p:cNvSpPr>
                  <p:nvPr/>
                </p:nvSpPr>
                <p:spPr bwMode="auto">
                  <a:xfrm>
                    <a:off x="5199" y="3087"/>
                    <a:ext cx="4" cy="25"/>
                  </a:xfrm>
                  <a:custGeom>
                    <a:avLst/>
                    <a:gdLst>
                      <a:gd name="T0" fmla="*/ 15 w 33"/>
                      <a:gd name="T1" fmla="*/ 0 h 178"/>
                      <a:gd name="T2" fmla="*/ 33 w 33"/>
                      <a:gd name="T3" fmla="*/ 53 h 178"/>
                      <a:gd name="T4" fmla="*/ 11 w 33"/>
                      <a:gd name="T5" fmla="*/ 178 h 178"/>
                      <a:gd name="T6" fmla="*/ 0 w 33"/>
                      <a:gd name="T7" fmla="*/ 160 h 178"/>
                      <a:gd name="T8" fmla="*/ 24 w 33"/>
                      <a:gd name="T9" fmla="*/ 51 h 178"/>
                      <a:gd name="T10" fmla="*/ 10 w 33"/>
                      <a:gd name="T11" fmla="*/ 19 h 178"/>
                      <a:gd name="T12" fmla="*/ 15 w 33"/>
                      <a:gd name="T13" fmla="*/ 0 h 178"/>
                      <a:gd name="T14" fmla="*/ 15 w 33"/>
                      <a:gd name="T15" fmla="*/ 0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33" h="178">
                        <a:moveTo>
                          <a:pt x="15" y="0"/>
                        </a:moveTo>
                        <a:lnTo>
                          <a:pt x="33" y="53"/>
                        </a:lnTo>
                        <a:lnTo>
                          <a:pt x="11" y="178"/>
                        </a:lnTo>
                        <a:lnTo>
                          <a:pt x="0" y="160"/>
                        </a:lnTo>
                        <a:lnTo>
                          <a:pt x="24" y="51"/>
                        </a:lnTo>
                        <a:lnTo>
                          <a:pt x="10" y="19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1" name="Freeform 193"/>
                  <p:cNvSpPr>
                    <a:spLocks/>
                  </p:cNvSpPr>
                  <p:nvPr/>
                </p:nvSpPr>
                <p:spPr bwMode="auto">
                  <a:xfrm>
                    <a:off x="5204" y="3077"/>
                    <a:ext cx="18" cy="52"/>
                  </a:xfrm>
                  <a:custGeom>
                    <a:avLst/>
                    <a:gdLst>
                      <a:gd name="T0" fmla="*/ 10 w 124"/>
                      <a:gd name="T1" fmla="*/ 0 h 367"/>
                      <a:gd name="T2" fmla="*/ 0 w 124"/>
                      <a:gd name="T3" fmla="*/ 64 h 367"/>
                      <a:gd name="T4" fmla="*/ 15 w 124"/>
                      <a:gd name="T5" fmla="*/ 167 h 367"/>
                      <a:gd name="T6" fmla="*/ 26 w 124"/>
                      <a:gd name="T7" fmla="*/ 367 h 367"/>
                      <a:gd name="T8" fmla="*/ 48 w 124"/>
                      <a:gd name="T9" fmla="*/ 362 h 367"/>
                      <a:gd name="T10" fmla="*/ 42 w 124"/>
                      <a:gd name="T11" fmla="*/ 297 h 367"/>
                      <a:gd name="T12" fmla="*/ 85 w 124"/>
                      <a:gd name="T13" fmla="*/ 240 h 367"/>
                      <a:gd name="T14" fmla="*/ 44 w 124"/>
                      <a:gd name="T15" fmla="*/ 268 h 367"/>
                      <a:gd name="T16" fmla="*/ 76 w 124"/>
                      <a:gd name="T17" fmla="*/ 193 h 367"/>
                      <a:gd name="T18" fmla="*/ 52 w 124"/>
                      <a:gd name="T19" fmla="*/ 66 h 367"/>
                      <a:gd name="T20" fmla="*/ 124 w 124"/>
                      <a:gd name="T21" fmla="*/ 51 h 367"/>
                      <a:gd name="T22" fmla="*/ 87 w 124"/>
                      <a:gd name="T23" fmla="*/ 7 h 367"/>
                      <a:gd name="T24" fmla="*/ 10 w 124"/>
                      <a:gd name="T25" fmla="*/ 0 h 367"/>
                      <a:gd name="T26" fmla="*/ 10 w 124"/>
                      <a:gd name="T27" fmla="*/ 0 h 3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4" h="367">
                        <a:moveTo>
                          <a:pt x="10" y="0"/>
                        </a:moveTo>
                        <a:lnTo>
                          <a:pt x="0" y="64"/>
                        </a:lnTo>
                        <a:lnTo>
                          <a:pt x="15" y="167"/>
                        </a:lnTo>
                        <a:lnTo>
                          <a:pt x="26" y="367"/>
                        </a:lnTo>
                        <a:lnTo>
                          <a:pt x="48" y="362"/>
                        </a:lnTo>
                        <a:lnTo>
                          <a:pt x="42" y="297"/>
                        </a:lnTo>
                        <a:lnTo>
                          <a:pt x="85" y="240"/>
                        </a:lnTo>
                        <a:lnTo>
                          <a:pt x="44" y="268"/>
                        </a:lnTo>
                        <a:lnTo>
                          <a:pt x="76" y="193"/>
                        </a:lnTo>
                        <a:lnTo>
                          <a:pt x="52" y="66"/>
                        </a:lnTo>
                        <a:lnTo>
                          <a:pt x="124" y="51"/>
                        </a:lnTo>
                        <a:lnTo>
                          <a:pt x="87" y="7"/>
                        </a:lnTo>
                        <a:lnTo>
                          <a:pt x="10" y="0"/>
                        </a:lnTo>
                        <a:lnTo>
                          <a:pt x="1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2" name="Freeform 194"/>
                  <p:cNvSpPr>
                    <a:spLocks/>
                  </p:cNvSpPr>
                  <p:nvPr/>
                </p:nvSpPr>
                <p:spPr bwMode="auto">
                  <a:xfrm>
                    <a:off x="5187" y="3088"/>
                    <a:ext cx="4" cy="6"/>
                  </a:xfrm>
                  <a:custGeom>
                    <a:avLst/>
                    <a:gdLst>
                      <a:gd name="T0" fmla="*/ 0 w 29"/>
                      <a:gd name="T1" fmla="*/ 0 h 43"/>
                      <a:gd name="T2" fmla="*/ 29 w 29"/>
                      <a:gd name="T3" fmla="*/ 27 h 43"/>
                      <a:gd name="T4" fmla="*/ 13 w 29"/>
                      <a:gd name="T5" fmla="*/ 43 h 43"/>
                      <a:gd name="T6" fmla="*/ 15 w 29"/>
                      <a:gd name="T7" fmla="*/ 29 h 43"/>
                      <a:gd name="T8" fmla="*/ 0 w 29"/>
                      <a:gd name="T9" fmla="*/ 0 h 43"/>
                      <a:gd name="T10" fmla="*/ 0 w 29"/>
                      <a:gd name="T11" fmla="*/ 0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43">
                        <a:moveTo>
                          <a:pt x="0" y="0"/>
                        </a:moveTo>
                        <a:lnTo>
                          <a:pt x="29" y="27"/>
                        </a:lnTo>
                        <a:lnTo>
                          <a:pt x="13" y="43"/>
                        </a:lnTo>
                        <a:lnTo>
                          <a:pt x="15" y="2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3" name="Freeform 195"/>
                  <p:cNvSpPr>
                    <a:spLocks/>
                  </p:cNvSpPr>
                  <p:nvPr/>
                </p:nvSpPr>
                <p:spPr bwMode="auto">
                  <a:xfrm>
                    <a:off x="5218" y="3077"/>
                    <a:ext cx="57" cy="39"/>
                  </a:xfrm>
                  <a:custGeom>
                    <a:avLst/>
                    <a:gdLst>
                      <a:gd name="T0" fmla="*/ 39 w 399"/>
                      <a:gd name="T1" fmla="*/ 0 h 278"/>
                      <a:gd name="T2" fmla="*/ 86 w 399"/>
                      <a:gd name="T3" fmla="*/ 120 h 278"/>
                      <a:gd name="T4" fmla="*/ 66 w 399"/>
                      <a:gd name="T5" fmla="*/ 159 h 278"/>
                      <a:gd name="T6" fmla="*/ 70 w 399"/>
                      <a:gd name="T7" fmla="*/ 188 h 278"/>
                      <a:gd name="T8" fmla="*/ 92 w 399"/>
                      <a:gd name="T9" fmla="*/ 188 h 278"/>
                      <a:gd name="T10" fmla="*/ 113 w 399"/>
                      <a:gd name="T11" fmla="*/ 212 h 278"/>
                      <a:gd name="T12" fmla="*/ 146 w 399"/>
                      <a:gd name="T13" fmla="*/ 208 h 278"/>
                      <a:gd name="T14" fmla="*/ 178 w 399"/>
                      <a:gd name="T15" fmla="*/ 209 h 278"/>
                      <a:gd name="T16" fmla="*/ 293 w 399"/>
                      <a:gd name="T17" fmla="*/ 207 h 278"/>
                      <a:gd name="T18" fmla="*/ 366 w 399"/>
                      <a:gd name="T19" fmla="*/ 189 h 278"/>
                      <a:gd name="T20" fmla="*/ 399 w 399"/>
                      <a:gd name="T21" fmla="*/ 226 h 278"/>
                      <a:gd name="T22" fmla="*/ 395 w 399"/>
                      <a:gd name="T23" fmla="*/ 278 h 278"/>
                      <a:gd name="T24" fmla="*/ 367 w 399"/>
                      <a:gd name="T25" fmla="*/ 202 h 278"/>
                      <a:gd name="T26" fmla="*/ 333 w 399"/>
                      <a:gd name="T27" fmla="*/ 212 h 278"/>
                      <a:gd name="T28" fmla="*/ 258 w 399"/>
                      <a:gd name="T29" fmla="*/ 227 h 278"/>
                      <a:gd name="T30" fmla="*/ 148 w 399"/>
                      <a:gd name="T31" fmla="*/ 226 h 278"/>
                      <a:gd name="T32" fmla="*/ 103 w 399"/>
                      <a:gd name="T33" fmla="*/ 243 h 278"/>
                      <a:gd name="T34" fmla="*/ 70 w 399"/>
                      <a:gd name="T35" fmla="*/ 207 h 278"/>
                      <a:gd name="T36" fmla="*/ 0 w 399"/>
                      <a:gd name="T37" fmla="*/ 206 h 278"/>
                      <a:gd name="T38" fmla="*/ 53 w 399"/>
                      <a:gd name="T39" fmla="*/ 158 h 278"/>
                      <a:gd name="T40" fmla="*/ 63 w 399"/>
                      <a:gd name="T41" fmla="*/ 103 h 278"/>
                      <a:gd name="T42" fmla="*/ 39 w 399"/>
                      <a:gd name="T43" fmla="*/ 0 h 278"/>
                      <a:gd name="T44" fmla="*/ 39 w 399"/>
                      <a:gd name="T45" fmla="*/ 0 h 2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399" h="278">
                        <a:moveTo>
                          <a:pt x="39" y="0"/>
                        </a:moveTo>
                        <a:lnTo>
                          <a:pt x="86" y="120"/>
                        </a:lnTo>
                        <a:lnTo>
                          <a:pt x="66" y="159"/>
                        </a:lnTo>
                        <a:lnTo>
                          <a:pt x="70" y="188"/>
                        </a:lnTo>
                        <a:lnTo>
                          <a:pt x="92" y="188"/>
                        </a:lnTo>
                        <a:lnTo>
                          <a:pt x="113" y="212"/>
                        </a:lnTo>
                        <a:lnTo>
                          <a:pt x="146" y="208"/>
                        </a:lnTo>
                        <a:lnTo>
                          <a:pt x="178" y="209"/>
                        </a:lnTo>
                        <a:lnTo>
                          <a:pt x="293" y="207"/>
                        </a:lnTo>
                        <a:lnTo>
                          <a:pt x="366" y="189"/>
                        </a:lnTo>
                        <a:lnTo>
                          <a:pt x="399" y="226"/>
                        </a:lnTo>
                        <a:lnTo>
                          <a:pt x="395" y="278"/>
                        </a:lnTo>
                        <a:lnTo>
                          <a:pt x="367" y="202"/>
                        </a:lnTo>
                        <a:lnTo>
                          <a:pt x="333" y="212"/>
                        </a:lnTo>
                        <a:lnTo>
                          <a:pt x="258" y="227"/>
                        </a:lnTo>
                        <a:lnTo>
                          <a:pt x="148" y="226"/>
                        </a:lnTo>
                        <a:lnTo>
                          <a:pt x="103" y="243"/>
                        </a:lnTo>
                        <a:lnTo>
                          <a:pt x="70" y="207"/>
                        </a:lnTo>
                        <a:lnTo>
                          <a:pt x="0" y="206"/>
                        </a:lnTo>
                        <a:lnTo>
                          <a:pt x="53" y="158"/>
                        </a:lnTo>
                        <a:lnTo>
                          <a:pt x="63" y="103"/>
                        </a:lnTo>
                        <a:lnTo>
                          <a:pt x="39" y="0"/>
                        </a:lnTo>
                        <a:lnTo>
                          <a:pt x="3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4" name="Freeform 196"/>
                  <p:cNvSpPr>
                    <a:spLocks/>
                  </p:cNvSpPr>
                  <p:nvPr/>
                </p:nvSpPr>
                <p:spPr bwMode="auto">
                  <a:xfrm>
                    <a:off x="5210" y="3107"/>
                    <a:ext cx="60" cy="23"/>
                  </a:xfrm>
                  <a:custGeom>
                    <a:avLst/>
                    <a:gdLst>
                      <a:gd name="T0" fmla="*/ 8 w 420"/>
                      <a:gd name="T1" fmla="*/ 0 h 157"/>
                      <a:gd name="T2" fmla="*/ 79 w 420"/>
                      <a:gd name="T3" fmla="*/ 92 h 157"/>
                      <a:gd name="T4" fmla="*/ 154 w 420"/>
                      <a:gd name="T5" fmla="*/ 50 h 157"/>
                      <a:gd name="T6" fmla="*/ 169 w 420"/>
                      <a:gd name="T7" fmla="*/ 112 h 157"/>
                      <a:gd name="T8" fmla="*/ 200 w 420"/>
                      <a:gd name="T9" fmla="*/ 55 h 157"/>
                      <a:gd name="T10" fmla="*/ 401 w 420"/>
                      <a:gd name="T11" fmla="*/ 44 h 157"/>
                      <a:gd name="T12" fmla="*/ 392 w 420"/>
                      <a:gd name="T13" fmla="*/ 3 h 157"/>
                      <a:gd name="T14" fmla="*/ 415 w 420"/>
                      <a:gd name="T15" fmla="*/ 52 h 157"/>
                      <a:gd name="T16" fmla="*/ 414 w 420"/>
                      <a:gd name="T17" fmla="*/ 93 h 157"/>
                      <a:gd name="T18" fmla="*/ 390 w 420"/>
                      <a:gd name="T19" fmla="*/ 92 h 157"/>
                      <a:gd name="T20" fmla="*/ 420 w 420"/>
                      <a:gd name="T21" fmla="*/ 127 h 157"/>
                      <a:gd name="T22" fmla="*/ 369 w 420"/>
                      <a:gd name="T23" fmla="*/ 91 h 157"/>
                      <a:gd name="T24" fmla="*/ 347 w 420"/>
                      <a:gd name="T25" fmla="*/ 89 h 157"/>
                      <a:gd name="T26" fmla="*/ 284 w 420"/>
                      <a:gd name="T27" fmla="*/ 136 h 157"/>
                      <a:gd name="T28" fmla="*/ 335 w 420"/>
                      <a:gd name="T29" fmla="*/ 88 h 157"/>
                      <a:gd name="T30" fmla="*/ 275 w 420"/>
                      <a:gd name="T31" fmla="*/ 59 h 157"/>
                      <a:gd name="T32" fmla="*/ 263 w 420"/>
                      <a:gd name="T33" fmla="*/ 62 h 157"/>
                      <a:gd name="T34" fmla="*/ 257 w 420"/>
                      <a:gd name="T35" fmla="*/ 119 h 157"/>
                      <a:gd name="T36" fmla="*/ 168 w 420"/>
                      <a:gd name="T37" fmla="*/ 134 h 157"/>
                      <a:gd name="T38" fmla="*/ 116 w 420"/>
                      <a:gd name="T39" fmla="*/ 157 h 157"/>
                      <a:gd name="T40" fmla="*/ 66 w 420"/>
                      <a:gd name="T41" fmla="*/ 156 h 157"/>
                      <a:gd name="T42" fmla="*/ 62 w 420"/>
                      <a:gd name="T43" fmla="*/ 105 h 157"/>
                      <a:gd name="T44" fmla="*/ 0 w 420"/>
                      <a:gd name="T45" fmla="*/ 16 h 157"/>
                      <a:gd name="T46" fmla="*/ 8 w 420"/>
                      <a:gd name="T47" fmla="*/ 0 h 157"/>
                      <a:gd name="T48" fmla="*/ 8 w 420"/>
                      <a:gd name="T4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20" h="157">
                        <a:moveTo>
                          <a:pt x="8" y="0"/>
                        </a:moveTo>
                        <a:lnTo>
                          <a:pt x="79" y="92"/>
                        </a:lnTo>
                        <a:lnTo>
                          <a:pt x="154" y="50"/>
                        </a:lnTo>
                        <a:lnTo>
                          <a:pt x="169" y="112"/>
                        </a:lnTo>
                        <a:lnTo>
                          <a:pt x="200" y="55"/>
                        </a:lnTo>
                        <a:lnTo>
                          <a:pt x="401" y="44"/>
                        </a:lnTo>
                        <a:lnTo>
                          <a:pt x="392" y="3"/>
                        </a:lnTo>
                        <a:lnTo>
                          <a:pt x="415" y="52"/>
                        </a:lnTo>
                        <a:lnTo>
                          <a:pt x="414" y="93"/>
                        </a:lnTo>
                        <a:lnTo>
                          <a:pt x="390" y="92"/>
                        </a:lnTo>
                        <a:lnTo>
                          <a:pt x="420" y="127"/>
                        </a:lnTo>
                        <a:lnTo>
                          <a:pt x="369" y="91"/>
                        </a:lnTo>
                        <a:lnTo>
                          <a:pt x="347" y="89"/>
                        </a:lnTo>
                        <a:lnTo>
                          <a:pt x="284" y="136"/>
                        </a:lnTo>
                        <a:lnTo>
                          <a:pt x="335" y="88"/>
                        </a:lnTo>
                        <a:lnTo>
                          <a:pt x="275" y="59"/>
                        </a:lnTo>
                        <a:lnTo>
                          <a:pt x="263" y="62"/>
                        </a:lnTo>
                        <a:lnTo>
                          <a:pt x="257" y="119"/>
                        </a:lnTo>
                        <a:lnTo>
                          <a:pt x="168" y="134"/>
                        </a:lnTo>
                        <a:lnTo>
                          <a:pt x="116" y="157"/>
                        </a:lnTo>
                        <a:lnTo>
                          <a:pt x="66" y="156"/>
                        </a:lnTo>
                        <a:lnTo>
                          <a:pt x="62" y="105"/>
                        </a:lnTo>
                        <a:lnTo>
                          <a:pt x="0" y="16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5" name="Freeform 197"/>
                  <p:cNvSpPr>
                    <a:spLocks/>
                  </p:cNvSpPr>
                  <p:nvPr/>
                </p:nvSpPr>
                <p:spPr bwMode="auto">
                  <a:xfrm>
                    <a:off x="5242" y="3116"/>
                    <a:ext cx="14" cy="9"/>
                  </a:xfrm>
                  <a:custGeom>
                    <a:avLst/>
                    <a:gdLst>
                      <a:gd name="T0" fmla="*/ 34 w 97"/>
                      <a:gd name="T1" fmla="*/ 0 h 58"/>
                      <a:gd name="T2" fmla="*/ 48 w 97"/>
                      <a:gd name="T3" fmla="*/ 11 h 58"/>
                      <a:gd name="T4" fmla="*/ 97 w 97"/>
                      <a:gd name="T5" fmla="*/ 38 h 58"/>
                      <a:gd name="T6" fmla="*/ 84 w 97"/>
                      <a:gd name="T7" fmla="*/ 51 h 58"/>
                      <a:gd name="T8" fmla="*/ 0 w 97"/>
                      <a:gd name="T9" fmla="*/ 58 h 58"/>
                      <a:gd name="T10" fmla="*/ 34 w 97"/>
                      <a:gd name="T11" fmla="*/ 0 h 58"/>
                      <a:gd name="T12" fmla="*/ 34 w 97"/>
                      <a:gd name="T13" fmla="*/ 0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7" h="58">
                        <a:moveTo>
                          <a:pt x="34" y="0"/>
                        </a:moveTo>
                        <a:lnTo>
                          <a:pt x="48" y="11"/>
                        </a:lnTo>
                        <a:lnTo>
                          <a:pt x="97" y="38"/>
                        </a:lnTo>
                        <a:lnTo>
                          <a:pt x="84" y="51"/>
                        </a:lnTo>
                        <a:lnTo>
                          <a:pt x="0" y="58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6" name="Freeform 198"/>
                  <p:cNvSpPr>
                    <a:spLocks/>
                  </p:cNvSpPr>
                  <p:nvPr/>
                </p:nvSpPr>
                <p:spPr bwMode="auto">
                  <a:xfrm>
                    <a:off x="5261" y="3125"/>
                    <a:ext cx="14" cy="14"/>
                  </a:xfrm>
                  <a:custGeom>
                    <a:avLst/>
                    <a:gdLst>
                      <a:gd name="T0" fmla="*/ 62 w 97"/>
                      <a:gd name="T1" fmla="*/ 0 h 94"/>
                      <a:gd name="T2" fmla="*/ 97 w 97"/>
                      <a:gd name="T3" fmla="*/ 27 h 94"/>
                      <a:gd name="T4" fmla="*/ 66 w 97"/>
                      <a:gd name="T5" fmla="*/ 21 h 94"/>
                      <a:gd name="T6" fmla="*/ 66 w 97"/>
                      <a:gd name="T7" fmla="*/ 50 h 94"/>
                      <a:gd name="T8" fmla="*/ 44 w 97"/>
                      <a:gd name="T9" fmla="*/ 78 h 94"/>
                      <a:gd name="T10" fmla="*/ 0 w 97"/>
                      <a:gd name="T11" fmla="*/ 94 h 94"/>
                      <a:gd name="T12" fmla="*/ 37 w 97"/>
                      <a:gd name="T13" fmla="*/ 65 h 94"/>
                      <a:gd name="T14" fmla="*/ 54 w 97"/>
                      <a:gd name="T15" fmla="*/ 21 h 94"/>
                      <a:gd name="T16" fmla="*/ 62 w 97"/>
                      <a:gd name="T17" fmla="*/ 0 h 94"/>
                      <a:gd name="T18" fmla="*/ 62 w 97"/>
                      <a:gd name="T19" fmla="*/ 0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7" h="94">
                        <a:moveTo>
                          <a:pt x="62" y="0"/>
                        </a:moveTo>
                        <a:lnTo>
                          <a:pt x="97" y="27"/>
                        </a:lnTo>
                        <a:lnTo>
                          <a:pt x="66" y="21"/>
                        </a:lnTo>
                        <a:lnTo>
                          <a:pt x="66" y="50"/>
                        </a:lnTo>
                        <a:lnTo>
                          <a:pt x="44" y="78"/>
                        </a:lnTo>
                        <a:lnTo>
                          <a:pt x="0" y="94"/>
                        </a:lnTo>
                        <a:lnTo>
                          <a:pt x="37" y="65"/>
                        </a:lnTo>
                        <a:lnTo>
                          <a:pt x="54" y="21"/>
                        </a:lnTo>
                        <a:lnTo>
                          <a:pt x="62" y="0"/>
                        </a:lnTo>
                        <a:lnTo>
                          <a:pt x="6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7" name="Freeform 199"/>
                  <p:cNvSpPr>
                    <a:spLocks/>
                  </p:cNvSpPr>
                  <p:nvPr/>
                </p:nvSpPr>
                <p:spPr bwMode="auto">
                  <a:xfrm>
                    <a:off x="5246" y="3128"/>
                    <a:ext cx="10" cy="14"/>
                  </a:xfrm>
                  <a:custGeom>
                    <a:avLst/>
                    <a:gdLst>
                      <a:gd name="T0" fmla="*/ 2 w 69"/>
                      <a:gd name="T1" fmla="*/ 0 h 97"/>
                      <a:gd name="T2" fmla="*/ 21 w 69"/>
                      <a:gd name="T3" fmla="*/ 54 h 97"/>
                      <a:gd name="T4" fmla="*/ 0 w 69"/>
                      <a:gd name="T5" fmla="*/ 97 h 97"/>
                      <a:gd name="T6" fmla="*/ 69 w 69"/>
                      <a:gd name="T7" fmla="*/ 77 h 97"/>
                      <a:gd name="T8" fmla="*/ 36 w 69"/>
                      <a:gd name="T9" fmla="*/ 69 h 97"/>
                      <a:gd name="T10" fmla="*/ 29 w 69"/>
                      <a:gd name="T11" fmla="*/ 34 h 97"/>
                      <a:gd name="T12" fmla="*/ 2 w 69"/>
                      <a:gd name="T13" fmla="*/ 0 h 97"/>
                      <a:gd name="T14" fmla="*/ 2 w 69"/>
                      <a:gd name="T15" fmla="*/ 0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9" h="97">
                        <a:moveTo>
                          <a:pt x="2" y="0"/>
                        </a:moveTo>
                        <a:lnTo>
                          <a:pt x="21" y="54"/>
                        </a:lnTo>
                        <a:lnTo>
                          <a:pt x="0" y="97"/>
                        </a:lnTo>
                        <a:lnTo>
                          <a:pt x="69" y="77"/>
                        </a:lnTo>
                        <a:lnTo>
                          <a:pt x="36" y="69"/>
                        </a:lnTo>
                        <a:lnTo>
                          <a:pt x="29" y="34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8" name="Freeform 200"/>
                  <p:cNvSpPr>
                    <a:spLocks/>
                  </p:cNvSpPr>
                  <p:nvPr/>
                </p:nvSpPr>
                <p:spPr bwMode="auto">
                  <a:xfrm>
                    <a:off x="5226" y="3057"/>
                    <a:ext cx="9" cy="14"/>
                  </a:xfrm>
                  <a:custGeom>
                    <a:avLst/>
                    <a:gdLst>
                      <a:gd name="T0" fmla="*/ 0 w 62"/>
                      <a:gd name="T1" fmla="*/ 7 h 97"/>
                      <a:gd name="T2" fmla="*/ 29 w 62"/>
                      <a:gd name="T3" fmla="*/ 47 h 97"/>
                      <a:gd name="T4" fmla="*/ 42 w 62"/>
                      <a:gd name="T5" fmla="*/ 10 h 97"/>
                      <a:gd name="T6" fmla="*/ 53 w 62"/>
                      <a:gd name="T7" fmla="*/ 0 h 97"/>
                      <a:gd name="T8" fmla="*/ 62 w 62"/>
                      <a:gd name="T9" fmla="*/ 44 h 97"/>
                      <a:gd name="T10" fmla="*/ 53 w 62"/>
                      <a:gd name="T11" fmla="*/ 97 h 97"/>
                      <a:gd name="T12" fmla="*/ 43 w 62"/>
                      <a:gd name="T13" fmla="*/ 59 h 97"/>
                      <a:gd name="T14" fmla="*/ 32 w 62"/>
                      <a:gd name="T15" fmla="*/ 60 h 97"/>
                      <a:gd name="T16" fmla="*/ 22 w 62"/>
                      <a:gd name="T17" fmla="*/ 90 h 97"/>
                      <a:gd name="T18" fmla="*/ 0 w 62"/>
                      <a:gd name="T19" fmla="*/ 7 h 97"/>
                      <a:gd name="T20" fmla="*/ 0 w 62"/>
                      <a:gd name="T21" fmla="*/ 7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2" h="97">
                        <a:moveTo>
                          <a:pt x="0" y="7"/>
                        </a:moveTo>
                        <a:lnTo>
                          <a:pt x="29" y="47"/>
                        </a:lnTo>
                        <a:lnTo>
                          <a:pt x="42" y="10"/>
                        </a:lnTo>
                        <a:lnTo>
                          <a:pt x="53" y="0"/>
                        </a:lnTo>
                        <a:lnTo>
                          <a:pt x="62" y="44"/>
                        </a:lnTo>
                        <a:lnTo>
                          <a:pt x="53" y="97"/>
                        </a:lnTo>
                        <a:lnTo>
                          <a:pt x="43" y="59"/>
                        </a:lnTo>
                        <a:lnTo>
                          <a:pt x="32" y="60"/>
                        </a:lnTo>
                        <a:lnTo>
                          <a:pt x="22" y="90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9" name="Freeform 201"/>
                  <p:cNvSpPr>
                    <a:spLocks/>
                  </p:cNvSpPr>
                  <p:nvPr/>
                </p:nvSpPr>
                <p:spPr bwMode="auto">
                  <a:xfrm>
                    <a:off x="5223" y="3064"/>
                    <a:ext cx="8" cy="28"/>
                  </a:xfrm>
                  <a:custGeom>
                    <a:avLst/>
                    <a:gdLst>
                      <a:gd name="T0" fmla="*/ 0 w 53"/>
                      <a:gd name="T1" fmla="*/ 0 h 197"/>
                      <a:gd name="T2" fmla="*/ 24 w 53"/>
                      <a:gd name="T3" fmla="*/ 55 h 197"/>
                      <a:gd name="T4" fmla="*/ 42 w 53"/>
                      <a:gd name="T5" fmla="*/ 38 h 197"/>
                      <a:gd name="T6" fmla="*/ 53 w 53"/>
                      <a:gd name="T7" fmla="*/ 66 h 197"/>
                      <a:gd name="T8" fmla="*/ 45 w 53"/>
                      <a:gd name="T9" fmla="*/ 71 h 197"/>
                      <a:gd name="T10" fmla="*/ 36 w 53"/>
                      <a:gd name="T11" fmla="*/ 197 h 197"/>
                      <a:gd name="T12" fmla="*/ 27 w 53"/>
                      <a:gd name="T13" fmla="*/ 165 h 197"/>
                      <a:gd name="T14" fmla="*/ 29 w 53"/>
                      <a:gd name="T15" fmla="*/ 88 h 197"/>
                      <a:gd name="T16" fmla="*/ 0 w 53"/>
                      <a:gd name="T17" fmla="*/ 0 h 197"/>
                      <a:gd name="T18" fmla="*/ 0 w 53"/>
                      <a:gd name="T19" fmla="*/ 0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197">
                        <a:moveTo>
                          <a:pt x="0" y="0"/>
                        </a:moveTo>
                        <a:lnTo>
                          <a:pt x="24" y="55"/>
                        </a:lnTo>
                        <a:lnTo>
                          <a:pt x="42" y="38"/>
                        </a:lnTo>
                        <a:lnTo>
                          <a:pt x="53" y="66"/>
                        </a:lnTo>
                        <a:lnTo>
                          <a:pt x="45" y="71"/>
                        </a:lnTo>
                        <a:lnTo>
                          <a:pt x="36" y="197"/>
                        </a:lnTo>
                        <a:lnTo>
                          <a:pt x="27" y="165"/>
                        </a:lnTo>
                        <a:lnTo>
                          <a:pt x="29" y="8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0" name="Freeform 202"/>
                  <p:cNvSpPr>
                    <a:spLocks/>
                  </p:cNvSpPr>
                  <p:nvPr/>
                </p:nvSpPr>
                <p:spPr bwMode="auto">
                  <a:xfrm>
                    <a:off x="5230" y="3074"/>
                    <a:ext cx="11" cy="34"/>
                  </a:xfrm>
                  <a:custGeom>
                    <a:avLst/>
                    <a:gdLst>
                      <a:gd name="T0" fmla="*/ 13 w 76"/>
                      <a:gd name="T1" fmla="*/ 0 h 240"/>
                      <a:gd name="T2" fmla="*/ 16 w 76"/>
                      <a:gd name="T3" fmla="*/ 137 h 240"/>
                      <a:gd name="T4" fmla="*/ 0 w 76"/>
                      <a:gd name="T5" fmla="*/ 216 h 240"/>
                      <a:gd name="T6" fmla="*/ 37 w 76"/>
                      <a:gd name="T7" fmla="*/ 240 h 240"/>
                      <a:gd name="T8" fmla="*/ 32 w 76"/>
                      <a:gd name="T9" fmla="*/ 183 h 240"/>
                      <a:gd name="T10" fmla="*/ 76 w 76"/>
                      <a:gd name="T11" fmla="*/ 161 h 240"/>
                      <a:gd name="T12" fmla="*/ 46 w 76"/>
                      <a:gd name="T13" fmla="*/ 153 h 240"/>
                      <a:gd name="T14" fmla="*/ 23 w 76"/>
                      <a:gd name="T15" fmla="*/ 77 h 240"/>
                      <a:gd name="T16" fmla="*/ 13 w 76"/>
                      <a:gd name="T17" fmla="*/ 0 h 240"/>
                      <a:gd name="T18" fmla="*/ 13 w 76"/>
                      <a:gd name="T19" fmla="*/ 0 h 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6" h="240">
                        <a:moveTo>
                          <a:pt x="13" y="0"/>
                        </a:moveTo>
                        <a:lnTo>
                          <a:pt x="16" y="137"/>
                        </a:lnTo>
                        <a:lnTo>
                          <a:pt x="0" y="216"/>
                        </a:lnTo>
                        <a:lnTo>
                          <a:pt x="37" y="240"/>
                        </a:lnTo>
                        <a:lnTo>
                          <a:pt x="32" y="183"/>
                        </a:lnTo>
                        <a:lnTo>
                          <a:pt x="76" y="161"/>
                        </a:lnTo>
                        <a:lnTo>
                          <a:pt x="46" y="153"/>
                        </a:lnTo>
                        <a:lnTo>
                          <a:pt x="23" y="77"/>
                        </a:lnTo>
                        <a:lnTo>
                          <a:pt x="13" y="0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1" name="Freeform 203"/>
                  <p:cNvSpPr>
                    <a:spLocks/>
                  </p:cNvSpPr>
                  <p:nvPr/>
                </p:nvSpPr>
                <p:spPr bwMode="auto">
                  <a:xfrm>
                    <a:off x="5244" y="3098"/>
                    <a:ext cx="26" cy="6"/>
                  </a:xfrm>
                  <a:custGeom>
                    <a:avLst/>
                    <a:gdLst>
                      <a:gd name="T0" fmla="*/ 0 w 185"/>
                      <a:gd name="T1" fmla="*/ 0 h 41"/>
                      <a:gd name="T2" fmla="*/ 46 w 185"/>
                      <a:gd name="T3" fmla="*/ 17 h 41"/>
                      <a:gd name="T4" fmla="*/ 185 w 185"/>
                      <a:gd name="T5" fmla="*/ 41 h 41"/>
                      <a:gd name="T6" fmla="*/ 51 w 185"/>
                      <a:gd name="T7" fmla="*/ 35 h 41"/>
                      <a:gd name="T8" fmla="*/ 0 w 185"/>
                      <a:gd name="T9" fmla="*/ 0 h 41"/>
                      <a:gd name="T10" fmla="*/ 0 w 185"/>
                      <a:gd name="T11" fmla="*/ 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5" h="41">
                        <a:moveTo>
                          <a:pt x="0" y="0"/>
                        </a:moveTo>
                        <a:lnTo>
                          <a:pt x="46" y="17"/>
                        </a:lnTo>
                        <a:lnTo>
                          <a:pt x="185" y="41"/>
                        </a:lnTo>
                        <a:lnTo>
                          <a:pt x="51" y="3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2" name="Freeform 204"/>
                  <p:cNvSpPr>
                    <a:spLocks/>
                  </p:cNvSpPr>
                  <p:nvPr/>
                </p:nvSpPr>
                <p:spPr bwMode="auto">
                  <a:xfrm>
                    <a:off x="5271" y="3095"/>
                    <a:ext cx="10" cy="8"/>
                  </a:xfrm>
                  <a:custGeom>
                    <a:avLst/>
                    <a:gdLst>
                      <a:gd name="T0" fmla="*/ 0 w 68"/>
                      <a:gd name="T1" fmla="*/ 54 h 54"/>
                      <a:gd name="T2" fmla="*/ 16 w 68"/>
                      <a:gd name="T3" fmla="*/ 35 h 54"/>
                      <a:gd name="T4" fmla="*/ 17 w 68"/>
                      <a:gd name="T5" fmla="*/ 0 h 54"/>
                      <a:gd name="T6" fmla="*/ 43 w 68"/>
                      <a:gd name="T7" fmla="*/ 0 h 54"/>
                      <a:gd name="T8" fmla="*/ 29 w 68"/>
                      <a:gd name="T9" fmla="*/ 6 h 54"/>
                      <a:gd name="T10" fmla="*/ 29 w 68"/>
                      <a:gd name="T11" fmla="*/ 20 h 54"/>
                      <a:gd name="T12" fmla="*/ 53 w 68"/>
                      <a:gd name="T13" fmla="*/ 23 h 54"/>
                      <a:gd name="T14" fmla="*/ 68 w 68"/>
                      <a:gd name="T15" fmla="*/ 10 h 54"/>
                      <a:gd name="T16" fmla="*/ 68 w 68"/>
                      <a:gd name="T17" fmla="*/ 25 h 54"/>
                      <a:gd name="T18" fmla="*/ 56 w 68"/>
                      <a:gd name="T19" fmla="*/ 34 h 54"/>
                      <a:gd name="T20" fmla="*/ 25 w 68"/>
                      <a:gd name="T21" fmla="*/ 40 h 54"/>
                      <a:gd name="T22" fmla="*/ 0 w 68"/>
                      <a:gd name="T23" fmla="*/ 54 h 54"/>
                      <a:gd name="T24" fmla="*/ 0 w 68"/>
                      <a:gd name="T25" fmla="*/ 5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68" h="54">
                        <a:moveTo>
                          <a:pt x="0" y="54"/>
                        </a:moveTo>
                        <a:lnTo>
                          <a:pt x="16" y="35"/>
                        </a:lnTo>
                        <a:lnTo>
                          <a:pt x="17" y="0"/>
                        </a:lnTo>
                        <a:lnTo>
                          <a:pt x="43" y="0"/>
                        </a:lnTo>
                        <a:lnTo>
                          <a:pt x="29" y="6"/>
                        </a:lnTo>
                        <a:lnTo>
                          <a:pt x="29" y="20"/>
                        </a:lnTo>
                        <a:lnTo>
                          <a:pt x="53" y="23"/>
                        </a:lnTo>
                        <a:lnTo>
                          <a:pt x="68" y="10"/>
                        </a:lnTo>
                        <a:lnTo>
                          <a:pt x="68" y="25"/>
                        </a:lnTo>
                        <a:lnTo>
                          <a:pt x="56" y="34"/>
                        </a:lnTo>
                        <a:lnTo>
                          <a:pt x="25" y="40"/>
                        </a:lnTo>
                        <a:lnTo>
                          <a:pt x="0" y="54"/>
                        </a:lnTo>
                        <a:lnTo>
                          <a:pt x="0" y="5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3" name="Freeform 205"/>
                  <p:cNvSpPr>
                    <a:spLocks/>
                  </p:cNvSpPr>
                  <p:nvPr/>
                </p:nvSpPr>
                <p:spPr bwMode="auto">
                  <a:xfrm>
                    <a:off x="5274" y="3093"/>
                    <a:ext cx="22" cy="25"/>
                  </a:xfrm>
                  <a:custGeom>
                    <a:avLst/>
                    <a:gdLst>
                      <a:gd name="T0" fmla="*/ 41 w 154"/>
                      <a:gd name="T1" fmla="*/ 17 h 178"/>
                      <a:gd name="T2" fmla="*/ 51 w 154"/>
                      <a:gd name="T3" fmla="*/ 0 h 178"/>
                      <a:gd name="T4" fmla="*/ 89 w 154"/>
                      <a:gd name="T5" fmla="*/ 13 h 178"/>
                      <a:gd name="T6" fmla="*/ 86 w 154"/>
                      <a:gd name="T7" fmla="*/ 30 h 178"/>
                      <a:gd name="T8" fmla="*/ 99 w 154"/>
                      <a:gd name="T9" fmla="*/ 43 h 178"/>
                      <a:gd name="T10" fmla="*/ 119 w 154"/>
                      <a:gd name="T11" fmla="*/ 47 h 178"/>
                      <a:gd name="T12" fmla="*/ 122 w 154"/>
                      <a:gd name="T13" fmla="*/ 64 h 178"/>
                      <a:gd name="T14" fmla="*/ 131 w 154"/>
                      <a:gd name="T15" fmla="*/ 86 h 178"/>
                      <a:gd name="T16" fmla="*/ 154 w 154"/>
                      <a:gd name="T17" fmla="*/ 99 h 178"/>
                      <a:gd name="T18" fmla="*/ 154 w 154"/>
                      <a:gd name="T19" fmla="*/ 122 h 178"/>
                      <a:gd name="T20" fmla="*/ 131 w 154"/>
                      <a:gd name="T21" fmla="*/ 132 h 178"/>
                      <a:gd name="T22" fmla="*/ 119 w 154"/>
                      <a:gd name="T23" fmla="*/ 155 h 178"/>
                      <a:gd name="T24" fmla="*/ 66 w 154"/>
                      <a:gd name="T25" fmla="*/ 178 h 178"/>
                      <a:gd name="T26" fmla="*/ 0 w 154"/>
                      <a:gd name="T27" fmla="*/ 172 h 178"/>
                      <a:gd name="T28" fmla="*/ 65 w 154"/>
                      <a:gd name="T29" fmla="*/ 170 h 178"/>
                      <a:gd name="T30" fmla="*/ 96 w 154"/>
                      <a:gd name="T31" fmla="*/ 153 h 178"/>
                      <a:gd name="T32" fmla="*/ 87 w 154"/>
                      <a:gd name="T33" fmla="*/ 138 h 178"/>
                      <a:gd name="T34" fmla="*/ 111 w 154"/>
                      <a:gd name="T35" fmla="*/ 140 h 178"/>
                      <a:gd name="T36" fmla="*/ 119 w 154"/>
                      <a:gd name="T37" fmla="*/ 125 h 178"/>
                      <a:gd name="T38" fmla="*/ 144 w 154"/>
                      <a:gd name="T39" fmla="*/ 115 h 178"/>
                      <a:gd name="T40" fmla="*/ 143 w 154"/>
                      <a:gd name="T41" fmla="*/ 102 h 178"/>
                      <a:gd name="T42" fmla="*/ 128 w 154"/>
                      <a:gd name="T43" fmla="*/ 97 h 178"/>
                      <a:gd name="T44" fmla="*/ 114 w 154"/>
                      <a:gd name="T45" fmla="*/ 68 h 178"/>
                      <a:gd name="T46" fmla="*/ 106 w 154"/>
                      <a:gd name="T47" fmla="*/ 52 h 178"/>
                      <a:gd name="T48" fmla="*/ 85 w 154"/>
                      <a:gd name="T49" fmla="*/ 59 h 178"/>
                      <a:gd name="T50" fmla="*/ 88 w 154"/>
                      <a:gd name="T51" fmla="*/ 46 h 178"/>
                      <a:gd name="T52" fmla="*/ 75 w 154"/>
                      <a:gd name="T53" fmla="*/ 34 h 178"/>
                      <a:gd name="T54" fmla="*/ 55 w 154"/>
                      <a:gd name="T55" fmla="*/ 45 h 178"/>
                      <a:gd name="T56" fmla="*/ 62 w 154"/>
                      <a:gd name="T57" fmla="*/ 28 h 178"/>
                      <a:gd name="T58" fmla="*/ 76 w 154"/>
                      <a:gd name="T59" fmla="*/ 29 h 178"/>
                      <a:gd name="T60" fmla="*/ 76 w 154"/>
                      <a:gd name="T61" fmla="*/ 17 h 178"/>
                      <a:gd name="T62" fmla="*/ 57 w 154"/>
                      <a:gd name="T63" fmla="*/ 13 h 178"/>
                      <a:gd name="T64" fmla="*/ 41 w 154"/>
                      <a:gd name="T65" fmla="*/ 17 h 178"/>
                      <a:gd name="T66" fmla="*/ 41 w 154"/>
                      <a:gd name="T67" fmla="*/ 17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54" h="178">
                        <a:moveTo>
                          <a:pt x="41" y="17"/>
                        </a:moveTo>
                        <a:lnTo>
                          <a:pt x="51" y="0"/>
                        </a:lnTo>
                        <a:lnTo>
                          <a:pt x="89" y="13"/>
                        </a:lnTo>
                        <a:lnTo>
                          <a:pt x="86" y="30"/>
                        </a:lnTo>
                        <a:lnTo>
                          <a:pt x="99" y="43"/>
                        </a:lnTo>
                        <a:lnTo>
                          <a:pt x="119" y="47"/>
                        </a:lnTo>
                        <a:lnTo>
                          <a:pt x="122" y="64"/>
                        </a:lnTo>
                        <a:lnTo>
                          <a:pt x="131" y="86"/>
                        </a:lnTo>
                        <a:lnTo>
                          <a:pt x="154" y="99"/>
                        </a:lnTo>
                        <a:lnTo>
                          <a:pt x="154" y="122"/>
                        </a:lnTo>
                        <a:lnTo>
                          <a:pt x="131" y="132"/>
                        </a:lnTo>
                        <a:lnTo>
                          <a:pt x="119" y="155"/>
                        </a:lnTo>
                        <a:lnTo>
                          <a:pt x="66" y="178"/>
                        </a:lnTo>
                        <a:lnTo>
                          <a:pt x="0" y="172"/>
                        </a:lnTo>
                        <a:lnTo>
                          <a:pt x="65" y="170"/>
                        </a:lnTo>
                        <a:lnTo>
                          <a:pt x="96" y="153"/>
                        </a:lnTo>
                        <a:lnTo>
                          <a:pt x="87" y="138"/>
                        </a:lnTo>
                        <a:lnTo>
                          <a:pt x="111" y="140"/>
                        </a:lnTo>
                        <a:lnTo>
                          <a:pt x="119" y="125"/>
                        </a:lnTo>
                        <a:lnTo>
                          <a:pt x="144" y="115"/>
                        </a:lnTo>
                        <a:lnTo>
                          <a:pt x="143" y="102"/>
                        </a:lnTo>
                        <a:lnTo>
                          <a:pt x="128" y="97"/>
                        </a:lnTo>
                        <a:lnTo>
                          <a:pt x="114" y="68"/>
                        </a:lnTo>
                        <a:lnTo>
                          <a:pt x="106" y="52"/>
                        </a:lnTo>
                        <a:lnTo>
                          <a:pt x="85" y="59"/>
                        </a:lnTo>
                        <a:lnTo>
                          <a:pt x="88" y="46"/>
                        </a:lnTo>
                        <a:lnTo>
                          <a:pt x="75" y="34"/>
                        </a:lnTo>
                        <a:lnTo>
                          <a:pt x="55" y="45"/>
                        </a:lnTo>
                        <a:lnTo>
                          <a:pt x="62" y="28"/>
                        </a:lnTo>
                        <a:lnTo>
                          <a:pt x="76" y="29"/>
                        </a:lnTo>
                        <a:lnTo>
                          <a:pt x="76" y="17"/>
                        </a:lnTo>
                        <a:lnTo>
                          <a:pt x="57" y="13"/>
                        </a:lnTo>
                        <a:lnTo>
                          <a:pt x="41" y="17"/>
                        </a:lnTo>
                        <a:lnTo>
                          <a:pt x="41" y="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4" name="Freeform 206"/>
                  <p:cNvSpPr>
                    <a:spLocks/>
                  </p:cNvSpPr>
                  <p:nvPr/>
                </p:nvSpPr>
                <p:spPr bwMode="auto">
                  <a:xfrm>
                    <a:off x="5279" y="3100"/>
                    <a:ext cx="6" cy="8"/>
                  </a:xfrm>
                  <a:custGeom>
                    <a:avLst/>
                    <a:gdLst>
                      <a:gd name="T0" fmla="*/ 15 w 42"/>
                      <a:gd name="T1" fmla="*/ 0 h 55"/>
                      <a:gd name="T2" fmla="*/ 9 w 42"/>
                      <a:gd name="T3" fmla="*/ 21 h 55"/>
                      <a:gd name="T4" fmla="*/ 20 w 42"/>
                      <a:gd name="T5" fmla="*/ 31 h 55"/>
                      <a:gd name="T6" fmla="*/ 42 w 42"/>
                      <a:gd name="T7" fmla="*/ 17 h 55"/>
                      <a:gd name="T8" fmla="*/ 33 w 42"/>
                      <a:gd name="T9" fmla="*/ 42 h 55"/>
                      <a:gd name="T10" fmla="*/ 38 w 42"/>
                      <a:gd name="T11" fmla="*/ 55 h 55"/>
                      <a:gd name="T12" fmla="*/ 21 w 42"/>
                      <a:gd name="T13" fmla="*/ 55 h 55"/>
                      <a:gd name="T14" fmla="*/ 19 w 42"/>
                      <a:gd name="T15" fmla="*/ 41 h 55"/>
                      <a:gd name="T16" fmla="*/ 5 w 42"/>
                      <a:gd name="T17" fmla="*/ 38 h 55"/>
                      <a:gd name="T18" fmla="*/ 0 w 42"/>
                      <a:gd name="T19" fmla="*/ 21 h 55"/>
                      <a:gd name="T20" fmla="*/ 15 w 42"/>
                      <a:gd name="T21" fmla="*/ 0 h 55"/>
                      <a:gd name="T22" fmla="*/ 15 w 42"/>
                      <a:gd name="T23" fmla="*/ 0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" h="55">
                        <a:moveTo>
                          <a:pt x="15" y="0"/>
                        </a:moveTo>
                        <a:lnTo>
                          <a:pt x="9" y="21"/>
                        </a:lnTo>
                        <a:lnTo>
                          <a:pt x="20" y="31"/>
                        </a:lnTo>
                        <a:lnTo>
                          <a:pt x="42" y="17"/>
                        </a:lnTo>
                        <a:lnTo>
                          <a:pt x="33" y="42"/>
                        </a:lnTo>
                        <a:lnTo>
                          <a:pt x="38" y="55"/>
                        </a:lnTo>
                        <a:lnTo>
                          <a:pt x="21" y="55"/>
                        </a:lnTo>
                        <a:lnTo>
                          <a:pt x="19" y="41"/>
                        </a:lnTo>
                        <a:lnTo>
                          <a:pt x="5" y="38"/>
                        </a:lnTo>
                        <a:lnTo>
                          <a:pt x="0" y="21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5" name="Freeform 207"/>
                  <p:cNvSpPr>
                    <a:spLocks/>
                  </p:cNvSpPr>
                  <p:nvPr/>
                </p:nvSpPr>
                <p:spPr bwMode="auto">
                  <a:xfrm>
                    <a:off x="5286" y="3105"/>
                    <a:ext cx="4" cy="3"/>
                  </a:xfrm>
                  <a:custGeom>
                    <a:avLst/>
                    <a:gdLst>
                      <a:gd name="T0" fmla="*/ 0 w 30"/>
                      <a:gd name="T1" fmla="*/ 9 h 24"/>
                      <a:gd name="T2" fmla="*/ 15 w 30"/>
                      <a:gd name="T3" fmla="*/ 0 h 24"/>
                      <a:gd name="T4" fmla="*/ 30 w 30"/>
                      <a:gd name="T5" fmla="*/ 17 h 24"/>
                      <a:gd name="T6" fmla="*/ 23 w 30"/>
                      <a:gd name="T7" fmla="*/ 24 h 24"/>
                      <a:gd name="T8" fmla="*/ 5 w 30"/>
                      <a:gd name="T9" fmla="*/ 21 h 24"/>
                      <a:gd name="T10" fmla="*/ 0 w 30"/>
                      <a:gd name="T11" fmla="*/ 9 h 24"/>
                      <a:gd name="T12" fmla="*/ 0 w 30"/>
                      <a:gd name="T13" fmla="*/ 9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0" h="24">
                        <a:moveTo>
                          <a:pt x="0" y="9"/>
                        </a:moveTo>
                        <a:lnTo>
                          <a:pt x="15" y="0"/>
                        </a:lnTo>
                        <a:lnTo>
                          <a:pt x="30" y="17"/>
                        </a:lnTo>
                        <a:lnTo>
                          <a:pt x="23" y="24"/>
                        </a:lnTo>
                        <a:lnTo>
                          <a:pt x="5" y="21"/>
                        </a:lnTo>
                        <a:lnTo>
                          <a:pt x="0" y="9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6" name="Freeform 208"/>
                  <p:cNvSpPr>
                    <a:spLocks/>
                  </p:cNvSpPr>
                  <p:nvPr/>
                </p:nvSpPr>
                <p:spPr bwMode="auto">
                  <a:xfrm>
                    <a:off x="5289" y="3109"/>
                    <a:ext cx="3" cy="3"/>
                  </a:xfrm>
                  <a:custGeom>
                    <a:avLst/>
                    <a:gdLst>
                      <a:gd name="T0" fmla="*/ 0 w 26"/>
                      <a:gd name="T1" fmla="*/ 0 h 20"/>
                      <a:gd name="T2" fmla="*/ 2 w 26"/>
                      <a:gd name="T3" fmla="*/ 12 h 20"/>
                      <a:gd name="T4" fmla="*/ 18 w 26"/>
                      <a:gd name="T5" fmla="*/ 20 h 20"/>
                      <a:gd name="T6" fmla="*/ 26 w 26"/>
                      <a:gd name="T7" fmla="*/ 12 h 20"/>
                      <a:gd name="T8" fmla="*/ 0 w 26"/>
                      <a:gd name="T9" fmla="*/ 0 h 20"/>
                      <a:gd name="T10" fmla="*/ 0 w 26"/>
                      <a:gd name="T11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20">
                        <a:moveTo>
                          <a:pt x="0" y="0"/>
                        </a:moveTo>
                        <a:lnTo>
                          <a:pt x="2" y="12"/>
                        </a:lnTo>
                        <a:lnTo>
                          <a:pt x="18" y="20"/>
                        </a:lnTo>
                        <a:lnTo>
                          <a:pt x="26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7" name="Freeform 209"/>
                  <p:cNvSpPr>
                    <a:spLocks/>
                  </p:cNvSpPr>
                  <p:nvPr/>
                </p:nvSpPr>
                <p:spPr bwMode="auto">
                  <a:xfrm>
                    <a:off x="5402" y="3052"/>
                    <a:ext cx="11" cy="19"/>
                  </a:xfrm>
                  <a:custGeom>
                    <a:avLst/>
                    <a:gdLst>
                      <a:gd name="T0" fmla="*/ 2 w 81"/>
                      <a:gd name="T1" fmla="*/ 0 h 131"/>
                      <a:gd name="T2" fmla="*/ 0 w 81"/>
                      <a:gd name="T3" fmla="*/ 31 h 131"/>
                      <a:gd name="T4" fmla="*/ 14 w 81"/>
                      <a:gd name="T5" fmla="*/ 69 h 131"/>
                      <a:gd name="T6" fmla="*/ 22 w 81"/>
                      <a:gd name="T7" fmla="*/ 103 h 131"/>
                      <a:gd name="T8" fmla="*/ 81 w 81"/>
                      <a:gd name="T9" fmla="*/ 131 h 131"/>
                      <a:gd name="T10" fmla="*/ 75 w 81"/>
                      <a:gd name="T11" fmla="*/ 111 h 131"/>
                      <a:gd name="T12" fmla="*/ 28 w 81"/>
                      <a:gd name="T13" fmla="*/ 95 h 131"/>
                      <a:gd name="T14" fmla="*/ 9 w 81"/>
                      <a:gd name="T15" fmla="*/ 36 h 131"/>
                      <a:gd name="T16" fmla="*/ 2 w 81"/>
                      <a:gd name="T17" fmla="*/ 0 h 131"/>
                      <a:gd name="T18" fmla="*/ 2 w 81"/>
                      <a:gd name="T19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1" h="131">
                        <a:moveTo>
                          <a:pt x="2" y="0"/>
                        </a:moveTo>
                        <a:lnTo>
                          <a:pt x="0" y="31"/>
                        </a:lnTo>
                        <a:lnTo>
                          <a:pt x="14" y="69"/>
                        </a:lnTo>
                        <a:lnTo>
                          <a:pt x="22" y="103"/>
                        </a:lnTo>
                        <a:lnTo>
                          <a:pt x="81" y="131"/>
                        </a:lnTo>
                        <a:lnTo>
                          <a:pt x="75" y="111"/>
                        </a:lnTo>
                        <a:lnTo>
                          <a:pt x="28" y="95"/>
                        </a:lnTo>
                        <a:lnTo>
                          <a:pt x="9" y="36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8" name="Freeform 210"/>
                  <p:cNvSpPr>
                    <a:spLocks/>
                  </p:cNvSpPr>
                  <p:nvPr/>
                </p:nvSpPr>
                <p:spPr bwMode="auto">
                  <a:xfrm>
                    <a:off x="5398" y="3046"/>
                    <a:ext cx="5" cy="4"/>
                  </a:xfrm>
                  <a:custGeom>
                    <a:avLst/>
                    <a:gdLst>
                      <a:gd name="T0" fmla="*/ 19 w 39"/>
                      <a:gd name="T1" fmla="*/ 0 h 27"/>
                      <a:gd name="T2" fmla="*/ 0 w 39"/>
                      <a:gd name="T3" fmla="*/ 7 h 27"/>
                      <a:gd name="T4" fmla="*/ 12 w 39"/>
                      <a:gd name="T5" fmla="*/ 10 h 27"/>
                      <a:gd name="T6" fmla="*/ 10 w 39"/>
                      <a:gd name="T7" fmla="*/ 19 h 27"/>
                      <a:gd name="T8" fmla="*/ 19 w 39"/>
                      <a:gd name="T9" fmla="*/ 27 h 27"/>
                      <a:gd name="T10" fmla="*/ 39 w 39"/>
                      <a:gd name="T11" fmla="*/ 24 h 27"/>
                      <a:gd name="T12" fmla="*/ 23 w 39"/>
                      <a:gd name="T13" fmla="*/ 17 h 27"/>
                      <a:gd name="T14" fmla="*/ 19 w 39"/>
                      <a:gd name="T15" fmla="*/ 0 h 27"/>
                      <a:gd name="T16" fmla="*/ 19 w 39"/>
                      <a:gd name="T17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9" h="27">
                        <a:moveTo>
                          <a:pt x="19" y="0"/>
                        </a:moveTo>
                        <a:lnTo>
                          <a:pt x="0" y="7"/>
                        </a:lnTo>
                        <a:lnTo>
                          <a:pt x="12" y="10"/>
                        </a:lnTo>
                        <a:lnTo>
                          <a:pt x="10" y="19"/>
                        </a:lnTo>
                        <a:lnTo>
                          <a:pt x="19" y="27"/>
                        </a:lnTo>
                        <a:lnTo>
                          <a:pt x="39" y="24"/>
                        </a:lnTo>
                        <a:lnTo>
                          <a:pt x="23" y="17"/>
                        </a:lnTo>
                        <a:lnTo>
                          <a:pt x="19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9" name="Freeform 211"/>
                  <p:cNvSpPr>
                    <a:spLocks/>
                  </p:cNvSpPr>
                  <p:nvPr/>
                </p:nvSpPr>
                <p:spPr bwMode="auto">
                  <a:xfrm>
                    <a:off x="5400" y="3032"/>
                    <a:ext cx="4" cy="12"/>
                  </a:xfrm>
                  <a:custGeom>
                    <a:avLst/>
                    <a:gdLst>
                      <a:gd name="T0" fmla="*/ 7 w 31"/>
                      <a:gd name="T1" fmla="*/ 32 h 87"/>
                      <a:gd name="T2" fmla="*/ 2 w 31"/>
                      <a:gd name="T3" fmla="*/ 87 h 87"/>
                      <a:gd name="T4" fmla="*/ 12 w 31"/>
                      <a:gd name="T5" fmla="*/ 47 h 87"/>
                      <a:gd name="T6" fmla="*/ 31 w 31"/>
                      <a:gd name="T7" fmla="*/ 33 h 87"/>
                      <a:gd name="T8" fmla="*/ 9 w 31"/>
                      <a:gd name="T9" fmla="*/ 21 h 87"/>
                      <a:gd name="T10" fmla="*/ 0 w 31"/>
                      <a:gd name="T11" fmla="*/ 0 h 87"/>
                      <a:gd name="T12" fmla="*/ 0 w 31"/>
                      <a:gd name="T13" fmla="*/ 22 h 87"/>
                      <a:gd name="T14" fmla="*/ 7 w 31"/>
                      <a:gd name="T15" fmla="*/ 32 h 87"/>
                      <a:gd name="T16" fmla="*/ 7 w 31"/>
                      <a:gd name="T17" fmla="*/ 3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1" h="87">
                        <a:moveTo>
                          <a:pt x="7" y="32"/>
                        </a:moveTo>
                        <a:lnTo>
                          <a:pt x="2" y="87"/>
                        </a:lnTo>
                        <a:lnTo>
                          <a:pt x="12" y="47"/>
                        </a:lnTo>
                        <a:lnTo>
                          <a:pt x="31" y="33"/>
                        </a:lnTo>
                        <a:lnTo>
                          <a:pt x="9" y="21"/>
                        </a:lnTo>
                        <a:lnTo>
                          <a:pt x="0" y="0"/>
                        </a:lnTo>
                        <a:lnTo>
                          <a:pt x="0" y="22"/>
                        </a:lnTo>
                        <a:lnTo>
                          <a:pt x="7" y="32"/>
                        </a:lnTo>
                        <a:lnTo>
                          <a:pt x="7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0" name="Freeform 212"/>
                  <p:cNvSpPr>
                    <a:spLocks/>
                  </p:cNvSpPr>
                  <p:nvPr/>
                </p:nvSpPr>
                <p:spPr bwMode="auto">
                  <a:xfrm>
                    <a:off x="5399" y="3049"/>
                    <a:ext cx="3" cy="7"/>
                  </a:xfrm>
                  <a:custGeom>
                    <a:avLst/>
                    <a:gdLst>
                      <a:gd name="T0" fmla="*/ 13 w 25"/>
                      <a:gd name="T1" fmla="*/ 0 h 54"/>
                      <a:gd name="T2" fmla="*/ 0 w 25"/>
                      <a:gd name="T3" fmla="*/ 46 h 54"/>
                      <a:gd name="T4" fmla="*/ 7 w 25"/>
                      <a:gd name="T5" fmla="*/ 52 h 54"/>
                      <a:gd name="T6" fmla="*/ 25 w 25"/>
                      <a:gd name="T7" fmla="*/ 54 h 54"/>
                      <a:gd name="T8" fmla="*/ 24 w 25"/>
                      <a:gd name="T9" fmla="*/ 48 h 54"/>
                      <a:gd name="T10" fmla="*/ 8 w 25"/>
                      <a:gd name="T11" fmla="*/ 42 h 54"/>
                      <a:gd name="T12" fmla="*/ 13 w 25"/>
                      <a:gd name="T13" fmla="*/ 0 h 54"/>
                      <a:gd name="T14" fmla="*/ 13 w 25"/>
                      <a:gd name="T15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5" h="54">
                        <a:moveTo>
                          <a:pt x="13" y="0"/>
                        </a:moveTo>
                        <a:lnTo>
                          <a:pt x="0" y="46"/>
                        </a:lnTo>
                        <a:lnTo>
                          <a:pt x="7" y="52"/>
                        </a:lnTo>
                        <a:lnTo>
                          <a:pt x="25" y="54"/>
                        </a:lnTo>
                        <a:lnTo>
                          <a:pt x="24" y="48"/>
                        </a:lnTo>
                        <a:lnTo>
                          <a:pt x="8" y="42"/>
                        </a:lnTo>
                        <a:lnTo>
                          <a:pt x="13" y="0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1" name="Freeform 213"/>
                  <p:cNvSpPr>
                    <a:spLocks/>
                  </p:cNvSpPr>
                  <p:nvPr/>
                </p:nvSpPr>
                <p:spPr bwMode="auto">
                  <a:xfrm>
                    <a:off x="5404" y="3037"/>
                    <a:ext cx="14" cy="22"/>
                  </a:xfrm>
                  <a:custGeom>
                    <a:avLst/>
                    <a:gdLst>
                      <a:gd name="T0" fmla="*/ 4 w 94"/>
                      <a:gd name="T1" fmla="*/ 0 h 154"/>
                      <a:gd name="T2" fmla="*/ 0 w 94"/>
                      <a:gd name="T3" fmla="*/ 58 h 154"/>
                      <a:gd name="T4" fmla="*/ 32 w 94"/>
                      <a:gd name="T5" fmla="*/ 97 h 154"/>
                      <a:gd name="T6" fmla="*/ 58 w 94"/>
                      <a:gd name="T7" fmla="*/ 92 h 154"/>
                      <a:gd name="T8" fmla="*/ 70 w 94"/>
                      <a:gd name="T9" fmla="*/ 103 h 154"/>
                      <a:gd name="T10" fmla="*/ 59 w 94"/>
                      <a:gd name="T11" fmla="*/ 154 h 154"/>
                      <a:gd name="T12" fmla="*/ 75 w 94"/>
                      <a:gd name="T13" fmla="*/ 149 h 154"/>
                      <a:gd name="T14" fmla="*/ 82 w 94"/>
                      <a:gd name="T15" fmla="*/ 135 h 154"/>
                      <a:gd name="T16" fmla="*/ 83 w 94"/>
                      <a:gd name="T17" fmla="*/ 116 h 154"/>
                      <a:gd name="T18" fmla="*/ 94 w 94"/>
                      <a:gd name="T19" fmla="*/ 95 h 154"/>
                      <a:gd name="T20" fmla="*/ 69 w 94"/>
                      <a:gd name="T21" fmla="*/ 78 h 154"/>
                      <a:gd name="T22" fmla="*/ 36 w 94"/>
                      <a:gd name="T23" fmla="*/ 76 h 154"/>
                      <a:gd name="T24" fmla="*/ 9 w 94"/>
                      <a:gd name="T25" fmla="*/ 48 h 154"/>
                      <a:gd name="T26" fmla="*/ 37 w 94"/>
                      <a:gd name="T27" fmla="*/ 48 h 154"/>
                      <a:gd name="T28" fmla="*/ 4 w 94"/>
                      <a:gd name="T29" fmla="*/ 0 h 154"/>
                      <a:gd name="T30" fmla="*/ 4 w 94"/>
                      <a:gd name="T31" fmla="*/ 0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4" h="154">
                        <a:moveTo>
                          <a:pt x="4" y="0"/>
                        </a:moveTo>
                        <a:lnTo>
                          <a:pt x="0" y="58"/>
                        </a:lnTo>
                        <a:lnTo>
                          <a:pt x="32" y="97"/>
                        </a:lnTo>
                        <a:lnTo>
                          <a:pt x="58" y="92"/>
                        </a:lnTo>
                        <a:lnTo>
                          <a:pt x="70" y="103"/>
                        </a:lnTo>
                        <a:lnTo>
                          <a:pt x="59" y="154"/>
                        </a:lnTo>
                        <a:lnTo>
                          <a:pt x="75" y="149"/>
                        </a:lnTo>
                        <a:lnTo>
                          <a:pt x="82" y="135"/>
                        </a:lnTo>
                        <a:lnTo>
                          <a:pt x="83" y="116"/>
                        </a:lnTo>
                        <a:lnTo>
                          <a:pt x="94" y="95"/>
                        </a:lnTo>
                        <a:lnTo>
                          <a:pt x="69" y="78"/>
                        </a:lnTo>
                        <a:lnTo>
                          <a:pt x="36" y="76"/>
                        </a:lnTo>
                        <a:lnTo>
                          <a:pt x="9" y="48"/>
                        </a:lnTo>
                        <a:lnTo>
                          <a:pt x="37" y="48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2" name="Freeform 214"/>
                  <p:cNvSpPr>
                    <a:spLocks/>
                  </p:cNvSpPr>
                  <p:nvPr/>
                </p:nvSpPr>
                <p:spPr bwMode="auto">
                  <a:xfrm>
                    <a:off x="5410" y="3050"/>
                    <a:ext cx="3" cy="8"/>
                  </a:xfrm>
                  <a:custGeom>
                    <a:avLst/>
                    <a:gdLst>
                      <a:gd name="T0" fmla="*/ 0 w 21"/>
                      <a:gd name="T1" fmla="*/ 6 h 59"/>
                      <a:gd name="T2" fmla="*/ 9 w 21"/>
                      <a:gd name="T3" fmla="*/ 34 h 59"/>
                      <a:gd name="T4" fmla="*/ 6 w 21"/>
                      <a:gd name="T5" fmla="*/ 59 h 59"/>
                      <a:gd name="T6" fmla="*/ 21 w 21"/>
                      <a:gd name="T7" fmla="*/ 25 h 59"/>
                      <a:gd name="T8" fmla="*/ 11 w 21"/>
                      <a:gd name="T9" fmla="*/ 0 h 59"/>
                      <a:gd name="T10" fmla="*/ 0 w 21"/>
                      <a:gd name="T11" fmla="*/ 6 h 59"/>
                      <a:gd name="T12" fmla="*/ 0 w 21"/>
                      <a:gd name="T13" fmla="*/ 6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" h="59">
                        <a:moveTo>
                          <a:pt x="0" y="6"/>
                        </a:moveTo>
                        <a:lnTo>
                          <a:pt x="9" y="34"/>
                        </a:lnTo>
                        <a:lnTo>
                          <a:pt x="6" y="59"/>
                        </a:lnTo>
                        <a:lnTo>
                          <a:pt x="21" y="25"/>
                        </a:lnTo>
                        <a:lnTo>
                          <a:pt x="11" y="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3" name="Freeform 215"/>
                  <p:cNvSpPr>
                    <a:spLocks/>
                  </p:cNvSpPr>
                  <p:nvPr/>
                </p:nvSpPr>
                <p:spPr bwMode="auto">
                  <a:xfrm>
                    <a:off x="5410" y="3058"/>
                    <a:ext cx="3" cy="2"/>
                  </a:xfrm>
                  <a:custGeom>
                    <a:avLst/>
                    <a:gdLst>
                      <a:gd name="T0" fmla="*/ 0 w 17"/>
                      <a:gd name="T1" fmla="*/ 0 h 16"/>
                      <a:gd name="T2" fmla="*/ 17 w 17"/>
                      <a:gd name="T3" fmla="*/ 7 h 16"/>
                      <a:gd name="T4" fmla="*/ 13 w 17"/>
                      <a:gd name="T5" fmla="*/ 16 h 16"/>
                      <a:gd name="T6" fmla="*/ 0 w 17"/>
                      <a:gd name="T7" fmla="*/ 0 h 16"/>
                      <a:gd name="T8" fmla="*/ 0 w 17"/>
                      <a:gd name="T9" fmla="*/ 0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6">
                        <a:moveTo>
                          <a:pt x="0" y="0"/>
                        </a:moveTo>
                        <a:lnTo>
                          <a:pt x="17" y="7"/>
                        </a:lnTo>
                        <a:lnTo>
                          <a:pt x="13" y="1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4" name="Freeform 216"/>
                  <p:cNvSpPr>
                    <a:spLocks/>
                  </p:cNvSpPr>
                  <p:nvPr/>
                </p:nvSpPr>
                <p:spPr bwMode="auto">
                  <a:xfrm>
                    <a:off x="5402" y="3024"/>
                    <a:ext cx="32" cy="10"/>
                  </a:xfrm>
                  <a:custGeom>
                    <a:avLst/>
                    <a:gdLst>
                      <a:gd name="T0" fmla="*/ 0 w 230"/>
                      <a:gd name="T1" fmla="*/ 41 h 67"/>
                      <a:gd name="T2" fmla="*/ 40 w 230"/>
                      <a:gd name="T3" fmla="*/ 24 h 67"/>
                      <a:gd name="T4" fmla="*/ 151 w 230"/>
                      <a:gd name="T5" fmla="*/ 0 h 67"/>
                      <a:gd name="T6" fmla="*/ 209 w 230"/>
                      <a:gd name="T7" fmla="*/ 30 h 67"/>
                      <a:gd name="T8" fmla="*/ 230 w 230"/>
                      <a:gd name="T9" fmla="*/ 60 h 67"/>
                      <a:gd name="T10" fmla="*/ 213 w 230"/>
                      <a:gd name="T11" fmla="*/ 67 h 67"/>
                      <a:gd name="T12" fmla="*/ 197 w 230"/>
                      <a:gd name="T13" fmla="*/ 41 h 67"/>
                      <a:gd name="T14" fmla="*/ 168 w 230"/>
                      <a:gd name="T15" fmla="*/ 41 h 67"/>
                      <a:gd name="T16" fmla="*/ 143 w 230"/>
                      <a:gd name="T17" fmla="*/ 27 h 67"/>
                      <a:gd name="T18" fmla="*/ 179 w 230"/>
                      <a:gd name="T19" fmla="*/ 31 h 67"/>
                      <a:gd name="T20" fmla="*/ 150 w 230"/>
                      <a:gd name="T21" fmla="*/ 10 h 67"/>
                      <a:gd name="T22" fmla="*/ 47 w 230"/>
                      <a:gd name="T23" fmla="*/ 29 h 67"/>
                      <a:gd name="T24" fmla="*/ 0 w 230"/>
                      <a:gd name="T25" fmla="*/ 41 h 67"/>
                      <a:gd name="T26" fmla="*/ 0 w 230"/>
                      <a:gd name="T27" fmla="*/ 41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30" h="67">
                        <a:moveTo>
                          <a:pt x="0" y="41"/>
                        </a:moveTo>
                        <a:lnTo>
                          <a:pt x="40" y="24"/>
                        </a:lnTo>
                        <a:lnTo>
                          <a:pt x="151" y="0"/>
                        </a:lnTo>
                        <a:lnTo>
                          <a:pt x="209" y="30"/>
                        </a:lnTo>
                        <a:lnTo>
                          <a:pt x="230" y="60"/>
                        </a:lnTo>
                        <a:lnTo>
                          <a:pt x="213" y="67"/>
                        </a:lnTo>
                        <a:lnTo>
                          <a:pt x="197" y="41"/>
                        </a:lnTo>
                        <a:lnTo>
                          <a:pt x="168" y="41"/>
                        </a:lnTo>
                        <a:lnTo>
                          <a:pt x="143" y="27"/>
                        </a:lnTo>
                        <a:lnTo>
                          <a:pt x="179" y="31"/>
                        </a:lnTo>
                        <a:lnTo>
                          <a:pt x="150" y="10"/>
                        </a:lnTo>
                        <a:lnTo>
                          <a:pt x="47" y="29"/>
                        </a:lnTo>
                        <a:lnTo>
                          <a:pt x="0" y="41"/>
                        </a:lnTo>
                        <a:lnTo>
                          <a:pt x="0" y="4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5" name="Freeform 217"/>
                  <p:cNvSpPr>
                    <a:spLocks/>
                  </p:cNvSpPr>
                  <p:nvPr/>
                </p:nvSpPr>
                <p:spPr bwMode="auto">
                  <a:xfrm>
                    <a:off x="5455" y="3075"/>
                    <a:ext cx="7" cy="11"/>
                  </a:xfrm>
                  <a:custGeom>
                    <a:avLst/>
                    <a:gdLst>
                      <a:gd name="T0" fmla="*/ 1 w 52"/>
                      <a:gd name="T1" fmla="*/ 9 h 80"/>
                      <a:gd name="T2" fmla="*/ 0 w 52"/>
                      <a:gd name="T3" fmla="*/ 20 h 80"/>
                      <a:gd name="T4" fmla="*/ 22 w 52"/>
                      <a:gd name="T5" fmla="*/ 31 h 80"/>
                      <a:gd name="T6" fmla="*/ 19 w 52"/>
                      <a:gd name="T7" fmla="*/ 44 h 80"/>
                      <a:gd name="T8" fmla="*/ 35 w 52"/>
                      <a:gd name="T9" fmla="*/ 58 h 80"/>
                      <a:gd name="T10" fmla="*/ 40 w 52"/>
                      <a:gd name="T11" fmla="*/ 80 h 80"/>
                      <a:gd name="T12" fmla="*/ 52 w 52"/>
                      <a:gd name="T13" fmla="*/ 59 h 80"/>
                      <a:gd name="T14" fmla="*/ 51 w 52"/>
                      <a:gd name="T15" fmla="*/ 45 h 80"/>
                      <a:gd name="T16" fmla="*/ 26 w 52"/>
                      <a:gd name="T17" fmla="*/ 29 h 80"/>
                      <a:gd name="T18" fmla="*/ 3 w 52"/>
                      <a:gd name="T19" fmla="*/ 0 h 80"/>
                      <a:gd name="T20" fmla="*/ 1 w 52"/>
                      <a:gd name="T21" fmla="*/ 9 h 80"/>
                      <a:gd name="T22" fmla="*/ 1 w 52"/>
                      <a:gd name="T23" fmla="*/ 9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2" h="80">
                        <a:moveTo>
                          <a:pt x="1" y="9"/>
                        </a:moveTo>
                        <a:lnTo>
                          <a:pt x="0" y="20"/>
                        </a:lnTo>
                        <a:lnTo>
                          <a:pt x="22" y="31"/>
                        </a:lnTo>
                        <a:lnTo>
                          <a:pt x="19" y="44"/>
                        </a:lnTo>
                        <a:lnTo>
                          <a:pt x="35" y="58"/>
                        </a:lnTo>
                        <a:lnTo>
                          <a:pt x="40" y="80"/>
                        </a:lnTo>
                        <a:lnTo>
                          <a:pt x="52" y="59"/>
                        </a:lnTo>
                        <a:lnTo>
                          <a:pt x="51" y="45"/>
                        </a:lnTo>
                        <a:lnTo>
                          <a:pt x="26" y="29"/>
                        </a:lnTo>
                        <a:lnTo>
                          <a:pt x="3" y="0"/>
                        </a:lnTo>
                        <a:lnTo>
                          <a:pt x="1" y="9"/>
                        </a:lnTo>
                        <a:lnTo>
                          <a:pt x="1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6" name="Freeform 218"/>
                  <p:cNvSpPr>
                    <a:spLocks/>
                  </p:cNvSpPr>
                  <p:nvPr/>
                </p:nvSpPr>
                <p:spPr bwMode="auto">
                  <a:xfrm>
                    <a:off x="5455" y="3080"/>
                    <a:ext cx="8" cy="13"/>
                  </a:xfrm>
                  <a:custGeom>
                    <a:avLst/>
                    <a:gdLst>
                      <a:gd name="T0" fmla="*/ 18 w 53"/>
                      <a:gd name="T1" fmla="*/ 0 h 92"/>
                      <a:gd name="T2" fmla="*/ 0 w 53"/>
                      <a:gd name="T3" fmla="*/ 56 h 92"/>
                      <a:gd name="T4" fmla="*/ 4 w 53"/>
                      <a:gd name="T5" fmla="*/ 68 h 92"/>
                      <a:gd name="T6" fmla="*/ 30 w 53"/>
                      <a:gd name="T7" fmla="*/ 68 h 92"/>
                      <a:gd name="T8" fmla="*/ 53 w 53"/>
                      <a:gd name="T9" fmla="*/ 92 h 92"/>
                      <a:gd name="T10" fmla="*/ 36 w 53"/>
                      <a:gd name="T11" fmla="*/ 54 h 92"/>
                      <a:gd name="T12" fmla="*/ 28 w 53"/>
                      <a:gd name="T13" fmla="*/ 59 h 92"/>
                      <a:gd name="T14" fmla="*/ 11 w 53"/>
                      <a:gd name="T15" fmla="*/ 57 h 92"/>
                      <a:gd name="T16" fmla="*/ 23 w 53"/>
                      <a:gd name="T17" fmla="*/ 5 h 92"/>
                      <a:gd name="T18" fmla="*/ 18 w 53"/>
                      <a:gd name="T19" fmla="*/ 0 h 92"/>
                      <a:gd name="T20" fmla="*/ 18 w 53"/>
                      <a:gd name="T21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3" h="92">
                        <a:moveTo>
                          <a:pt x="18" y="0"/>
                        </a:moveTo>
                        <a:lnTo>
                          <a:pt x="0" y="56"/>
                        </a:lnTo>
                        <a:lnTo>
                          <a:pt x="4" y="68"/>
                        </a:lnTo>
                        <a:lnTo>
                          <a:pt x="30" y="68"/>
                        </a:lnTo>
                        <a:lnTo>
                          <a:pt x="53" y="92"/>
                        </a:lnTo>
                        <a:lnTo>
                          <a:pt x="36" y="54"/>
                        </a:lnTo>
                        <a:lnTo>
                          <a:pt x="28" y="59"/>
                        </a:lnTo>
                        <a:lnTo>
                          <a:pt x="11" y="57"/>
                        </a:lnTo>
                        <a:lnTo>
                          <a:pt x="23" y="5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7" name="Freeform 219"/>
                  <p:cNvSpPr>
                    <a:spLocks/>
                  </p:cNvSpPr>
                  <p:nvPr/>
                </p:nvSpPr>
                <p:spPr bwMode="auto">
                  <a:xfrm>
                    <a:off x="5464" y="3096"/>
                    <a:ext cx="21" cy="15"/>
                  </a:xfrm>
                  <a:custGeom>
                    <a:avLst/>
                    <a:gdLst>
                      <a:gd name="T0" fmla="*/ 0 w 149"/>
                      <a:gd name="T1" fmla="*/ 0 h 107"/>
                      <a:gd name="T2" fmla="*/ 8 w 149"/>
                      <a:gd name="T3" fmla="*/ 27 h 107"/>
                      <a:gd name="T4" fmla="*/ 19 w 149"/>
                      <a:gd name="T5" fmla="*/ 49 h 107"/>
                      <a:gd name="T6" fmla="*/ 64 w 149"/>
                      <a:gd name="T7" fmla="*/ 57 h 107"/>
                      <a:gd name="T8" fmla="*/ 98 w 149"/>
                      <a:gd name="T9" fmla="*/ 52 h 107"/>
                      <a:gd name="T10" fmla="*/ 149 w 149"/>
                      <a:gd name="T11" fmla="*/ 107 h 107"/>
                      <a:gd name="T12" fmla="*/ 118 w 149"/>
                      <a:gd name="T13" fmla="*/ 48 h 107"/>
                      <a:gd name="T14" fmla="*/ 98 w 149"/>
                      <a:gd name="T15" fmla="*/ 0 h 107"/>
                      <a:gd name="T16" fmla="*/ 67 w 149"/>
                      <a:gd name="T17" fmla="*/ 39 h 107"/>
                      <a:gd name="T18" fmla="*/ 29 w 149"/>
                      <a:gd name="T19" fmla="*/ 42 h 107"/>
                      <a:gd name="T20" fmla="*/ 0 w 149"/>
                      <a:gd name="T21" fmla="*/ 0 h 107"/>
                      <a:gd name="T22" fmla="*/ 0 w 149"/>
                      <a:gd name="T23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49" h="107">
                        <a:moveTo>
                          <a:pt x="0" y="0"/>
                        </a:moveTo>
                        <a:lnTo>
                          <a:pt x="8" y="27"/>
                        </a:lnTo>
                        <a:lnTo>
                          <a:pt x="19" y="49"/>
                        </a:lnTo>
                        <a:lnTo>
                          <a:pt x="64" y="57"/>
                        </a:lnTo>
                        <a:lnTo>
                          <a:pt x="98" y="52"/>
                        </a:lnTo>
                        <a:lnTo>
                          <a:pt x="149" y="107"/>
                        </a:lnTo>
                        <a:lnTo>
                          <a:pt x="118" y="48"/>
                        </a:lnTo>
                        <a:lnTo>
                          <a:pt x="98" y="0"/>
                        </a:lnTo>
                        <a:lnTo>
                          <a:pt x="67" y="39"/>
                        </a:lnTo>
                        <a:lnTo>
                          <a:pt x="29" y="4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8" name="Freeform 220"/>
                  <p:cNvSpPr>
                    <a:spLocks/>
                  </p:cNvSpPr>
                  <p:nvPr/>
                </p:nvSpPr>
                <p:spPr bwMode="auto">
                  <a:xfrm>
                    <a:off x="5448" y="3056"/>
                    <a:ext cx="59" cy="40"/>
                  </a:xfrm>
                  <a:custGeom>
                    <a:avLst/>
                    <a:gdLst>
                      <a:gd name="T0" fmla="*/ 0 w 415"/>
                      <a:gd name="T1" fmla="*/ 66 h 277"/>
                      <a:gd name="T2" fmla="*/ 32 w 415"/>
                      <a:gd name="T3" fmla="*/ 117 h 277"/>
                      <a:gd name="T4" fmla="*/ 76 w 415"/>
                      <a:gd name="T5" fmla="*/ 142 h 277"/>
                      <a:gd name="T6" fmla="*/ 104 w 415"/>
                      <a:gd name="T7" fmla="*/ 148 h 277"/>
                      <a:gd name="T8" fmla="*/ 74 w 415"/>
                      <a:gd name="T9" fmla="*/ 110 h 277"/>
                      <a:gd name="T10" fmla="*/ 110 w 415"/>
                      <a:gd name="T11" fmla="*/ 135 h 277"/>
                      <a:gd name="T12" fmla="*/ 131 w 415"/>
                      <a:gd name="T13" fmla="*/ 172 h 277"/>
                      <a:gd name="T14" fmla="*/ 166 w 415"/>
                      <a:gd name="T15" fmla="*/ 185 h 277"/>
                      <a:gd name="T16" fmla="*/ 166 w 415"/>
                      <a:gd name="T17" fmla="*/ 200 h 277"/>
                      <a:gd name="T18" fmla="*/ 190 w 415"/>
                      <a:gd name="T19" fmla="*/ 202 h 277"/>
                      <a:gd name="T20" fmla="*/ 196 w 415"/>
                      <a:gd name="T21" fmla="*/ 227 h 277"/>
                      <a:gd name="T22" fmla="*/ 205 w 415"/>
                      <a:gd name="T23" fmla="*/ 205 h 277"/>
                      <a:gd name="T24" fmla="*/ 207 w 415"/>
                      <a:gd name="T25" fmla="*/ 224 h 277"/>
                      <a:gd name="T26" fmla="*/ 199 w 415"/>
                      <a:gd name="T27" fmla="*/ 252 h 277"/>
                      <a:gd name="T28" fmla="*/ 218 w 415"/>
                      <a:gd name="T29" fmla="*/ 221 h 277"/>
                      <a:gd name="T30" fmla="*/ 207 w 415"/>
                      <a:gd name="T31" fmla="*/ 177 h 277"/>
                      <a:gd name="T32" fmla="*/ 228 w 415"/>
                      <a:gd name="T33" fmla="*/ 185 h 277"/>
                      <a:gd name="T34" fmla="*/ 233 w 415"/>
                      <a:gd name="T35" fmla="*/ 221 h 277"/>
                      <a:gd name="T36" fmla="*/ 213 w 415"/>
                      <a:gd name="T37" fmla="*/ 263 h 277"/>
                      <a:gd name="T38" fmla="*/ 187 w 415"/>
                      <a:gd name="T39" fmla="*/ 265 h 277"/>
                      <a:gd name="T40" fmla="*/ 209 w 415"/>
                      <a:gd name="T41" fmla="*/ 277 h 277"/>
                      <a:gd name="T42" fmla="*/ 230 w 415"/>
                      <a:gd name="T43" fmla="*/ 261 h 277"/>
                      <a:gd name="T44" fmla="*/ 239 w 415"/>
                      <a:gd name="T45" fmla="*/ 233 h 277"/>
                      <a:gd name="T46" fmla="*/ 239 w 415"/>
                      <a:gd name="T47" fmla="*/ 205 h 277"/>
                      <a:gd name="T48" fmla="*/ 290 w 415"/>
                      <a:gd name="T49" fmla="*/ 216 h 277"/>
                      <a:gd name="T50" fmla="*/ 323 w 415"/>
                      <a:gd name="T51" fmla="*/ 242 h 277"/>
                      <a:gd name="T52" fmla="*/ 382 w 415"/>
                      <a:gd name="T53" fmla="*/ 248 h 277"/>
                      <a:gd name="T54" fmla="*/ 409 w 415"/>
                      <a:gd name="T55" fmla="*/ 254 h 277"/>
                      <a:gd name="T56" fmla="*/ 415 w 415"/>
                      <a:gd name="T57" fmla="*/ 220 h 277"/>
                      <a:gd name="T58" fmla="*/ 399 w 415"/>
                      <a:gd name="T59" fmla="*/ 174 h 277"/>
                      <a:gd name="T60" fmla="*/ 350 w 415"/>
                      <a:gd name="T61" fmla="*/ 127 h 277"/>
                      <a:gd name="T62" fmla="*/ 313 w 415"/>
                      <a:gd name="T63" fmla="*/ 55 h 277"/>
                      <a:gd name="T64" fmla="*/ 250 w 415"/>
                      <a:gd name="T65" fmla="*/ 0 h 277"/>
                      <a:gd name="T66" fmla="*/ 142 w 415"/>
                      <a:gd name="T67" fmla="*/ 6 h 277"/>
                      <a:gd name="T68" fmla="*/ 171 w 415"/>
                      <a:gd name="T69" fmla="*/ 70 h 277"/>
                      <a:gd name="T70" fmla="*/ 52 w 415"/>
                      <a:gd name="T71" fmla="*/ 38 h 277"/>
                      <a:gd name="T72" fmla="*/ 51 w 415"/>
                      <a:gd name="T73" fmla="*/ 60 h 277"/>
                      <a:gd name="T74" fmla="*/ 8 w 415"/>
                      <a:gd name="T75" fmla="*/ 43 h 277"/>
                      <a:gd name="T76" fmla="*/ 0 w 415"/>
                      <a:gd name="T77" fmla="*/ 66 h 277"/>
                      <a:gd name="T78" fmla="*/ 0 w 415"/>
                      <a:gd name="T79" fmla="*/ 66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415" h="277">
                        <a:moveTo>
                          <a:pt x="0" y="66"/>
                        </a:moveTo>
                        <a:lnTo>
                          <a:pt x="32" y="117"/>
                        </a:lnTo>
                        <a:lnTo>
                          <a:pt x="76" y="142"/>
                        </a:lnTo>
                        <a:lnTo>
                          <a:pt x="104" y="148"/>
                        </a:lnTo>
                        <a:lnTo>
                          <a:pt x="74" y="110"/>
                        </a:lnTo>
                        <a:lnTo>
                          <a:pt x="110" y="135"/>
                        </a:lnTo>
                        <a:lnTo>
                          <a:pt x="131" y="172"/>
                        </a:lnTo>
                        <a:lnTo>
                          <a:pt x="166" y="185"/>
                        </a:lnTo>
                        <a:lnTo>
                          <a:pt x="166" y="200"/>
                        </a:lnTo>
                        <a:lnTo>
                          <a:pt x="190" y="202"/>
                        </a:lnTo>
                        <a:lnTo>
                          <a:pt x="196" y="227"/>
                        </a:lnTo>
                        <a:lnTo>
                          <a:pt x="205" y="205"/>
                        </a:lnTo>
                        <a:lnTo>
                          <a:pt x="207" y="224"/>
                        </a:lnTo>
                        <a:lnTo>
                          <a:pt x="199" y="252"/>
                        </a:lnTo>
                        <a:lnTo>
                          <a:pt x="218" y="221"/>
                        </a:lnTo>
                        <a:lnTo>
                          <a:pt x="207" y="177"/>
                        </a:lnTo>
                        <a:lnTo>
                          <a:pt x="228" y="185"/>
                        </a:lnTo>
                        <a:lnTo>
                          <a:pt x="233" y="221"/>
                        </a:lnTo>
                        <a:lnTo>
                          <a:pt x="213" y="263"/>
                        </a:lnTo>
                        <a:lnTo>
                          <a:pt x="187" y="265"/>
                        </a:lnTo>
                        <a:lnTo>
                          <a:pt x="209" y="277"/>
                        </a:lnTo>
                        <a:lnTo>
                          <a:pt x="230" y="261"/>
                        </a:lnTo>
                        <a:lnTo>
                          <a:pt x="239" y="233"/>
                        </a:lnTo>
                        <a:lnTo>
                          <a:pt x="239" y="205"/>
                        </a:lnTo>
                        <a:lnTo>
                          <a:pt x="290" y="216"/>
                        </a:lnTo>
                        <a:lnTo>
                          <a:pt x="323" y="242"/>
                        </a:lnTo>
                        <a:lnTo>
                          <a:pt x="382" y="248"/>
                        </a:lnTo>
                        <a:lnTo>
                          <a:pt x="409" y="254"/>
                        </a:lnTo>
                        <a:lnTo>
                          <a:pt x="415" y="220"/>
                        </a:lnTo>
                        <a:lnTo>
                          <a:pt x="399" y="174"/>
                        </a:lnTo>
                        <a:lnTo>
                          <a:pt x="350" y="127"/>
                        </a:lnTo>
                        <a:lnTo>
                          <a:pt x="313" y="55"/>
                        </a:lnTo>
                        <a:lnTo>
                          <a:pt x="250" y="0"/>
                        </a:lnTo>
                        <a:lnTo>
                          <a:pt x="142" y="6"/>
                        </a:lnTo>
                        <a:lnTo>
                          <a:pt x="171" y="70"/>
                        </a:lnTo>
                        <a:lnTo>
                          <a:pt x="52" y="38"/>
                        </a:lnTo>
                        <a:lnTo>
                          <a:pt x="51" y="60"/>
                        </a:lnTo>
                        <a:lnTo>
                          <a:pt x="8" y="43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99" name="Freeform 221"/>
                  <p:cNvSpPr>
                    <a:spLocks/>
                  </p:cNvSpPr>
                  <p:nvPr/>
                </p:nvSpPr>
                <p:spPr bwMode="auto">
                  <a:xfrm>
                    <a:off x="5450" y="3043"/>
                    <a:ext cx="42" cy="18"/>
                  </a:xfrm>
                  <a:custGeom>
                    <a:avLst/>
                    <a:gdLst>
                      <a:gd name="T0" fmla="*/ 0 w 299"/>
                      <a:gd name="T1" fmla="*/ 123 h 123"/>
                      <a:gd name="T2" fmla="*/ 27 w 299"/>
                      <a:gd name="T3" fmla="*/ 119 h 123"/>
                      <a:gd name="T4" fmla="*/ 74 w 299"/>
                      <a:gd name="T5" fmla="*/ 105 h 123"/>
                      <a:gd name="T6" fmla="*/ 76 w 299"/>
                      <a:gd name="T7" fmla="*/ 83 h 123"/>
                      <a:gd name="T8" fmla="*/ 153 w 299"/>
                      <a:gd name="T9" fmla="*/ 78 h 123"/>
                      <a:gd name="T10" fmla="*/ 204 w 299"/>
                      <a:gd name="T11" fmla="*/ 49 h 123"/>
                      <a:gd name="T12" fmla="*/ 275 w 299"/>
                      <a:gd name="T13" fmla="*/ 57 h 123"/>
                      <a:gd name="T14" fmla="*/ 254 w 299"/>
                      <a:gd name="T15" fmla="*/ 30 h 123"/>
                      <a:gd name="T16" fmla="*/ 299 w 299"/>
                      <a:gd name="T17" fmla="*/ 33 h 123"/>
                      <a:gd name="T18" fmla="*/ 248 w 299"/>
                      <a:gd name="T19" fmla="*/ 0 h 123"/>
                      <a:gd name="T20" fmla="*/ 159 w 299"/>
                      <a:gd name="T21" fmla="*/ 7 h 123"/>
                      <a:gd name="T22" fmla="*/ 86 w 299"/>
                      <a:gd name="T23" fmla="*/ 46 h 123"/>
                      <a:gd name="T24" fmla="*/ 0 w 299"/>
                      <a:gd name="T25" fmla="*/ 123 h 123"/>
                      <a:gd name="T26" fmla="*/ 0 w 299"/>
                      <a:gd name="T27" fmla="*/ 123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99" h="123">
                        <a:moveTo>
                          <a:pt x="0" y="123"/>
                        </a:moveTo>
                        <a:lnTo>
                          <a:pt x="27" y="119"/>
                        </a:lnTo>
                        <a:lnTo>
                          <a:pt x="74" y="105"/>
                        </a:lnTo>
                        <a:lnTo>
                          <a:pt x="76" y="83"/>
                        </a:lnTo>
                        <a:lnTo>
                          <a:pt x="153" y="78"/>
                        </a:lnTo>
                        <a:lnTo>
                          <a:pt x="204" y="49"/>
                        </a:lnTo>
                        <a:lnTo>
                          <a:pt x="275" y="57"/>
                        </a:lnTo>
                        <a:lnTo>
                          <a:pt x="254" y="30"/>
                        </a:lnTo>
                        <a:lnTo>
                          <a:pt x="299" y="33"/>
                        </a:lnTo>
                        <a:lnTo>
                          <a:pt x="248" y="0"/>
                        </a:lnTo>
                        <a:lnTo>
                          <a:pt x="159" y="7"/>
                        </a:lnTo>
                        <a:lnTo>
                          <a:pt x="86" y="46"/>
                        </a:lnTo>
                        <a:lnTo>
                          <a:pt x="0" y="123"/>
                        </a:lnTo>
                        <a:lnTo>
                          <a:pt x="0" y="1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0" name="Freeform 222"/>
                  <p:cNvSpPr>
                    <a:spLocks/>
                  </p:cNvSpPr>
                  <p:nvPr/>
                </p:nvSpPr>
                <p:spPr bwMode="auto">
                  <a:xfrm>
                    <a:off x="5496" y="3050"/>
                    <a:ext cx="14" cy="38"/>
                  </a:xfrm>
                  <a:custGeom>
                    <a:avLst/>
                    <a:gdLst>
                      <a:gd name="T0" fmla="*/ 0 w 104"/>
                      <a:gd name="T1" fmla="*/ 0 h 272"/>
                      <a:gd name="T2" fmla="*/ 63 w 104"/>
                      <a:gd name="T3" fmla="*/ 73 h 272"/>
                      <a:gd name="T4" fmla="*/ 87 w 104"/>
                      <a:gd name="T5" fmla="*/ 184 h 272"/>
                      <a:gd name="T6" fmla="*/ 104 w 104"/>
                      <a:gd name="T7" fmla="*/ 217 h 272"/>
                      <a:gd name="T8" fmla="*/ 92 w 104"/>
                      <a:gd name="T9" fmla="*/ 272 h 272"/>
                      <a:gd name="T10" fmla="*/ 82 w 104"/>
                      <a:gd name="T11" fmla="*/ 226 h 272"/>
                      <a:gd name="T12" fmla="*/ 97 w 104"/>
                      <a:gd name="T13" fmla="*/ 220 h 272"/>
                      <a:gd name="T14" fmla="*/ 78 w 104"/>
                      <a:gd name="T15" fmla="*/ 184 h 272"/>
                      <a:gd name="T16" fmla="*/ 62 w 104"/>
                      <a:gd name="T17" fmla="*/ 89 h 272"/>
                      <a:gd name="T18" fmla="*/ 0 w 104"/>
                      <a:gd name="T19" fmla="*/ 0 h 272"/>
                      <a:gd name="T20" fmla="*/ 0 w 104"/>
                      <a:gd name="T21" fmla="*/ 0 h 2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4" h="272">
                        <a:moveTo>
                          <a:pt x="0" y="0"/>
                        </a:moveTo>
                        <a:lnTo>
                          <a:pt x="63" y="73"/>
                        </a:lnTo>
                        <a:lnTo>
                          <a:pt x="87" y="184"/>
                        </a:lnTo>
                        <a:lnTo>
                          <a:pt x="104" y="217"/>
                        </a:lnTo>
                        <a:lnTo>
                          <a:pt x="92" y="272"/>
                        </a:lnTo>
                        <a:lnTo>
                          <a:pt x="82" y="226"/>
                        </a:lnTo>
                        <a:lnTo>
                          <a:pt x="97" y="220"/>
                        </a:lnTo>
                        <a:lnTo>
                          <a:pt x="78" y="184"/>
                        </a:lnTo>
                        <a:lnTo>
                          <a:pt x="62" y="89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1" name="Freeform 223"/>
                  <p:cNvSpPr>
                    <a:spLocks/>
                  </p:cNvSpPr>
                  <p:nvPr/>
                </p:nvSpPr>
                <p:spPr bwMode="auto">
                  <a:xfrm>
                    <a:off x="5491" y="3088"/>
                    <a:ext cx="17" cy="20"/>
                  </a:xfrm>
                  <a:custGeom>
                    <a:avLst/>
                    <a:gdLst>
                      <a:gd name="T0" fmla="*/ 98 w 120"/>
                      <a:gd name="T1" fmla="*/ 22 h 144"/>
                      <a:gd name="T2" fmla="*/ 74 w 120"/>
                      <a:gd name="T3" fmla="*/ 72 h 144"/>
                      <a:gd name="T4" fmla="*/ 0 w 120"/>
                      <a:gd name="T5" fmla="*/ 144 h 144"/>
                      <a:gd name="T6" fmla="*/ 68 w 120"/>
                      <a:gd name="T7" fmla="*/ 90 h 144"/>
                      <a:gd name="T8" fmla="*/ 114 w 120"/>
                      <a:gd name="T9" fmla="*/ 51 h 144"/>
                      <a:gd name="T10" fmla="*/ 120 w 120"/>
                      <a:gd name="T11" fmla="*/ 13 h 144"/>
                      <a:gd name="T12" fmla="*/ 112 w 120"/>
                      <a:gd name="T13" fmla="*/ 0 h 144"/>
                      <a:gd name="T14" fmla="*/ 98 w 120"/>
                      <a:gd name="T15" fmla="*/ 22 h 144"/>
                      <a:gd name="T16" fmla="*/ 98 w 120"/>
                      <a:gd name="T17" fmla="*/ 22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0" h="144">
                        <a:moveTo>
                          <a:pt x="98" y="22"/>
                        </a:moveTo>
                        <a:lnTo>
                          <a:pt x="74" y="72"/>
                        </a:lnTo>
                        <a:lnTo>
                          <a:pt x="0" y="144"/>
                        </a:lnTo>
                        <a:lnTo>
                          <a:pt x="68" y="90"/>
                        </a:lnTo>
                        <a:lnTo>
                          <a:pt x="114" y="51"/>
                        </a:lnTo>
                        <a:lnTo>
                          <a:pt x="120" y="13"/>
                        </a:lnTo>
                        <a:lnTo>
                          <a:pt x="112" y="0"/>
                        </a:lnTo>
                        <a:lnTo>
                          <a:pt x="98" y="22"/>
                        </a:lnTo>
                        <a:lnTo>
                          <a:pt x="98" y="2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2" name="Freeform 224"/>
                  <p:cNvSpPr>
                    <a:spLocks/>
                  </p:cNvSpPr>
                  <p:nvPr/>
                </p:nvSpPr>
                <p:spPr bwMode="auto">
                  <a:xfrm>
                    <a:off x="5469" y="3086"/>
                    <a:ext cx="3" cy="7"/>
                  </a:xfrm>
                  <a:custGeom>
                    <a:avLst/>
                    <a:gdLst>
                      <a:gd name="T0" fmla="*/ 9 w 18"/>
                      <a:gd name="T1" fmla="*/ 0 h 47"/>
                      <a:gd name="T2" fmla="*/ 0 w 18"/>
                      <a:gd name="T3" fmla="*/ 47 h 47"/>
                      <a:gd name="T4" fmla="*/ 18 w 18"/>
                      <a:gd name="T5" fmla="*/ 28 h 47"/>
                      <a:gd name="T6" fmla="*/ 9 w 18"/>
                      <a:gd name="T7" fmla="*/ 0 h 47"/>
                      <a:gd name="T8" fmla="*/ 9 w 18"/>
                      <a:gd name="T9" fmla="*/ 0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47">
                        <a:moveTo>
                          <a:pt x="9" y="0"/>
                        </a:moveTo>
                        <a:lnTo>
                          <a:pt x="0" y="47"/>
                        </a:lnTo>
                        <a:lnTo>
                          <a:pt x="18" y="28"/>
                        </a:lnTo>
                        <a:lnTo>
                          <a:pt x="9" y="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3" name="Freeform 225"/>
                  <p:cNvSpPr>
                    <a:spLocks/>
                  </p:cNvSpPr>
                  <p:nvPr/>
                </p:nvSpPr>
                <p:spPr bwMode="auto">
                  <a:xfrm>
                    <a:off x="5418" y="3132"/>
                    <a:ext cx="108" cy="50"/>
                  </a:xfrm>
                  <a:custGeom>
                    <a:avLst/>
                    <a:gdLst>
                      <a:gd name="T0" fmla="*/ 6 w 757"/>
                      <a:gd name="T1" fmla="*/ 257 h 350"/>
                      <a:gd name="T2" fmla="*/ 46 w 757"/>
                      <a:gd name="T3" fmla="*/ 259 h 350"/>
                      <a:gd name="T4" fmla="*/ 242 w 757"/>
                      <a:gd name="T5" fmla="*/ 323 h 350"/>
                      <a:gd name="T6" fmla="*/ 355 w 757"/>
                      <a:gd name="T7" fmla="*/ 334 h 350"/>
                      <a:gd name="T8" fmla="*/ 489 w 757"/>
                      <a:gd name="T9" fmla="*/ 302 h 350"/>
                      <a:gd name="T10" fmla="*/ 603 w 757"/>
                      <a:gd name="T11" fmla="*/ 350 h 350"/>
                      <a:gd name="T12" fmla="*/ 757 w 757"/>
                      <a:gd name="T13" fmla="*/ 350 h 350"/>
                      <a:gd name="T14" fmla="*/ 652 w 757"/>
                      <a:gd name="T15" fmla="*/ 261 h 350"/>
                      <a:gd name="T16" fmla="*/ 624 w 757"/>
                      <a:gd name="T17" fmla="*/ 168 h 350"/>
                      <a:gd name="T18" fmla="*/ 563 w 757"/>
                      <a:gd name="T19" fmla="*/ 217 h 350"/>
                      <a:gd name="T20" fmla="*/ 658 w 757"/>
                      <a:gd name="T21" fmla="*/ 95 h 350"/>
                      <a:gd name="T22" fmla="*/ 646 w 757"/>
                      <a:gd name="T23" fmla="*/ 0 h 350"/>
                      <a:gd name="T24" fmla="*/ 552 w 757"/>
                      <a:gd name="T25" fmla="*/ 31 h 350"/>
                      <a:gd name="T26" fmla="*/ 626 w 757"/>
                      <a:gd name="T27" fmla="*/ 54 h 350"/>
                      <a:gd name="T28" fmla="*/ 550 w 757"/>
                      <a:gd name="T29" fmla="*/ 68 h 350"/>
                      <a:gd name="T30" fmla="*/ 578 w 757"/>
                      <a:gd name="T31" fmla="*/ 124 h 350"/>
                      <a:gd name="T32" fmla="*/ 504 w 757"/>
                      <a:gd name="T33" fmla="*/ 209 h 350"/>
                      <a:gd name="T34" fmla="*/ 357 w 757"/>
                      <a:gd name="T35" fmla="*/ 307 h 350"/>
                      <a:gd name="T36" fmla="*/ 338 w 757"/>
                      <a:gd name="T37" fmla="*/ 203 h 350"/>
                      <a:gd name="T38" fmla="*/ 296 w 757"/>
                      <a:gd name="T39" fmla="*/ 286 h 350"/>
                      <a:gd name="T40" fmla="*/ 264 w 757"/>
                      <a:gd name="T41" fmla="*/ 151 h 350"/>
                      <a:gd name="T42" fmla="*/ 292 w 757"/>
                      <a:gd name="T43" fmla="*/ 122 h 350"/>
                      <a:gd name="T44" fmla="*/ 327 w 757"/>
                      <a:gd name="T45" fmla="*/ 127 h 350"/>
                      <a:gd name="T46" fmla="*/ 357 w 757"/>
                      <a:gd name="T47" fmla="*/ 95 h 350"/>
                      <a:gd name="T48" fmla="*/ 274 w 757"/>
                      <a:gd name="T49" fmla="*/ 106 h 350"/>
                      <a:gd name="T50" fmla="*/ 239 w 757"/>
                      <a:gd name="T51" fmla="*/ 153 h 350"/>
                      <a:gd name="T52" fmla="*/ 256 w 757"/>
                      <a:gd name="T53" fmla="*/ 232 h 350"/>
                      <a:gd name="T54" fmla="*/ 99 w 757"/>
                      <a:gd name="T55" fmla="*/ 172 h 350"/>
                      <a:gd name="T56" fmla="*/ 208 w 757"/>
                      <a:gd name="T57" fmla="*/ 269 h 350"/>
                      <a:gd name="T58" fmla="*/ 40 w 757"/>
                      <a:gd name="T59" fmla="*/ 201 h 350"/>
                      <a:gd name="T60" fmla="*/ 26 w 757"/>
                      <a:gd name="T61" fmla="*/ 143 h 350"/>
                      <a:gd name="T62" fmla="*/ 91 w 757"/>
                      <a:gd name="T63" fmla="*/ 122 h 350"/>
                      <a:gd name="T64" fmla="*/ 15 w 757"/>
                      <a:gd name="T65" fmla="*/ 132 h 350"/>
                      <a:gd name="T66" fmla="*/ 0 w 757"/>
                      <a:gd name="T67" fmla="*/ 171 h 350"/>
                      <a:gd name="T68" fmla="*/ 20 w 757"/>
                      <a:gd name="T69" fmla="*/ 228 h 350"/>
                      <a:gd name="T70" fmla="*/ 6 w 757"/>
                      <a:gd name="T71" fmla="*/ 257 h 350"/>
                      <a:gd name="T72" fmla="*/ 6 w 757"/>
                      <a:gd name="T73" fmla="*/ 257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757" h="350">
                        <a:moveTo>
                          <a:pt x="6" y="257"/>
                        </a:moveTo>
                        <a:lnTo>
                          <a:pt x="46" y="259"/>
                        </a:lnTo>
                        <a:lnTo>
                          <a:pt x="242" y="323"/>
                        </a:lnTo>
                        <a:lnTo>
                          <a:pt x="355" y="334"/>
                        </a:lnTo>
                        <a:lnTo>
                          <a:pt x="489" y="302"/>
                        </a:lnTo>
                        <a:lnTo>
                          <a:pt x="603" y="350"/>
                        </a:lnTo>
                        <a:lnTo>
                          <a:pt x="757" y="350"/>
                        </a:lnTo>
                        <a:lnTo>
                          <a:pt x="652" y="261"/>
                        </a:lnTo>
                        <a:lnTo>
                          <a:pt x="624" y="168"/>
                        </a:lnTo>
                        <a:lnTo>
                          <a:pt x="563" y="217"/>
                        </a:lnTo>
                        <a:lnTo>
                          <a:pt x="658" y="95"/>
                        </a:lnTo>
                        <a:lnTo>
                          <a:pt x="646" y="0"/>
                        </a:lnTo>
                        <a:lnTo>
                          <a:pt x="552" y="31"/>
                        </a:lnTo>
                        <a:lnTo>
                          <a:pt x="626" y="54"/>
                        </a:lnTo>
                        <a:lnTo>
                          <a:pt x="550" y="68"/>
                        </a:lnTo>
                        <a:lnTo>
                          <a:pt x="578" y="124"/>
                        </a:lnTo>
                        <a:lnTo>
                          <a:pt x="504" y="209"/>
                        </a:lnTo>
                        <a:lnTo>
                          <a:pt x="357" y="307"/>
                        </a:lnTo>
                        <a:lnTo>
                          <a:pt x="338" y="203"/>
                        </a:lnTo>
                        <a:lnTo>
                          <a:pt x="296" y="286"/>
                        </a:lnTo>
                        <a:lnTo>
                          <a:pt x="264" y="151"/>
                        </a:lnTo>
                        <a:lnTo>
                          <a:pt x="292" y="122"/>
                        </a:lnTo>
                        <a:lnTo>
                          <a:pt x="327" y="127"/>
                        </a:lnTo>
                        <a:lnTo>
                          <a:pt x="357" y="95"/>
                        </a:lnTo>
                        <a:lnTo>
                          <a:pt x="274" y="106"/>
                        </a:lnTo>
                        <a:lnTo>
                          <a:pt x="239" y="153"/>
                        </a:lnTo>
                        <a:lnTo>
                          <a:pt x="256" y="232"/>
                        </a:lnTo>
                        <a:lnTo>
                          <a:pt x="99" y="172"/>
                        </a:lnTo>
                        <a:lnTo>
                          <a:pt x="208" y="269"/>
                        </a:lnTo>
                        <a:lnTo>
                          <a:pt x="40" y="201"/>
                        </a:lnTo>
                        <a:lnTo>
                          <a:pt x="26" y="143"/>
                        </a:lnTo>
                        <a:lnTo>
                          <a:pt x="91" y="122"/>
                        </a:lnTo>
                        <a:lnTo>
                          <a:pt x="15" y="132"/>
                        </a:lnTo>
                        <a:lnTo>
                          <a:pt x="0" y="171"/>
                        </a:lnTo>
                        <a:lnTo>
                          <a:pt x="20" y="228"/>
                        </a:lnTo>
                        <a:lnTo>
                          <a:pt x="6" y="257"/>
                        </a:lnTo>
                        <a:lnTo>
                          <a:pt x="6" y="2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4" name="Freeform 226"/>
                  <p:cNvSpPr>
                    <a:spLocks/>
                  </p:cNvSpPr>
                  <p:nvPr/>
                </p:nvSpPr>
                <p:spPr bwMode="auto">
                  <a:xfrm>
                    <a:off x="5433" y="3148"/>
                    <a:ext cx="24" cy="5"/>
                  </a:xfrm>
                  <a:custGeom>
                    <a:avLst/>
                    <a:gdLst>
                      <a:gd name="T0" fmla="*/ 0 w 169"/>
                      <a:gd name="T1" fmla="*/ 8 h 29"/>
                      <a:gd name="T2" fmla="*/ 169 w 169"/>
                      <a:gd name="T3" fmla="*/ 0 h 29"/>
                      <a:gd name="T4" fmla="*/ 143 w 169"/>
                      <a:gd name="T5" fmla="*/ 29 h 29"/>
                      <a:gd name="T6" fmla="*/ 0 w 169"/>
                      <a:gd name="T7" fmla="*/ 8 h 29"/>
                      <a:gd name="T8" fmla="*/ 0 w 169"/>
                      <a:gd name="T9" fmla="*/ 8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9" h="29">
                        <a:moveTo>
                          <a:pt x="0" y="8"/>
                        </a:moveTo>
                        <a:lnTo>
                          <a:pt x="169" y="0"/>
                        </a:lnTo>
                        <a:lnTo>
                          <a:pt x="143" y="29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5" name="Freeform 227"/>
                  <p:cNvSpPr>
                    <a:spLocks/>
                  </p:cNvSpPr>
                  <p:nvPr/>
                </p:nvSpPr>
                <p:spPr bwMode="auto">
                  <a:xfrm>
                    <a:off x="5471" y="3110"/>
                    <a:ext cx="35" cy="36"/>
                  </a:xfrm>
                  <a:custGeom>
                    <a:avLst/>
                    <a:gdLst>
                      <a:gd name="T0" fmla="*/ 85 w 245"/>
                      <a:gd name="T1" fmla="*/ 0 h 253"/>
                      <a:gd name="T2" fmla="*/ 63 w 245"/>
                      <a:gd name="T3" fmla="*/ 70 h 253"/>
                      <a:gd name="T4" fmla="*/ 45 w 245"/>
                      <a:gd name="T5" fmla="*/ 167 h 253"/>
                      <a:gd name="T6" fmla="*/ 0 w 245"/>
                      <a:gd name="T7" fmla="*/ 253 h 253"/>
                      <a:gd name="T8" fmla="*/ 111 w 245"/>
                      <a:gd name="T9" fmla="*/ 125 h 253"/>
                      <a:gd name="T10" fmla="*/ 245 w 245"/>
                      <a:gd name="T11" fmla="*/ 117 h 253"/>
                      <a:gd name="T12" fmla="*/ 130 w 245"/>
                      <a:gd name="T13" fmla="*/ 78 h 253"/>
                      <a:gd name="T14" fmla="*/ 185 w 245"/>
                      <a:gd name="T15" fmla="*/ 11 h 253"/>
                      <a:gd name="T16" fmla="*/ 111 w 245"/>
                      <a:gd name="T17" fmla="*/ 54 h 253"/>
                      <a:gd name="T18" fmla="*/ 74 w 245"/>
                      <a:gd name="T19" fmla="*/ 105 h 253"/>
                      <a:gd name="T20" fmla="*/ 85 w 245"/>
                      <a:gd name="T21" fmla="*/ 0 h 253"/>
                      <a:gd name="T22" fmla="*/ 85 w 245"/>
                      <a:gd name="T23" fmla="*/ 0 h 2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45" h="253">
                        <a:moveTo>
                          <a:pt x="85" y="0"/>
                        </a:moveTo>
                        <a:lnTo>
                          <a:pt x="63" y="70"/>
                        </a:lnTo>
                        <a:lnTo>
                          <a:pt x="45" y="167"/>
                        </a:lnTo>
                        <a:lnTo>
                          <a:pt x="0" y="253"/>
                        </a:lnTo>
                        <a:lnTo>
                          <a:pt x="111" y="125"/>
                        </a:lnTo>
                        <a:lnTo>
                          <a:pt x="245" y="117"/>
                        </a:lnTo>
                        <a:lnTo>
                          <a:pt x="130" y="78"/>
                        </a:lnTo>
                        <a:lnTo>
                          <a:pt x="185" y="11"/>
                        </a:lnTo>
                        <a:lnTo>
                          <a:pt x="111" y="54"/>
                        </a:lnTo>
                        <a:lnTo>
                          <a:pt x="74" y="105"/>
                        </a:lnTo>
                        <a:lnTo>
                          <a:pt x="85" y="0"/>
                        </a:lnTo>
                        <a:lnTo>
                          <a:pt x="8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6" name="Freeform 228"/>
                  <p:cNvSpPr>
                    <a:spLocks/>
                  </p:cNvSpPr>
                  <p:nvPr/>
                </p:nvSpPr>
                <p:spPr bwMode="auto">
                  <a:xfrm>
                    <a:off x="5513" y="3095"/>
                    <a:ext cx="37" cy="81"/>
                  </a:xfrm>
                  <a:custGeom>
                    <a:avLst/>
                    <a:gdLst>
                      <a:gd name="T0" fmla="*/ 0 w 260"/>
                      <a:gd name="T1" fmla="*/ 0 h 562"/>
                      <a:gd name="T2" fmla="*/ 122 w 260"/>
                      <a:gd name="T3" fmla="*/ 102 h 562"/>
                      <a:gd name="T4" fmla="*/ 212 w 260"/>
                      <a:gd name="T5" fmla="*/ 332 h 562"/>
                      <a:gd name="T6" fmla="*/ 260 w 260"/>
                      <a:gd name="T7" fmla="*/ 453 h 562"/>
                      <a:gd name="T8" fmla="*/ 182 w 260"/>
                      <a:gd name="T9" fmla="*/ 562 h 562"/>
                      <a:gd name="T10" fmla="*/ 182 w 260"/>
                      <a:gd name="T11" fmla="*/ 399 h 562"/>
                      <a:gd name="T12" fmla="*/ 111 w 260"/>
                      <a:gd name="T13" fmla="*/ 136 h 562"/>
                      <a:gd name="T14" fmla="*/ 0 w 260"/>
                      <a:gd name="T15" fmla="*/ 0 h 562"/>
                      <a:gd name="T16" fmla="*/ 0 w 260"/>
                      <a:gd name="T17" fmla="*/ 0 h 5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60" h="562">
                        <a:moveTo>
                          <a:pt x="0" y="0"/>
                        </a:moveTo>
                        <a:lnTo>
                          <a:pt x="122" y="102"/>
                        </a:lnTo>
                        <a:lnTo>
                          <a:pt x="212" y="332"/>
                        </a:lnTo>
                        <a:lnTo>
                          <a:pt x="260" y="453"/>
                        </a:lnTo>
                        <a:lnTo>
                          <a:pt x="182" y="562"/>
                        </a:lnTo>
                        <a:lnTo>
                          <a:pt x="182" y="399"/>
                        </a:lnTo>
                        <a:lnTo>
                          <a:pt x="111" y="13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307" name="Freeform 229"/>
                  <p:cNvSpPr>
                    <a:spLocks/>
                  </p:cNvSpPr>
                  <p:nvPr/>
                </p:nvSpPr>
                <p:spPr bwMode="auto">
                  <a:xfrm>
                    <a:off x="5510" y="3113"/>
                    <a:ext cx="9" cy="40"/>
                  </a:xfrm>
                  <a:custGeom>
                    <a:avLst/>
                    <a:gdLst>
                      <a:gd name="T0" fmla="*/ 0 w 60"/>
                      <a:gd name="T1" fmla="*/ 0 h 277"/>
                      <a:gd name="T2" fmla="*/ 60 w 60"/>
                      <a:gd name="T3" fmla="*/ 129 h 277"/>
                      <a:gd name="T4" fmla="*/ 5 w 60"/>
                      <a:gd name="T5" fmla="*/ 277 h 277"/>
                      <a:gd name="T6" fmla="*/ 23 w 60"/>
                      <a:gd name="T7" fmla="*/ 97 h 277"/>
                      <a:gd name="T8" fmla="*/ 0 w 60"/>
                      <a:gd name="T9" fmla="*/ 0 h 277"/>
                      <a:gd name="T10" fmla="*/ 0 w 60"/>
                      <a:gd name="T11" fmla="*/ 0 h 2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0" h="277">
                        <a:moveTo>
                          <a:pt x="0" y="0"/>
                        </a:moveTo>
                        <a:lnTo>
                          <a:pt x="60" y="129"/>
                        </a:lnTo>
                        <a:lnTo>
                          <a:pt x="5" y="277"/>
                        </a:lnTo>
                        <a:lnTo>
                          <a:pt x="23" y="9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74" name="Freeform 230"/>
                <p:cNvSpPr>
                  <a:spLocks/>
                </p:cNvSpPr>
                <p:nvPr/>
              </p:nvSpPr>
              <p:spPr bwMode="auto">
                <a:xfrm>
                  <a:off x="1372" y="3640"/>
                  <a:ext cx="13" cy="20"/>
                </a:xfrm>
                <a:custGeom>
                  <a:avLst/>
                  <a:gdLst>
                    <a:gd name="T0" fmla="*/ 24 w 47"/>
                    <a:gd name="T1" fmla="*/ 30 h 68"/>
                    <a:gd name="T2" fmla="*/ 24 w 47"/>
                    <a:gd name="T3" fmla="*/ 38 h 68"/>
                    <a:gd name="T4" fmla="*/ 16 w 47"/>
                    <a:gd name="T5" fmla="*/ 47 h 68"/>
                    <a:gd name="T6" fmla="*/ 21 w 47"/>
                    <a:gd name="T7" fmla="*/ 68 h 68"/>
                    <a:gd name="T8" fmla="*/ 26 w 47"/>
                    <a:gd name="T9" fmla="*/ 47 h 68"/>
                    <a:gd name="T10" fmla="*/ 47 w 47"/>
                    <a:gd name="T11" fmla="*/ 47 h 68"/>
                    <a:gd name="T12" fmla="*/ 27 w 47"/>
                    <a:gd name="T13" fmla="*/ 18 h 68"/>
                    <a:gd name="T14" fmla="*/ 15 w 47"/>
                    <a:gd name="T15" fmla="*/ 13 h 68"/>
                    <a:gd name="T16" fmla="*/ 0 w 47"/>
                    <a:gd name="T17" fmla="*/ 0 h 68"/>
                    <a:gd name="T18" fmla="*/ 7 w 47"/>
                    <a:gd name="T19" fmla="*/ 18 h 68"/>
                    <a:gd name="T20" fmla="*/ 24 w 47"/>
                    <a:gd name="T21" fmla="*/ 30 h 68"/>
                    <a:gd name="T22" fmla="*/ 24 w 47"/>
                    <a:gd name="T23" fmla="*/ 3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7" h="68">
                      <a:moveTo>
                        <a:pt x="24" y="30"/>
                      </a:moveTo>
                      <a:lnTo>
                        <a:pt x="24" y="38"/>
                      </a:lnTo>
                      <a:lnTo>
                        <a:pt x="16" y="47"/>
                      </a:lnTo>
                      <a:lnTo>
                        <a:pt x="21" y="68"/>
                      </a:lnTo>
                      <a:lnTo>
                        <a:pt x="26" y="47"/>
                      </a:lnTo>
                      <a:lnTo>
                        <a:pt x="47" y="47"/>
                      </a:lnTo>
                      <a:lnTo>
                        <a:pt x="27" y="18"/>
                      </a:lnTo>
                      <a:lnTo>
                        <a:pt x="15" y="13"/>
                      </a:lnTo>
                      <a:lnTo>
                        <a:pt x="0" y="0"/>
                      </a:lnTo>
                      <a:lnTo>
                        <a:pt x="7" y="18"/>
                      </a:lnTo>
                      <a:lnTo>
                        <a:pt x="24" y="30"/>
                      </a:lnTo>
                      <a:lnTo>
                        <a:pt x="24" y="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Freeform 231"/>
                <p:cNvSpPr>
                  <a:spLocks/>
                </p:cNvSpPr>
                <p:nvPr/>
              </p:nvSpPr>
              <p:spPr bwMode="auto">
                <a:xfrm>
                  <a:off x="1363" y="3646"/>
                  <a:ext cx="14" cy="30"/>
                </a:xfrm>
                <a:custGeom>
                  <a:avLst/>
                  <a:gdLst>
                    <a:gd name="T0" fmla="*/ 40 w 50"/>
                    <a:gd name="T1" fmla="*/ 0 h 104"/>
                    <a:gd name="T2" fmla="*/ 24 w 50"/>
                    <a:gd name="T3" fmla="*/ 21 h 104"/>
                    <a:gd name="T4" fmla="*/ 0 w 50"/>
                    <a:gd name="T5" fmla="*/ 61 h 104"/>
                    <a:gd name="T6" fmla="*/ 10 w 50"/>
                    <a:gd name="T7" fmla="*/ 76 h 104"/>
                    <a:gd name="T8" fmla="*/ 34 w 50"/>
                    <a:gd name="T9" fmla="*/ 86 h 104"/>
                    <a:gd name="T10" fmla="*/ 29 w 50"/>
                    <a:gd name="T11" fmla="*/ 98 h 104"/>
                    <a:gd name="T12" fmla="*/ 36 w 50"/>
                    <a:gd name="T13" fmla="*/ 104 h 104"/>
                    <a:gd name="T14" fmla="*/ 38 w 50"/>
                    <a:gd name="T15" fmla="*/ 87 h 104"/>
                    <a:gd name="T16" fmla="*/ 50 w 50"/>
                    <a:gd name="T17" fmla="*/ 89 h 104"/>
                    <a:gd name="T18" fmla="*/ 50 w 50"/>
                    <a:gd name="T19" fmla="*/ 69 h 104"/>
                    <a:gd name="T20" fmla="*/ 40 w 50"/>
                    <a:gd name="T21" fmla="*/ 80 h 104"/>
                    <a:gd name="T22" fmla="*/ 29 w 50"/>
                    <a:gd name="T23" fmla="*/ 68 h 104"/>
                    <a:gd name="T24" fmla="*/ 14 w 50"/>
                    <a:gd name="T25" fmla="*/ 71 h 104"/>
                    <a:gd name="T26" fmla="*/ 8 w 50"/>
                    <a:gd name="T27" fmla="*/ 61 h 104"/>
                    <a:gd name="T28" fmla="*/ 28 w 50"/>
                    <a:gd name="T29" fmla="*/ 23 h 104"/>
                    <a:gd name="T30" fmla="*/ 50 w 50"/>
                    <a:gd name="T31" fmla="*/ 2 h 104"/>
                    <a:gd name="T32" fmla="*/ 40 w 50"/>
                    <a:gd name="T33" fmla="*/ 0 h 104"/>
                    <a:gd name="T34" fmla="*/ 40 w 50"/>
                    <a:gd name="T35" fmla="*/ 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0" h="104">
                      <a:moveTo>
                        <a:pt x="40" y="0"/>
                      </a:moveTo>
                      <a:lnTo>
                        <a:pt x="24" y="21"/>
                      </a:lnTo>
                      <a:lnTo>
                        <a:pt x="0" y="61"/>
                      </a:lnTo>
                      <a:lnTo>
                        <a:pt x="10" y="76"/>
                      </a:lnTo>
                      <a:lnTo>
                        <a:pt x="34" y="86"/>
                      </a:lnTo>
                      <a:lnTo>
                        <a:pt x="29" y="98"/>
                      </a:lnTo>
                      <a:lnTo>
                        <a:pt x="36" y="104"/>
                      </a:lnTo>
                      <a:lnTo>
                        <a:pt x="38" y="87"/>
                      </a:lnTo>
                      <a:lnTo>
                        <a:pt x="50" y="89"/>
                      </a:lnTo>
                      <a:lnTo>
                        <a:pt x="50" y="69"/>
                      </a:lnTo>
                      <a:lnTo>
                        <a:pt x="40" y="80"/>
                      </a:lnTo>
                      <a:lnTo>
                        <a:pt x="29" y="68"/>
                      </a:lnTo>
                      <a:lnTo>
                        <a:pt x="14" y="71"/>
                      </a:lnTo>
                      <a:lnTo>
                        <a:pt x="8" y="61"/>
                      </a:lnTo>
                      <a:lnTo>
                        <a:pt x="28" y="23"/>
                      </a:lnTo>
                      <a:lnTo>
                        <a:pt x="50" y="2"/>
                      </a:lnTo>
                      <a:lnTo>
                        <a:pt x="40" y="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232"/>
                <p:cNvSpPr>
                  <a:spLocks/>
                </p:cNvSpPr>
                <p:nvPr/>
              </p:nvSpPr>
              <p:spPr bwMode="auto">
                <a:xfrm>
                  <a:off x="1373" y="3610"/>
                  <a:ext cx="20" cy="28"/>
                </a:xfrm>
                <a:custGeom>
                  <a:avLst/>
                  <a:gdLst>
                    <a:gd name="T0" fmla="*/ 0 w 66"/>
                    <a:gd name="T1" fmla="*/ 98 h 98"/>
                    <a:gd name="T2" fmla="*/ 16 w 66"/>
                    <a:gd name="T3" fmla="*/ 72 h 98"/>
                    <a:gd name="T4" fmla="*/ 31 w 66"/>
                    <a:gd name="T5" fmla="*/ 26 h 98"/>
                    <a:gd name="T6" fmla="*/ 66 w 66"/>
                    <a:gd name="T7" fmla="*/ 0 h 98"/>
                    <a:gd name="T8" fmla="*/ 35 w 66"/>
                    <a:gd name="T9" fmla="*/ 36 h 98"/>
                    <a:gd name="T10" fmla="*/ 22 w 66"/>
                    <a:gd name="T11" fmla="*/ 82 h 98"/>
                    <a:gd name="T12" fmla="*/ 27 w 66"/>
                    <a:gd name="T13" fmla="*/ 95 h 98"/>
                    <a:gd name="T14" fmla="*/ 0 w 66"/>
                    <a:gd name="T15" fmla="*/ 98 h 98"/>
                    <a:gd name="T16" fmla="*/ 0 w 66"/>
                    <a:gd name="T17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6" h="98">
                      <a:moveTo>
                        <a:pt x="0" y="98"/>
                      </a:moveTo>
                      <a:lnTo>
                        <a:pt x="16" y="72"/>
                      </a:lnTo>
                      <a:lnTo>
                        <a:pt x="31" y="26"/>
                      </a:lnTo>
                      <a:lnTo>
                        <a:pt x="66" y="0"/>
                      </a:lnTo>
                      <a:lnTo>
                        <a:pt x="35" y="36"/>
                      </a:lnTo>
                      <a:lnTo>
                        <a:pt x="22" y="82"/>
                      </a:lnTo>
                      <a:lnTo>
                        <a:pt x="27" y="95"/>
                      </a:lnTo>
                      <a:lnTo>
                        <a:pt x="0" y="98"/>
                      </a:lnTo>
                      <a:lnTo>
                        <a:pt x="0" y="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233"/>
                <p:cNvSpPr>
                  <a:spLocks/>
                </p:cNvSpPr>
                <p:nvPr/>
              </p:nvSpPr>
              <p:spPr bwMode="auto">
                <a:xfrm>
                  <a:off x="1374" y="3673"/>
                  <a:ext cx="11" cy="10"/>
                </a:xfrm>
                <a:custGeom>
                  <a:avLst/>
                  <a:gdLst>
                    <a:gd name="T0" fmla="*/ 0 w 35"/>
                    <a:gd name="T1" fmla="*/ 4 h 34"/>
                    <a:gd name="T2" fmla="*/ 12 w 35"/>
                    <a:gd name="T3" fmla="*/ 9 h 34"/>
                    <a:gd name="T4" fmla="*/ 16 w 35"/>
                    <a:gd name="T5" fmla="*/ 0 h 34"/>
                    <a:gd name="T6" fmla="*/ 35 w 35"/>
                    <a:gd name="T7" fmla="*/ 19 h 34"/>
                    <a:gd name="T8" fmla="*/ 35 w 35"/>
                    <a:gd name="T9" fmla="*/ 34 h 34"/>
                    <a:gd name="T10" fmla="*/ 19 w 35"/>
                    <a:gd name="T11" fmla="*/ 18 h 34"/>
                    <a:gd name="T12" fmla="*/ 9 w 35"/>
                    <a:gd name="T13" fmla="*/ 26 h 34"/>
                    <a:gd name="T14" fmla="*/ 10 w 35"/>
                    <a:gd name="T15" fmla="*/ 15 h 34"/>
                    <a:gd name="T16" fmla="*/ 0 w 35"/>
                    <a:gd name="T17" fmla="*/ 4 h 34"/>
                    <a:gd name="T18" fmla="*/ 0 w 35"/>
                    <a:gd name="T19" fmla="*/ 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" h="34">
                      <a:moveTo>
                        <a:pt x="0" y="4"/>
                      </a:moveTo>
                      <a:lnTo>
                        <a:pt x="12" y="9"/>
                      </a:lnTo>
                      <a:lnTo>
                        <a:pt x="16" y="0"/>
                      </a:lnTo>
                      <a:lnTo>
                        <a:pt x="35" y="19"/>
                      </a:lnTo>
                      <a:lnTo>
                        <a:pt x="35" y="34"/>
                      </a:lnTo>
                      <a:lnTo>
                        <a:pt x="19" y="18"/>
                      </a:lnTo>
                      <a:lnTo>
                        <a:pt x="9" y="26"/>
                      </a:lnTo>
                      <a:lnTo>
                        <a:pt x="10" y="15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234"/>
                <p:cNvSpPr>
                  <a:spLocks/>
                </p:cNvSpPr>
                <p:nvPr/>
              </p:nvSpPr>
              <p:spPr bwMode="auto">
                <a:xfrm>
                  <a:off x="1374" y="3679"/>
                  <a:ext cx="53" cy="28"/>
                </a:xfrm>
                <a:custGeom>
                  <a:avLst/>
                  <a:gdLst>
                    <a:gd name="T0" fmla="*/ 4 w 179"/>
                    <a:gd name="T1" fmla="*/ 18 h 104"/>
                    <a:gd name="T2" fmla="*/ 7 w 179"/>
                    <a:gd name="T3" fmla="*/ 28 h 104"/>
                    <a:gd name="T4" fmla="*/ 0 w 179"/>
                    <a:gd name="T5" fmla="*/ 51 h 104"/>
                    <a:gd name="T6" fmla="*/ 16 w 179"/>
                    <a:gd name="T7" fmla="*/ 74 h 104"/>
                    <a:gd name="T8" fmla="*/ 43 w 179"/>
                    <a:gd name="T9" fmla="*/ 74 h 104"/>
                    <a:gd name="T10" fmla="*/ 78 w 179"/>
                    <a:gd name="T11" fmla="*/ 92 h 104"/>
                    <a:gd name="T12" fmla="*/ 116 w 179"/>
                    <a:gd name="T13" fmla="*/ 104 h 104"/>
                    <a:gd name="T14" fmla="*/ 179 w 179"/>
                    <a:gd name="T15" fmla="*/ 38 h 104"/>
                    <a:gd name="T16" fmla="*/ 139 w 179"/>
                    <a:gd name="T17" fmla="*/ 66 h 104"/>
                    <a:gd name="T18" fmla="*/ 125 w 179"/>
                    <a:gd name="T19" fmla="*/ 55 h 104"/>
                    <a:gd name="T20" fmla="*/ 118 w 179"/>
                    <a:gd name="T21" fmla="*/ 30 h 104"/>
                    <a:gd name="T22" fmla="*/ 97 w 179"/>
                    <a:gd name="T23" fmla="*/ 29 h 104"/>
                    <a:gd name="T24" fmla="*/ 105 w 179"/>
                    <a:gd name="T25" fmla="*/ 0 h 104"/>
                    <a:gd name="T26" fmla="*/ 68 w 179"/>
                    <a:gd name="T27" fmla="*/ 57 h 104"/>
                    <a:gd name="T28" fmla="*/ 46 w 179"/>
                    <a:gd name="T29" fmla="*/ 49 h 104"/>
                    <a:gd name="T30" fmla="*/ 35 w 179"/>
                    <a:gd name="T31" fmla="*/ 37 h 104"/>
                    <a:gd name="T32" fmla="*/ 35 w 179"/>
                    <a:gd name="T33" fmla="*/ 61 h 104"/>
                    <a:gd name="T34" fmla="*/ 15 w 179"/>
                    <a:gd name="T35" fmla="*/ 63 h 104"/>
                    <a:gd name="T36" fmla="*/ 8 w 179"/>
                    <a:gd name="T37" fmla="*/ 49 h 104"/>
                    <a:gd name="T38" fmla="*/ 18 w 179"/>
                    <a:gd name="T39" fmla="*/ 28 h 104"/>
                    <a:gd name="T40" fmla="*/ 4 w 179"/>
                    <a:gd name="T41" fmla="*/ 18 h 104"/>
                    <a:gd name="T42" fmla="*/ 4 w 179"/>
                    <a:gd name="T43" fmla="*/ 18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79" h="104">
                      <a:moveTo>
                        <a:pt x="4" y="18"/>
                      </a:moveTo>
                      <a:lnTo>
                        <a:pt x="7" y="28"/>
                      </a:lnTo>
                      <a:lnTo>
                        <a:pt x="0" y="51"/>
                      </a:lnTo>
                      <a:lnTo>
                        <a:pt x="16" y="74"/>
                      </a:lnTo>
                      <a:lnTo>
                        <a:pt x="43" y="74"/>
                      </a:lnTo>
                      <a:lnTo>
                        <a:pt x="78" y="92"/>
                      </a:lnTo>
                      <a:lnTo>
                        <a:pt x="116" y="104"/>
                      </a:lnTo>
                      <a:lnTo>
                        <a:pt x="179" y="38"/>
                      </a:lnTo>
                      <a:lnTo>
                        <a:pt x="139" y="66"/>
                      </a:lnTo>
                      <a:lnTo>
                        <a:pt x="125" y="55"/>
                      </a:lnTo>
                      <a:lnTo>
                        <a:pt x="118" y="30"/>
                      </a:lnTo>
                      <a:lnTo>
                        <a:pt x="97" y="29"/>
                      </a:lnTo>
                      <a:lnTo>
                        <a:pt x="105" y="0"/>
                      </a:lnTo>
                      <a:lnTo>
                        <a:pt x="68" y="57"/>
                      </a:lnTo>
                      <a:lnTo>
                        <a:pt x="46" y="49"/>
                      </a:lnTo>
                      <a:lnTo>
                        <a:pt x="35" y="37"/>
                      </a:lnTo>
                      <a:lnTo>
                        <a:pt x="35" y="61"/>
                      </a:lnTo>
                      <a:lnTo>
                        <a:pt x="15" y="63"/>
                      </a:lnTo>
                      <a:lnTo>
                        <a:pt x="8" y="49"/>
                      </a:lnTo>
                      <a:lnTo>
                        <a:pt x="18" y="28"/>
                      </a:lnTo>
                      <a:lnTo>
                        <a:pt x="4" y="18"/>
                      </a:lnTo>
                      <a:lnTo>
                        <a:pt x="4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Freeform 235"/>
                <p:cNvSpPr>
                  <a:spLocks/>
                </p:cNvSpPr>
                <p:nvPr/>
              </p:nvSpPr>
              <p:spPr bwMode="auto">
                <a:xfrm>
                  <a:off x="1391" y="3599"/>
                  <a:ext cx="68" cy="21"/>
                </a:xfrm>
                <a:custGeom>
                  <a:avLst/>
                  <a:gdLst>
                    <a:gd name="T0" fmla="*/ 0 w 233"/>
                    <a:gd name="T1" fmla="*/ 39 h 82"/>
                    <a:gd name="T2" fmla="*/ 18 w 233"/>
                    <a:gd name="T3" fmla="*/ 15 h 82"/>
                    <a:gd name="T4" fmla="*/ 69 w 233"/>
                    <a:gd name="T5" fmla="*/ 0 h 82"/>
                    <a:gd name="T6" fmla="*/ 147 w 233"/>
                    <a:gd name="T7" fmla="*/ 26 h 82"/>
                    <a:gd name="T8" fmla="*/ 211 w 233"/>
                    <a:gd name="T9" fmla="*/ 48 h 82"/>
                    <a:gd name="T10" fmla="*/ 233 w 233"/>
                    <a:gd name="T11" fmla="*/ 82 h 82"/>
                    <a:gd name="T12" fmla="*/ 179 w 233"/>
                    <a:gd name="T13" fmla="*/ 69 h 82"/>
                    <a:gd name="T14" fmla="*/ 142 w 233"/>
                    <a:gd name="T15" fmla="*/ 34 h 82"/>
                    <a:gd name="T16" fmla="*/ 142 w 233"/>
                    <a:gd name="T17" fmla="*/ 54 h 82"/>
                    <a:gd name="T18" fmla="*/ 115 w 233"/>
                    <a:gd name="T19" fmla="*/ 32 h 82"/>
                    <a:gd name="T20" fmla="*/ 110 w 233"/>
                    <a:gd name="T21" fmla="*/ 48 h 82"/>
                    <a:gd name="T22" fmla="*/ 67 w 233"/>
                    <a:gd name="T23" fmla="*/ 56 h 82"/>
                    <a:gd name="T24" fmla="*/ 35 w 233"/>
                    <a:gd name="T25" fmla="*/ 43 h 82"/>
                    <a:gd name="T26" fmla="*/ 0 w 233"/>
                    <a:gd name="T27" fmla="*/ 48 h 82"/>
                    <a:gd name="T28" fmla="*/ 0 w 233"/>
                    <a:gd name="T29" fmla="*/ 39 h 82"/>
                    <a:gd name="T30" fmla="*/ 0 w 233"/>
                    <a:gd name="T31" fmla="*/ 39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33" h="82">
                      <a:moveTo>
                        <a:pt x="0" y="39"/>
                      </a:moveTo>
                      <a:lnTo>
                        <a:pt x="18" y="15"/>
                      </a:lnTo>
                      <a:lnTo>
                        <a:pt x="69" y="0"/>
                      </a:lnTo>
                      <a:lnTo>
                        <a:pt x="147" y="26"/>
                      </a:lnTo>
                      <a:lnTo>
                        <a:pt x="211" y="48"/>
                      </a:lnTo>
                      <a:lnTo>
                        <a:pt x="233" y="82"/>
                      </a:lnTo>
                      <a:lnTo>
                        <a:pt x="179" y="69"/>
                      </a:lnTo>
                      <a:lnTo>
                        <a:pt x="142" y="34"/>
                      </a:lnTo>
                      <a:lnTo>
                        <a:pt x="142" y="54"/>
                      </a:lnTo>
                      <a:lnTo>
                        <a:pt x="115" y="32"/>
                      </a:lnTo>
                      <a:lnTo>
                        <a:pt x="110" y="48"/>
                      </a:lnTo>
                      <a:lnTo>
                        <a:pt x="67" y="56"/>
                      </a:lnTo>
                      <a:lnTo>
                        <a:pt x="35" y="43"/>
                      </a:lnTo>
                      <a:lnTo>
                        <a:pt x="0" y="48"/>
                      </a:lnTo>
                      <a:lnTo>
                        <a:pt x="0" y="3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236"/>
                <p:cNvSpPr>
                  <a:spLocks/>
                </p:cNvSpPr>
                <p:nvPr/>
              </p:nvSpPr>
              <p:spPr bwMode="auto">
                <a:xfrm>
                  <a:off x="1395" y="3615"/>
                  <a:ext cx="70" cy="68"/>
                </a:xfrm>
                <a:custGeom>
                  <a:avLst/>
                  <a:gdLst>
                    <a:gd name="T0" fmla="*/ 58 w 245"/>
                    <a:gd name="T1" fmla="*/ 0 h 248"/>
                    <a:gd name="T2" fmla="*/ 72 w 245"/>
                    <a:gd name="T3" fmla="*/ 13 h 248"/>
                    <a:gd name="T4" fmla="*/ 33 w 245"/>
                    <a:gd name="T5" fmla="*/ 32 h 248"/>
                    <a:gd name="T6" fmla="*/ 29 w 245"/>
                    <a:gd name="T7" fmla="*/ 65 h 248"/>
                    <a:gd name="T8" fmla="*/ 0 w 245"/>
                    <a:gd name="T9" fmla="*/ 92 h 248"/>
                    <a:gd name="T10" fmla="*/ 16 w 245"/>
                    <a:gd name="T11" fmla="*/ 118 h 248"/>
                    <a:gd name="T12" fmla="*/ 6 w 245"/>
                    <a:gd name="T13" fmla="*/ 146 h 248"/>
                    <a:gd name="T14" fmla="*/ 46 w 245"/>
                    <a:gd name="T15" fmla="*/ 147 h 248"/>
                    <a:gd name="T16" fmla="*/ 67 w 245"/>
                    <a:gd name="T17" fmla="*/ 132 h 248"/>
                    <a:gd name="T18" fmla="*/ 93 w 245"/>
                    <a:gd name="T19" fmla="*/ 139 h 248"/>
                    <a:gd name="T20" fmla="*/ 106 w 245"/>
                    <a:gd name="T21" fmla="*/ 181 h 248"/>
                    <a:gd name="T22" fmla="*/ 87 w 245"/>
                    <a:gd name="T23" fmla="*/ 223 h 248"/>
                    <a:gd name="T24" fmla="*/ 45 w 245"/>
                    <a:gd name="T25" fmla="*/ 227 h 248"/>
                    <a:gd name="T26" fmla="*/ 59 w 245"/>
                    <a:gd name="T27" fmla="*/ 248 h 248"/>
                    <a:gd name="T28" fmla="*/ 88 w 245"/>
                    <a:gd name="T29" fmla="*/ 231 h 248"/>
                    <a:gd name="T30" fmla="*/ 115 w 245"/>
                    <a:gd name="T31" fmla="*/ 180 h 248"/>
                    <a:gd name="T32" fmla="*/ 135 w 245"/>
                    <a:gd name="T33" fmla="*/ 204 h 248"/>
                    <a:gd name="T34" fmla="*/ 135 w 245"/>
                    <a:gd name="T35" fmla="*/ 218 h 248"/>
                    <a:gd name="T36" fmla="*/ 150 w 245"/>
                    <a:gd name="T37" fmla="*/ 204 h 248"/>
                    <a:gd name="T38" fmla="*/ 153 w 245"/>
                    <a:gd name="T39" fmla="*/ 220 h 248"/>
                    <a:gd name="T40" fmla="*/ 168 w 245"/>
                    <a:gd name="T41" fmla="*/ 205 h 248"/>
                    <a:gd name="T42" fmla="*/ 143 w 245"/>
                    <a:gd name="T43" fmla="*/ 182 h 248"/>
                    <a:gd name="T44" fmla="*/ 154 w 245"/>
                    <a:gd name="T45" fmla="*/ 135 h 248"/>
                    <a:gd name="T46" fmla="*/ 245 w 245"/>
                    <a:gd name="T47" fmla="*/ 68 h 248"/>
                    <a:gd name="T48" fmla="*/ 234 w 245"/>
                    <a:gd name="T49" fmla="*/ 38 h 248"/>
                    <a:gd name="T50" fmla="*/ 165 w 245"/>
                    <a:gd name="T51" fmla="*/ 24 h 248"/>
                    <a:gd name="T52" fmla="*/ 150 w 245"/>
                    <a:gd name="T53" fmla="*/ 10 h 248"/>
                    <a:gd name="T54" fmla="*/ 130 w 245"/>
                    <a:gd name="T55" fmla="*/ 15 h 248"/>
                    <a:gd name="T56" fmla="*/ 107 w 245"/>
                    <a:gd name="T57" fmla="*/ 0 h 248"/>
                    <a:gd name="T58" fmla="*/ 58 w 245"/>
                    <a:gd name="T59" fmla="*/ 0 h 248"/>
                    <a:gd name="T60" fmla="*/ 58 w 245"/>
                    <a:gd name="T61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45" h="248">
                      <a:moveTo>
                        <a:pt x="58" y="0"/>
                      </a:moveTo>
                      <a:lnTo>
                        <a:pt x="72" y="13"/>
                      </a:lnTo>
                      <a:lnTo>
                        <a:pt x="33" y="32"/>
                      </a:lnTo>
                      <a:lnTo>
                        <a:pt x="29" y="65"/>
                      </a:lnTo>
                      <a:lnTo>
                        <a:pt x="0" y="92"/>
                      </a:lnTo>
                      <a:lnTo>
                        <a:pt x="16" y="118"/>
                      </a:lnTo>
                      <a:lnTo>
                        <a:pt x="6" y="146"/>
                      </a:lnTo>
                      <a:lnTo>
                        <a:pt x="46" y="147"/>
                      </a:lnTo>
                      <a:lnTo>
                        <a:pt x="67" y="132"/>
                      </a:lnTo>
                      <a:lnTo>
                        <a:pt x="93" y="139"/>
                      </a:lnTo>
                      <a:lnTo>
                        <a:pt x="106" y="181"/>
                      </a:lnTo>
                      <a:lnTo>
                        <a:pt x="87" y="223"/>
                      </a:lnTo>
                      <a:lnTo>
                        <a:pt x="45" y="227"/>
                      </a:lnTo>
                      <a:lnTo>
                        <a:pt x="59" y="248"/>
                      </a:lnTo>
                      <a:lnTo>
                        <a:pt x="88" y="231"/>
                      </a:lnTo>
                      <a:lnTo>
                        <a:pt x="115" y="180"/>
                      </a:lnTo>
                      <a:lnTo>
                        <a:pt x="135" y="204"/>
                      </a:lnTo>
                      <a:lnTo>
                        <a:pt x="135" y="218"/>
                      </a:lnTo>
                      <a:lnTo>
                        <a:pt x="150" y="204"/>
                      </a:lnTo>
                      <a:lnTo>
                        <a:pt x="153" y="220"/>
                      </a:lnTo>
                      <a:lnTo>
                        <a:pt x="168" y="205"/>
                      </a:lnTo>
                      <a:lnTo>
                        <a:pt x="143" y="182"/>
                      </a:lnTo>
                      <a:lnTo>
                        <a:pt x="154" y="135"/>
                      </a:lnTo>
                      <a:lnTo>
                        <a:pt x="245" y="68"/>
                      </a:lnTo>
                      <a:lnTo>
                        <a:pt x="234" y="38"/>
                      </a:lnTo>
                      <a:lnTo>
                        <a:pt x="165" y="24"/>
                      </a:lnTo>
                      <a:lnTo>
                        <a:pt x="150" y="10"/>
                      </a:lnTo>
                      <a:lnTo>
                        <a:pt x="130" y="15"/>
                      </a:lnTo>
                      <a:lnTo>
                        <a:pt x="107" y="0"/>
                      </a:lnTo>
                      <a:lnTo>
                        <a:pt x="58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237"/>
                <p:cNvSpPr>
                  <a:spLocks/>
                </p:cNvSpPr>
                <p:nvPr/>
              </p:nvSpPr>
              <p:spPr bwMode="auto">
                <a:xfrm>
                  <a:off x="1407" y="3653"/>
                  <a:ext cx="16" cy="20"/>
                </a:xfrm>
                <a:custGeom>
                  <a:avLst/>
                  <a:gdLst>
                    <a:gd name="T0" fmla="*/ 1 w 55"/>
                    <a:gd name="T1" fmla="*/ 0 h 69"/>
                    <a:gd name="T2" fmla="*/ 9 w 55"/>
                    <a:gd name="T3" fmla="*/ 9 h 69"/>
                    <a:gd name="T4" fmla="*/ 32 w 55"/>
                    <a:gd name="T5" fmla="*/ 1 h 69"/>
                    <a:gd name="T6" fmla="*/ 55 w 55"/>
                    <a:gd name="T7" fmla="*/ 29 h 69"/>
                    <a:gd name="T8" fmla="*/ 44 w 55"/>
                    <a:gd name="T9" fmla="*/ 32 h 69"/>
                    <a:gd name="T10" fmla="*/ 44 w 55"/>
                    <a:gd name="T11" fmla="*/ 56 h 69"/>
                    <a:gd name="T12" fmla="*/ 20 w 55"/>
                    <a:gd name="T13" fmla="*/ 69 h 69"/>
                    <a:gd name="T14" fmla="*/ 40 w 55"/>
                    <a:gd name="T15" fmla="*/ 29 h 69"/>
                    <a:gd name="T16" fmla="*/ 28 w 55"/>
                    <a:gd name="T17" fmla="*/ 20 h 69"/>
                    <a:gd name="T18" fmla="*/ 28 w 55"/>
                    <a:gd name="T19" fmla="*/ 37 h 69"/>
                    <a:gd name="T20" fmla="*/ 6 w 55"/>
                    <a:gd name="T21" fmla="*/ 55 h 69"/>
                    <a:gd name="T22" fmla="*/ 4 w 55"/>
                    <a:gd name="T23" fmla="*/ 45 h 69"/>
                    <a:gd name="T24" fmla="*/ 16 w 55"/>
                    <a:gd name="T25" fmla="*/ 32 h 69"/>
                    <a:gd name="T26" fmla="*/ 0 w 55"/>
                    <a:gd name="T27" fmla="*/ 14 h 69"/>
                    <a:gd name="T28" fmla="*/ 1 w 55"/>
                    <a:gd name="T29" fmla="*/ 0 h 69"/>
                    <a:gd name="T30" fmla="*/ 1 w 55"/>
                    <a:gd name="T31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5" h="69">
                      <a:moveTo>
                        <a:pt x="1" y="0"/>
                      </a:moveTo>
                      <a:lnTo>
                        <a:pt x="9" y="9"/>
                      </a:lnTo>
                      <a:lnTo>
                        <a:pt x="32" y="1"/>
                      </a:lnTo>
                      <a:lnTo>
                        <a:pt x="55" y="29"/>
                      </a:lnTo>
                      <a:lnTo>
                        <a:pt x="44" y="32"/>
                      </a:lnTo>
                      <a:lnTo>
                        <a:pt x="44" y="56"/>
                      </a:lnTo>
                      <a:lnTo>
                        <a:pt x="20" y="69"/>
                      </a:lnTo>
                      <a:lnTo>
                        <a:pt x="40" y="29"/>
                      </a:lnTo>
                      <a:lnTo>
                        <a:pt x="28" y="20"/>
                      </a:lnTo>
                      <a:lnTo>
                        <a:pt x="28" y="37"/>
                      </a:lnTo>
                      <a:lnTo>
                        <a:pt x="6" y="55"/>
                      </a:lnTo>
                      <a:lnTo>
                        <a:pt x="4" y="45"/>
                      </a:lnTo>
                      <a:lnTo>
                        <a:pt x="16" y="32"/>
                      </a:lnTo>
                      <a:lnTo>
                        <a:pt x="0" y="14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Freeform 238"/>
                <p:cNvSpPr>
                  <a:spLocks/>
                </p:cNvSpPr>
                <p:nvPr/>
              </p:nvSpPr>
              <p:spPr bwMode="auto">
                <a:xfrm>
                  <a:off x="1393" y="3739"/>
                  <a:ext cx="102" cy="92"/>
                </a:xfrm>
                <a:custGeom>
                  <a:avLst/>
                  <a:gdLst>
                    <a:gd name="T0" fmla="*/ 195 w 356"/>
                    <a:gd name="T1" fmla="*/ 54 h 330"/>
                    <a:gd name="T2" fmla="*/ 272 w 356"/>
                    <a:gd name="T3" fmla="*/ 170 h 330"/>
                    <a:gd name="T4" fmla="*/ 156 w 356"/>
                    <a:gd name="T5" fmla="*/ 134 h 330"/>
                    <a:gd name="T6" fmla="*/ 173 w 356"/>
                    <a:gd name="T7" fmla="*/ 245 h 330"/>
                    <a:gd name="T8" fmla="*/ 85 w 356"/>
                    <a:gd name="T9" fmla="*/ 190 h 330"/>
                    <a:gd name="T10" fmla="*/ 137 w 356"/>
                    <a:gd name="T11" fmla="*/ 90 h 330"/>
                    <a:gd name="T12" fmla="*/ 36 w 356"/>
                    <a:gd name="T13" fmla="*/ 248 h 330"/>
                    <a:gd name="T14" fmla="*/ 53 w 356"/>
                    <a:gd name="T15" fmla="*/ 259 h 330"/>
                    <a:gd name="T16" fmla="*/ 123 w 356"/>
                    <a:gd name="T17" fmla="*/ 248 h 330"/>
                    <a:gd name="T18" fmla="*/ 95 w 356"/>
                    <a:gd name="T19" fmla="*/ 215 h 330"/>
                    <a:gd name="T20" fmla="*/ 80 w 356"/>
                    <a:gd name="T21" fmla="*/ 198 h 330"/>
                    <a:gd name="T22" fmla="*/ 164 w 356"/>
                    <a:gd name="T23" fmla="*/ 266 h 330"/>
                    <a:gd name="T24" fmla="*/ 208 w 356"/>
                    <a:gd name="T25" fmla="*/ 330 h 330"/>
                    <a:gd name="T26" fmla="*/ 201 w 356"/>
                    <a:gd name="T27" fmla="*/ 273 h 330"/>
                    <a:gd name="T28" fmla="*/ 208 w 356"/>
                    <a:gd name="T29" fmla="*/ 273 h 330"/>
                    <a:gd name="T30" fmla="*/ 217 w 356"/>
                    <a:gd name="T31" fmla="*/ 272 h 330"/>
                    <a:gd name="T32" fmla="*/ 225 w 356"/>
                    <a:gd name="T33" fmla="*/ 272 h 330"/>
                    <a:gd name="T34" fmla="*/ 234 w 356"/>
                    <a:gd name="T35" fmla="*/ 272 h 330"/>
                    <a:gd name="T36" fmla="*/ 242 w 356"/>
                    <a:gd name="T37" fmla="*/ 272 h 330"/>
                    <a:gd name="T38" fmla="*/ 251 w 356"/>
                    <a:gd name="T39" fmla="*/ 272 h 330"/>
                    <a:gd name="T40" fmla="*/ 259 w 356"/>
                    <a:gd name="T41" fmla="*/ 271 h 330"/>
                    <a:gd name="T42" fmla="*/ 267 w 356"/>
                    <a:gd name="T43" fmla="*/ 271 h 330"/>
                    <a:gd name="T44" fmla="*/ 275 w 356"/>
                    <a:gd name="T45" fmla="*/ 271 h 330"/>
                    <a:gd name="T46" fmla="*/ 284 w 356"/>
                    <a:gd name="T47" fmla="*/ 270 h 330"/>
                    <a:gd name="T48" fmla="*/ 292 w 356"/>
                    <a:gd name="T49" fmla="*/ 270 h 330"/>
                    <a:gd name="T50" fmla="*/ 301 w 356"/>
                    <a:gd name="T51" fmla="*/ 270 h 330"/>
                    <a:gd name="T52" fmla="*/ 309 w 356"/>
                    <a:gd name="T53" fmla="*/ 270 h 330"/>
                    <a:gd name="T54" fmla="*/ 317 w 356"/>
                    <a:gd name="T55" fmla="*/ 268 h 330"/>
                    <a:gd name="T56" fmla="*/ 325 w 356"/>
                    <a:gd name="T57" fmla="*/ 268 h 330"/>
                    <a:gd name="T58" fmla="*/ 333 w 356"/>
                    <a:gd name="T59" fmla="*/ 268 h 330"/>
                    <a:gd name="T60" fmla="*/ 304 w 356"/>
                    <a:gd name="T61" fmla="*/ 191 h 330"/>
                    <a:gd name="T62" fmla="*/ 335 w 356"/>
                    <a:gd name="T63" fmla="*/ 1 h 330"/>
                    <a:gd name="T64" fmla="*/ 305 w 356"/>
                    <a:gd name="T65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56" h="330">
                      <a:moveTo>
                        <a:pt x="305" y="0"/>
                      </a:moveTo>
                      <a:lnTo>
                        <a:pt x="195" y="54"/>
                      </a:lnTo>
                      <a:lnTo>
                        <a:pt x="311" y="26"/>
                      </a:lnTo>
                      <a:lnTo>
                        <a:pt x="272" y="170"/>
                      </a:lnTo>
                      <a:lnTo>
                        <a:pt x="216" y="170"/>
                      </a:lnTo>
                      <a:lnTo>
                        <a:pt x="156" y="134"/>
                      </a:lnTo>
                      <a:lnTo>
                        <a:pt x="222" y="244"/>
                      </a:lnTo>
                      <a:lnTo>
                        <a:pt x="173" y="245"/>
                      </a:lnTo>
                      <a:lnTo>
                        <a:pt x="112" y="191"/>
                      </a:lnTo>
                      <a:lnTo>
                        <a:pt x="85" y="190"/>
                      </a:lnTo>
                      <a:lnTo>
                        <a:pt x="149" y="101"/>
                      </a:lnTo>
                      <a:lnTo>
                        <a:pt x="137" y="90"/>
                      </a:lnTo>
                      <a:lnTo>
                        <a:pt x="137" y="104"/>
                      </a:lnTo>
                      <a:lnTo>
                        <a:pt x="36" y="248"/>
                      </a:lnTo>
                      <a:lnTo>
                        <a:pt x="0" y="251"/>
                      </a:lnTo>
                      <a:lnTo>
                        <a:pt x="53" y="259"/>
                      </a:lnTo>
                      <a:lnTo>
                        <a:pt x="91" y="259"/>
                      </a:lnTo>
                      <a:lnTo>
                        <a:pt x="123" y="248"/>
                      </a:lnTo>
                      <a:lnTo>
                        <a:pt x="84" y="251"/>
                      </a:lnTo>
                      <a:lnTo>
                        <a:pt x="95" y="215"/>
                      </a:lnTo>
                      <a:lnTo>
                        <a:pt x="54" y="234"/>
                      </a:lnTo>
                      <a:lnTo>
                        <a:pt x="80" y="198"/>
                      </a:lnTo>
                      <a:lnTo>
                        <a:pt x="109" y="198"/>
                      </a:lnTo>
                      <a:lnTo>
                        <a:pt x="164" y="266"/>
                      </a:lnTo>
                      <a:lnTo>
                        <a:pt x="191" y="280"/>
                      </a:lnTo>
                      <a:lnTo>
                        <a:pt x="208" y="330"/>
                      </a:lnTo>
                      <a:lnTo>
                        <a:pt x="209" y="299"/>
                      </a:lnTo>
                      <a:lnTo>
                        <a:pt x="201" y="273"/>
                      </a:lnTo>
                      <a:lnTo>
                        <a:pt x="205" y="273"/>
                      </a:lnTo>
                      <a:lnTo>
                        <a:pt x="208" y="273"/>
                      </a:lnTo>
                      <a:lnTo>
                        <a:pt x="212" y="273"/>
                      </a:lnTo>
                      <a:lnTo>
                        <a:pt x="217" y="272"/>
                      </a:lnTo>
                      <a:lnTo>
                        <a:pt x="221" y="272"/>
                      </a:lnTo>
                      <a:lnTo>
                        <a:pt x="225" y="272"/>
                      </a:lnTo>
                      <a:lnTo>
                        <a:pt x="229" y="272"/>
                      </a:lnTo>
                      <a:lnTo>
                        <a:pt x="234" y="272"/>
                      </a:lnTo>
                      <a:lnTo>
                        <a:pt x="238" y="272"/>
                      </a:lnTo>
                      <a:lnTo>
                        <a:pt x="242" y="272"/>
                      </a:lnTo>
                      <a:lnTo>
                        <a:pt x="246" y="272"/>
                      </a:lnTo>
                      <a:lnTo>
                        <a:pt x="251" y="272"/>
                      </a:lnTo>
                      <a:lnTo>
                        <a:pt x="255" y="271"/>
                      </a:lnTo>
                      <a:lnTo>
                        <a:pt x="259" y="271"/>
                      </a:lnTo>
                      <a:lnTo>
                        <a:pt x="264" y="271"/>
                      </a:lnTo>
                      <a:lnTo>
                        <a:pt x="267" y="271"/>
                      </a:lnTo>
                      <a:lnTo>
                        <a:pt x="272" y="271"/>
                      </a:lnTo>
                      <a:lnTo>
                        <a:pt x="275" y="271"/>
                      </a:lnTo>
                      <a:lnTo>
                        <a:pt x="280" y="271"/>
                      </a:lnTo>
                      <a:lnTo>
                        <a:pt x="284" y="270"/>
                      </a:lnTo>
                      <a:lnTo>
                        <a:pt x="288" y="270"/>
                      </a:lnTo>
                      <a:lnTo>
                        <a:pt x="292" y="270"/>
                      </a:lnTo>
                      <a:lnTo>
                        <a:pt x="297" y="270"/>
                      </a:lnTo>
                      <a:lnTo>
                        <a:pt x="301" y="270"/>
                      </a:lnTo>
                      <a:lnTo>
                        <a:pt x="305" y="270"/>
                      </a:lnTo>
                      <a:lnTo>
                        <a:pt x="309" y="270"/>
                      </a:lnTo>
                      <a:lnTo>
                        <a:pt x="314" y="268"/>
                      </a:lnTo>
                      <a:lnTo>
                        <a:pt x="317" y="268"/>
                      </a:lnTo>
                      <a:lnTo>
                        <a:pt x="321" y="268"/>
                      </a:lnTo>
                      <a:lnTo>
                        <a:pt x="325" y="268"/>
                      </a:lnTo>
                      <a:lnTo>
                        <a:pt x="330" y="268"/>
                      </a:lnTo>
                      <a:lnTo>
                        <a:pt x="333" y="268"/>
                      </a:lnTo>
                      <a:lnTo>
                        <a:pt x="356" y="236"/>
                      </a:lnTo>
                      <a:lnTo>
                        <a:pt x="304" y="191"/>
                      </a:lnTo>
                      <a:lnTo>
                        <a:pt x="281" y="223"/>
                      </a:lnTo>
                      <a:lnTo>
                        <a:pt x="335" y="1"/>
                      </a:lnTo>
                      <a:lnTo>
                        <a:pt x="305" y="0"/>
                      </a:ln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Freeform 239"/>
                <p:cNvSpPr>
                  <a:spLocks/>
                </p:cNvSpPr>
                <p:nvPr/>
              </p:nvSpPr>
              <p:spPr bwMode="auto">
                <a:xfrm>
                  <a:off x="1396" y="3714"/>
                  <a:ext cx="65" cy="96"/>
                </a:xfrm>
                <a:custGeom>
                  <a:avLst/>
                  <a:gdLst>
                    <a:gd name="T0" fmla="*/ 207 w 225"/>
                    <a:gd name="T1" fmla="*/ 0 h 330"/>
                    <a:gd name="T2" fmla="*/ 131 w 225"/>
                    <a:gd name="T3" fmla="*/ 35 h 330"/>
                    <a:gd name="T4" fmla="*/ 82 w 225"/>
                    <a:gd name="T5" fmla="*/ 107 h 330"/>
                    <a:gd name="T6" fmla="*/ 47 w 225"/>
                    <a:gd name="T7" fmla="*/ 221 h 330"/>
                    <a:gd name="T8" fmla="*/ 6 w 225"/>
                    <a:gd name="T9" fmla="*/ 251 h 330"/>
                    <a:gd name="T10" fmla="*/ 8 w 225"/>
                    <a:gd name="T11" fmla="*/ 304 h 330"/>
                    <a:gd name="T12" fmla="*/ 0 w 225"/>
                    <a:gd name="T13" fmla="*/ 330 h 330"/>
                    <a:gd name="T14" fmla="*/ 12 w 225"/>
                    <a:gd name="T15" fmla="*/ 326 h 330"/>
                    <a:gd name="T16" fmla="*/ 120 w 225"/>
                    <a:gd name="T17" fmla="*/ 171 h 330"/>
                    <a:gd name="T18" fmla="*/ 67 w 225"/>
                    <a:gd name="T19" fmla="*/ 211 h 330"/>
                    <a:gd name="T20" fmla="*/ 90 w 225"/>
                    <a:gd name="T21" fmla="*/ 132 h 330"/>
                    <a:gd name="T22" fmla="*/ 135 w 225"/>
                    <a:gd name="T23" fmla="*/ 112 h 330"/>
                    <a:gd name="T24" fmla="*/ 156 w 225"/>
                    <a:gd name="T25" fmla="*/ 75 h 330"/>
                    <a:gd name="T26" fmla="*/ 225 w 225"/>
                    <a:gd name="T27" fmla="*/ 50 h 330"/>
                    <a:gd name="T28" fmla="*/ 160 w 225"/>
                    <a:gd name="T29" fmla="*/ 39 h 330"/>
                    <a:gd name="T30" fmla="*/ 207 w 225"/>
                    <a:gd name="T31" fmla="*/ 0 h 330"/>
                    <a:gd name="T32" fmla="*/ 207 w 225"/>
                    <a:gd name="T33" fmla="*/ 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25" h="330">
                      <a:moveTo>
                        <a:pt x="207" y="0"/>
                      </a:moveTo>
                      <a:lnTo>
                        <a:pt x="131" y="35"/>
                      </a:lnTo>
                      <a:lnTo>
                        <a:pt x="82" y="107"/>
                      </a:lnTo>
                      <a:lnTo>
                        <a:pt x="47" y="221"/>
                      </a:lnTo>
                      <a:lnTo>
                        <a:pt x="6" y="251"/>
                      </a:lnTo>
                      <a:lnTo>
                        <a:pt x="8" y="304"/>
                      </a:lnTo>
                      <a:lnTo>
                        <a:pt x="0" y="330"/>
                      </a:lnTo>
                      <a:lnTo>
                        <a:pt x="12" y="326"/>
                      </a:lnTo>
                      <a:lnTo>
                        <a:pt x="120" y="171"/>
                      </a:lnTo>
                      <a:lnTo>
                        <a:pt x="67" y="211"/>
                      </a:lnTo>
                      <a:lnTo>
                        <a:pt x="90" y="132"/>
                      </a:lnTo>
                      <a:lnTo>
                        <a:pt x="135" y="112"/>
                      </a:lnTo>
                      <a:lnTo>
                        <a:pt x="156" y="75"/>
                      </a:lnTo>
                      <a:lnTo>
                        <a:pt x="225" y="50"/>
                      </a:lnTo>
                      <a:lnTo>
                        <a:pt x="160" y="39"/>
                      </a:lnTo>
                      <a:lnTo>
                        <a:pt x="207" y="0"/>
                      </a:lnTo>
                      <a:lnTo>
                        <a:pt x="20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Freeform 240"/>
                <p:cNvSpPr>
                  <a:spLocks/>
                </p:cNvSpPr>
                <p:nvPr/>
              </p:nvSpPr>
              <p:spPr bwMode="auto">
                <a:xfrm>
                  <a:off x="1405" y="3688"/>
                  <a:ext cx="32" cy="97"/>
                </a:xfrm>
                <a:custGeom>
                  <a:avLst/>
                  <a:gdLst>
                    <a:gd name="T0" fmla="*/ 114 w 114"/>
                    <a:gd name="T1" fmla="*/ 0 h 345"/>
                    <a:gd name="T2" fmla="*/ 35 w 114"/>
                    <a:gd name="T3" fmla="*/ 128 h 345"/>
                    <a:gd name="T4" fmla="*/ 0 w 114"/>
                    <a:gd name="T5" fmla="*/ 345 h 345"/>
                    <a:gd name="T6" fmla="*/ 18 w 114"/>
                    <a:gd name="T7" fmla="*/ 338 h 345"/>
                    <a:gd name="T8" fmla="*/ 55 w 114"/>
                    <a:gd name="T9" fmla="*/ 109 h 345"/>
                    <a:gd name="T10" fmla="*/ 114 w 114"/>
                    <a:gd name="T11" fmla="*/ 0 h 345"/>
                    <a:gd name="T12" fmla="*/ 114 w 114"/>
                    <a:gd name="T13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" h="345">
                      <a:moveTo>
                        <a:pt x="114" y="0"/>
                      </a:moveTo>
                      <a:lnTo>
                        <a:pt x="35" y="128"/>
                      </a:lnTo>
                      <a:lnTo>
                        <a:pt x="0" y="345"/>
                      </a:lnTo>
                      <a:lnTo>
                        <a:pt x="18" y="338"/>
                      </a:lnTo>
                      <a:lnTo>
                        <a:pt x="55" y="109"/>
                      </a:lnTo>
                      <a:lnTo>
                        <a:pt x="114" y="0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Freeform 241"/>
                <p:cNvSpPr>
                  <a:spLocks/>
                </p:cNvSpPr>
                <p:nvPr/>
              </p:nvSpPr>
              <p:spPr bwMode="auto">
                <a:xfrm>
                  <a:off x="1404" y="3709"/>
                  <a:ext cx="11" cy="33"/>
                </a:xfrm>
                <a:custGeom>
                  <a:avLst/>
                  <a:gdLst>
                    <a:gd name="T0" fmla="*/ 14 w 38"/>
                    <a:gd name="T1" fmla="*/ 0 h 122"/>
                    <a:gd name="T2" fmla="*/ 11 w 38"/>
                    <a:gd name="T3" fmla="*/ 42 h 122"/>
                    <a:gd name="T4" fmla="*/ 38 w 38"/>
                    <a:gd name="T5" fmla="*/ 81 h 122"/>
                    <a:gd name="T6" fmla="*/ 28 w 38"/>
                    <a:gd name="T7" fmla="*/ 122 h 122"/>
                    <a:gd name="T8" fmla="*/ 10 w 38"/>
                    <a:gd name="T9" fmla="*/ 69 h 122"/>
                    <a:gd name="T10" fmla="*/ 0 w 38"/>
                    <a:gd name="T11" fmla="*/ 28 h 122"/>
                    <a:gd name="T12" fmla="*/ 14 w 38"/>
                    <a:gd name="T13" fmla="*/ 0 h 122"/>
                    <a:gd name="T14" fmla="*/ 14 w 38"/>
                    <a:gd name="T15" fmla="*/ 0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" h="122">
                      <a:moveTo>
                        <a:pt x="14" y="0"/>
                      </a:moveTo>
                      <a:lnTo>
                        <a:pt x="11" y="42"/>
                      </a:lnTo>
                      <a:lnTo>
                        <a:pt x="38" y="81"/>
                      </a:lnTo>
                      <a:lnTo>
                        <a:pt x="28" y="122"/>
                      </a:lnTo>
                      <a:lnTo>
                        <a:pt x="10" y="69"/>
                      </a:lnTo>
                      <a:lnTo>
                        <a:pt x="0" y="28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6" name="Freeform 242"/>
                <p:cNvSpPr>
                  <a:spLocks/>
                </p:cNvSpPr>
                <p:nvPr/>
              </p:nvSpPr>
              <p:spPr bwMode="auto">
                <a:xfrm>
                  <a:off x="1421" y="3777"/>
                  <a:ext cx="19" cy="15"/>
                </a:xfrm>
                <a:custGeom>
                  <a:avLst/>
                  <a:gdLst>
                    <a:gd name="T0" fmla="*/ 0 w 65"/>
                    <a:gd name="T1" fmla="*/ 19 h 54"/>
                    <a:gd name="T2" fmla="*/ 65 w 65"/>
                    <a:gd name="T3" fmla="*/ 54 h 54"/>
                    <a:gd name="T4" fmla="*/ 15 w 65"/>
                    <a:gd name="T5" fmla="*/ 0 h 54"/>
                    <a:gd name="T6" fmla="*/ 0 w 65"/>
                    <a:gd name="T7" fmla="*/ 19 h 54"/>
                    <a:gd name="T8" fmla="*/ 0 w 65"/>
                    <a:gd name="T9" fmla="*/ 19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54">
                      <a:moveTo>
                        <a:pt x="0" y="19"/>
                      </a:moveTo>
                      <a:lnTo>
                        <a:pt x="65" y="54"/>
                      </a:lnTo>
                      <a:lnTo>
                        <a:pt x="15" y="0"/>
                      </a:lnTo>
                      <a:lnTo>
                        <a:pt x="0" y="19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Freeform 243"/>
                <p:cNvSpPr>
                  <a:spLocks/>
                </p:cNvSpPr>
                <p:nvPr/>
              </p:nvSpPr>
              <p:spPr bwMode="auto">
                <a:xfrm>
                  <a:off x="1391" y="3792"/>
                  <a:ext cx="10" cy="13"/>
                </a:xfrm>
                <a:custGeom>
                  <a:avLst/>
                  <a:gdLst>
                    <a:gd name="T0" fmla="*/ 32 w 32"/>
                    <a:gd name="T1" fmla="*/ 0 h 48"/>
                    <a:gd name="T2" fmla="*/ 0 w 32"/>
                    <a:gd name="T3" fmla="*/ 7 h 48"/>
                    <a:gd name="T4" fmla="*/ 0 w 32"/>
                    <a:gd name="T5" fmla="*/ 48 h 48"/>
                    <a:gd name="T6" fmla="*/ 32 w 32"/>
                    <a:gd name="T7" fmla="*/ 0 h 48"/>
                    <a:gd name="T8" fmla="*/ 32 w 32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48">
                      <a:moveTo>
                        <a:pt x="32" y="0"/>
                      </a:moveTo>
                      <a:lnTo>
                        <a:pt x="0" y="7"/>
                      </a:lnTo>
                      <a:lnTo>
                        <a:pt x="0" y="48"/>
                      </a:lnTo>
                      <a:lnTo>
                        <a:pt x="32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Freeform 244"/>
                <p:cNvSpPr>
                  <a:spLocks/>
                </p:cNvSpPr>
                <p:nvPr/>
              </p:nvSpPr>
              <p:spPr bwMode="auto">
                <a:xfrm>
                  <a:off x="1291" y="3721"/>
                  <a:ext cx="116" cy="92"/>
                </a:xfrm>
                <a:custGeom>
                  <a:avLst/>
                  <a:gdLst>
                    <a:gd name="T0" fmla="*/ 345 w 409"/>
                    <a:gd name="T1" fmla="*/ 258 h 324"/>
                    <a:gd name="T2" fmla="*/ 177 w 409"/>
                    <a:gd name="T3" fmla="*/ 253 h 324"/>
                    <a:gd name="T4" fmla="*/ 146 w 409"/>
                    <a:gd name="T5" fmla="*/ 290 h 324"/>
                    <a:gd name="T6" fmla="*/ 146 w 409"/>
                    <a:gd name="T7" fmla="*/ 266 h 324"/>
                    <a:gd name="T8" fmla="*/ 124 w 409"/>
                    <a:gd name="T9" fmla="*/ 267 h 324"/>
                    <a:gd name="T10" fmla="*/ 84 w 409"/>
                    <a:gd name="T11" fmla="*/ 316 h 324"/>
                    <a:gd name="T12" fmla="*/ 66 w 409"/>
                    <a:gd name="T13" fmla="*/ 310 h 324"/>
                    <a:gd name="T14" fmla="*/ 40 w 409"/>
                    <a:gd name="T15" fmla="*/ 324 h 324"/>
                    <a:gd name="T16" fmla="*/ 25 w 409"/>
                    <a:gd name="T17" fmla="*/ 309 h 324"/>
                    <a:gd name="T18" fmla="*/ 8 w 409"/>
                    <a:gd name="T19" fmla="*/ 309 h 324"/>
                    <a:gd name="T20" fmla="*/ 0 w 409"/>
                    <a:gd name="T21" fmla="*/ 295 h 324"/>
                    <a:gd name="T22" fmla="*/ 24 w 409"/>
                    <a:gd name="T23" fmla="*/ 295 h 324"/>
                    <a:gd name="T24" fmla="*/ 40 w 409"/>
                    <a:gd name="T25" fmla="*/ 282 h 324"/>
                    <a:gd name="T26" fmla="*/ 39 w 409"/>
                    <a:gd name="T27" fmla="*/ 306 h 324"/>
                    <a:gd name="T28" fmla="*/ 54 w 409"/>
                    <a:gd name="T29" fmla="*/ 306 h 324"/>
                    <a:gd name="T30" fmla="*/ 76 w 409"/>
                    <a:gd name="T31" fmla="*/ 282 h 324"/>
                    <a:gd name="T32" fmla="*/ 79 w 409"/>
                    <a:gd name="T33" fmla="*/ 298 h 324"/>
                    <a:gd name="T34" fmla="*/ 101 w 409"/>
                    <a:gd name="T35" fmla="*/ 282 h 324"/>
                    <a:gd name="T36" fmla="*/ 122 w 409"/>
                    <a:gd name="T37" fmla="*/ 246 h 324"/>
                    <a:gd name="T38" fmla="*/ 133 w 409"/>
                    <a:gd name="T39" fmla="*/ 259 h 324"/>
                    <a:gd name="T40" fmla="*/ 175 w 409"/>
                    <a:gd name="T41" fmla="*/ 241 h 324"/>
                    <a:gd name="T42" fmla="*/ 132 w 409"/>
                    <a:gd name="T43" fmla="*/ 220 h 324"/>
                    <a:gd name="T44" fmla="*/ 179 w 409"/>
                    <a:gd name="T45" fmla="*/ 202 h 324"/>
                    <a:gd name="T46" fmla="*/ 275 w 409"/>
                    <a:gd name="T47" fmla="*/ 212 h 324"/>
                    <a:gd name="T48" fmla="*/ 275 w 409"/>
                    <a:gd name="T49" fmla="*/ 188 h 324"/>
                    <a:gd name="T50" fmla="*/ 313 w 409"/>
                    <a:gd name="T51" fmla="*/ 181 h 324"/>
                    <a:gd name="T52" fmla="*/ 276 w 409"/>
                    <a:gd name="T53" fmla="*/ 153 h 324"/>
                    <a:gd name="T54" fmla="*/ 328 w 409"/>
                    <a:gd name="T55" fmla="*/ 153 h 324"/>
                    <a:gd name="T56" fmla="*/ 377 w 409"/>
                    <a:gd name="T57" fmla="*/ 188 h 324"/>
                    <a:gd name="T58" fmla="*/ 335 w 409"/>
                    <a:gd name="T59" fmla="*/ 127 h 324"/>
                    <a:gd name="T60" fmla="*/ 362 w 409"/>
                    <a:gd name="T61" fmla="*/ 116 h 324"/>
                    <a:gd name="T62" fmla="*/ 365 w 409"/>
                    <a:gd name="T63" fmla="*/ 19 h 324"/>
                    <a:gd name="T64" fmla="*/ 378 w 409"/>
                    <a:gd name="T65" fmla="*/ 95 h 324"/>
                    <a:gd name="T66" fmla="*/ 390 w 409"/>
                    <a:gd name="T67" fmla="*/ 0 h 324"/>
                    <a:gd name="T68" fmla="*/ 393 w 409"/>
                    <a:gd name="T69" fmla="*/ 50 h 324"/>
                    <a:gd name="T70" fmla="*/ 409 w 409"/>
                    <a:gd name="T71" fmla="*/ 66 h 324"/>
                    <a:gd name="T72" fmla="*/ 389 w 409"/>
                    <a:gd name="T73" fmla="*/ 69 h 324"/>
                    <a:gd name="T74" fmla="*/ 385 w 409"/>
                    <a:gd name="T75" fmla="*/ 227 h 324"/>
                    <a:gd name="T76" fmla="*/ 388 w 409"/>
                    <a:gd name="T77" fmla="*/ 256 h 324"/>
                    <a:gd name="T78" fmla="*/ 345 w 409"/>
                    <a:gd name="T79" fmla="*/ 258 h 324"/>
                    <a:gd name="T80" fmla="*/ 345 w 409"/>
                    <a:gd name="T81" fmla="*/ 258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09" h="324">
                      <a:moveTo>
                        <a:pt x="345" y="258"/>
                      </a:moveTo>
                      <a:lnTo>
                        <a:pt x="177" y="253"/>
                      </a:lnTo>
                      <a:lnTo>
                        <a:pt x="146" y="290"/>
                      </a:lnTo>
                      <a:lnTo>
                        <a:pt x="146" y="266"/>
                      </a:lnTo>
                      <a:lnTo>
                        <a:pt x="124" y="267"/>
                      </a:lnTo>
                      <a:lnTo>
                        <a:pt x="84" y="316"/>
                      </a:lnTo>
                      <a:lnTo>
                        <a:pt x="66" y="310"/>
                      </a:lnTo>
                      <a:lnTo>
                        <a:pt x="40" y="324"/>
                      </a:lnTo>
                      <a:lnTo>
                        <a:pt x="25" y="309"/>
                      </a:lnTo>
                      <a:lnTo>
                        <a:pt x="8" y="309"/>
                      </a:lnTo>
                      <a:lnTo>
                        <a:pt x="0" y="295"/>
                      </a:lnTo>
                      <a:lnTo>
                        <a:pt x="24" y="295"/>
                      </a:lnTo>
                      <a:lnTo>
                        <a:pt x="40" y="282"/>
                      </a:lnTo>
                      <a:lnTo>
                        <a:pt x="39" y="306"/>
                      </a:lnTo>
                      <a:lnTo>
                        <a:pt x="54" y="306"/>
                      </a:lnTo>
                      <a:lnTo>
                        <a:pt x="76" y="282"/>
                      </a:lnTo>
                      <a:lnTo>
                        <a:pt x="79" y="298"/>
                      </a:lnTo>
                      <a:lnTo>
                        <a:pt x="101" y="282"/>
                      </a:lnTo>
                      <a:lnTo>
                        <a:pt x="122" y="246"/>
                      </a:lnTo>
                      <a:lnTo>
                        <a:pt x="133" y="259"/>
                      </a:lnTo>
                      <a:lnTo>
                        <a:pt x="175" y="241"/>
                      </a:lnTo>
                      <a:lnTo>
                        <a:pt x="132" y="220"/>
                      </a:lnTo>
                      <a:lnTo>
                        <a:pt x="179" y="202"/>
                      </a:lnTo>
                      <a:lnTo>
                        <a:pt x="275" y="212"/>
                      </a:lnTo>
                      <a:lnTo>
                        <a:pt x="275" y="188"/>
                      </a:lnTo>
                      <a:lnTo>
                        <a:pt x="313" y="181"/>
                      </a:lnTo>
                      <a:lnTo>
                        <a:pt x="276" y="153"/>
                      </a:lnTo>
                      <a:lnTo>
                        <a:pt x="328" y="153"/>
                      </a:lnTo>
                      <a:lnTo>
                        <a:pt x="377" y="188"/>
                      </a:lnTo>
                      <a:lnTo>
                        <a:pt x="335" y="127"/>
                      </a:lnTo>
                      <a:lnTo>
                        <a:pt x="362" y="116"/>
                      </a:lnTo>
                      <a:lnTo>
                        <a:pt x="365" y="19"/>
                      </a:lnTo>
                      <a:lnTo>
                        <a:pt x="378" y="95"/>
                      </a:lnTo>
                      <a:lnTo>
                        <a:pt x="390" y="0"/>
                      </a:lnTo>
                      <a:lnTo>
                        <a:pt x="393" y="50"/>
                      </a:lnTo>
                      <a:lnTo>
                        <a:pt x="409" y="66"/>
                      </a:lnTo>
                      <a:lnTo>
                        <a:pt x="389" y="69"/>
                      </a:lnTo>
                      <a:lnTo>
                        <a:pt x="385" y="227"/>
                      </a:lnTo>
                      <a:lnTo>
                        <a:pt x="388" y="256"/>
                      </a:lnTo>
                      <a:lnTo>
                        <a:pt x="345" y="258"/>
                      </a:lnTo>
                      <a:lnTo>
                        <a:pt x="345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Freeform 245"/>
                <p:cNvSpPr>
                  <a:spLocks/>
                </p:cNvSpPr>
                <p:nvPr/>
              </p:nvSpPr>
              <p:spPr bwMode="auto">
                <a:xfrm>
                  <a:off x="1275" y="3756"/>
                  <a:ext cx="61" cy="44"/>
                </a:xfrm>
                <a:custGeom>
                  <a:avLst/>
                  <a:gdLst>
                    <a:gd name="T0" fmla="*/ 181 w 215"/>
                    <a:gd name="T1" fmla="*/ 98 h 157"/>
                    <a:gd name="T2" fmla="*/ 146 w 215"/>
                    <a:gd name="T3" fmla="*/ 117 h 157"/>
                    <a:gd name="T4" fmla="*/ 130 w 215"/>
                    <a:gd name="T5" fmla="*/ 152 h 157"/>
                    <a:gd name="T6" fmla="*/ 133 w 215"/>
                    <a:gd name="T7" fmla="*/ 118 h 157"/>
                    <a:gd name="T8" fmla="*/ 110 w 215"/>
                    <a:gd name="T9" fmla="*/ 118 h 157"/>
                    <a:gd name="T10" fmla="*/ 98 w 215"/>
                    <a:gd name="T11" fmla="*/ 152 h 157"/>
                    <a:gd name="T12" fmla="*/ 96 w 215"/>
                    <a:gd name="T13" fmla="*/ 135 h 157"/>
                    <a:gd name="T14" fmla="*/ 81 w 215"/>
                    <a:gd name="T15" fmla="*/ 137 h 157"/>
                    <a:gd name="T16" fmla="*/ 65 w 215"/>
                    <a:gd name="T17" fmla="*/ 157 h 157"/>
                    <a:gd name="T18" fmla="*/ 68 w 215"/>
                    <a:gd name="T19" fmla="*/ 143 h 157"/>
                    <a:gd name="T20" fmla="*/ 47 w 215"/>
                    <a:gd name="T21" fmla="*/ 155 h 157"/>
                    <a:gd name="T22" fmla="*/ 64 w 215"/>
                    <a:gd name="T23" fmla="*/ 135 h 157"/>
                    <a:gd name="T24" fmla="*/ 95 w 215"/>
                    <a:gd name="T25" fmla="*/ 125 h 157"/>
                    <a:gd name="T26" fmla="*/ 108 w 215"/>
                    <a:gd name="T27" fmla="*/ 110 h 157"/>
                    <a:gd name="T28" fmla="*/ 19 w 215"/>
                    <a:gd name="T29" fmla="*/ 117 h 157"/>
                    <a:gd name="T30" fmla="*/ 0 w 215"/>
                    <a:gd name="T31" fmla="*/ 0 h 157"/>
                    <a:gd name="T32" fmla="*/ 25 w 215"/>
                    <a:gd name="T33" fmla="*/ 62 h 157"/>
                    <a:gd name="T34" fmla="*/ 124 w 215"/>
                    <a:gd name="T35" fmla="*/ 62 h 157"/>
                    <a:gd name="T36" fmla="*/ 124 w 215"/>
                    <a:gd name="T37" fmla="*/ 19 h 157"/>
                    <a:gd name="T38" fmla="*/ 180 w 215"/>
                    <a:gd name="T39" fmla="*/ 77 h 157"/>
                    <a:gd name="T40" fmla="*/ 215 w 215"/>
                    <a:gd name="T41" fmla="*/ 92 h 157"/>
                    <a:gd name="T42" fmla="*/ 181 w 215"/>
                    <a:gd name="T43" fmla="*/ 98 h 157"/>
                    <a:gd name="T44" fmla="*/ 181 w 215"/>
                    <a:gd name="T45" fmla="*/ 98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5" h="157">
                      <a:moveTo>
                        <a:pt x="181" y="98"/>
                      </a:moveTo>
                      <a:lnTo>
                        <a:pt x="146" y="117"/>
                      </a:lnTo>
                      <a:lnTo>
                        <a:pt x="130" y="152"/>
                      </a:lnTo>
                      <a:lnTo>
                        <a:pt x="133" y="118"/>
                      </a:lnTo>
                      <a:lnTo>
                        <a:pt x="110" y="118"/>
                      </a:lnTo>
                      <a:lnTo>
                        <a:pt x="98" y="152"/>
                      </a:lnTo>
                      <a:lnTo>
                        <a:pt x="96" y="135"/>
                      </a:lnTo>
                      <a:lnTo>
                        <a:pt x="81" y="137"/>
                      </a:lnTo>
                      <a:lnTo>
                        <a:pt x="65" y="157"/>
                      </a:lnTo>
                      <a:lnTo>
                        <a:pt x="68" y="143"/>
                      </a:lnTo>
                      <a:lnTo>
                        <a:pt x="47" y="155"/>
                      </a:lnTo>
                      <a:lnTo>
                        <a:pt x="64" y="135"/>
                      </a:lnTo>
                      <a:lnTo>
                        <a:pt x="95" y="125"/>
                      </a:lnTo>
                      <a:lnTo>
                        <a:pt x="108" y="110"/>
                      </a:lnTo>
                      <a:lnTo>
                        <a:pt x="19" y="117"/>
                      </a:lnTo>
                      <a:lnTo>
                        <a:pt x="0" y="0"/>
                      </a:lnTo>
                      <a:lnTo>
                        <a:pt x="25" y="62"/>
                      </a:lnTo>
                      <a:lnTo>
                        <a:pt x="124" y="62"/>
                      </a:lnTo>
                      <a:lnTo>
                        <a:pt x="124" y="19"/>
                      </a:lnTo>
                      <a:lnTo>
                        <a:pt x="180" y="77"/>
                      </a:lnTo>
                      <a:lnTo>
                        <a:pt x="215" y="92"/>
                      </a:lnTo>
                      <a:lnTo>
                        <a:pt x="181" y="98"/>
                      </a:lnTo>
                      <a:lnTo>
                        <a:pt x="181" y="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Freeform 246"/>
                <p:cNvSpPr>
                  <a:spLocks/>
                </p:cNvSpPr>
                <p:nvPr/>
              </p:nvSpPr>
              <p:spPr bwMode="auto">
                <a:xfrm>
                  <a:off x="1319" y="3732"/>
                  <a:ext cx="72" cy="48"/>
                </a:xfrm>
                <a:custGeom>
                  <a:avLst/>
                  <a:gdLst>
                    <a:gd name="T0" fmla="*/ 25 w 251"/>
                    <a:gd name="T1" fmla="*/ 170 h 172"/>
                    <a:gd name="T2" fmla="*/ 108 w 251"/>
                    <a:gd name="T3" fmla="*/ 146 h 172"/>
                    <a:gd name="T4" fmla="*/ 175 w 251"/>
                    <a:gd name="T5" fmla="*/ 95 h 172"/>
                    <a:gd name="T6" fmla="*/ 221 w 251"/>
                    <a:gd name="T7" fmla="*/ 82 h 172"/>
                    <a:gd name="T8" fmla="*/ 214 w 251"/>
                    <a:gd name="T9" fmla="*/ 70 h 172"/>
                    <a:gd name="T10" fmla="*/ 251 w 251"/>
                    <a:gd name="T11" fmla="*/ 0 h 172"/>
                    <a:gd name="T12" fmla="*/ 196 w 251"/>
                    <a:gd name="T13" fmla="*/ 74 h 172"/>
                    <a:gd name="T14" fmla="*/ 156 w 251"/>
                    <a:gd name="T15" fmla="*/ 67 h 172"/>
                    <a:gd name="T16" fmla="*/ 149 w 251"/>
                    <a:gd name="T17" fmla="*/ 98 h 172"/>
                    <a:gd name="T18" fmla="*/ 118 w 251"/>
                    <a:gd name="T19" fmla="*/ 75 h 172"/>
                    <a:gd name="T20" fmla="*/ 114 w 251"/>
                    <a:gd name="T21" fmla="*/ 113 h 172"/>
                    <a:gd name="T22" fmla="*/ 38 w 251"/>
                    <a:gd name="T23" fmla="*/ 129 h 172"/>
                    <a:gd name="T24" fmla="*/ 0 w 251"/>
                    <a:gd name="T25" fmla="*/ 93 h 172"/>
                    <a:gd name="T26" fmla="*/ 38 w 251"/>
                    <a:gd name="T27" fmla="*/ 149 h 172"/>
                    <a:gd name="T28" fmla="*/ 1 w 251"/>
                    <a:gd name="T29" fmla="*/ 172 h 172"/>
                    <a:gd name="T30" fmla="*/ 25 w 251"/>
                    <a:gd name="T31" fmla="*/ 170 h 172"/>
                    <a:gd name="T32" fmla="*/ 25 w 251"/>
                    <a:gd name="T33" fmla="*/ 17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1" h="172">
                      <a:moveTo>
                        <a:pt x="25" y="170"/>
                      </a:moveTo>
                      <a:lnTo>
                        <a:pt x="108" y="146"/>
                      </a:lnTo>
                      <a:lnTo>
                        <a:pt x="175" y="95"/>
                      </a:lnTo>
                      <a:lnTo>
                        <a:pt x="221" y="82"/>
                      </a:lnTo>
                      <a:lnTo>
                        <a:pt x="214" y="70"/>
                      </a:lnTo>
                      <a:lnTo>
                        <a:pt x="251" y="0"/>
                      </a:lnTo>
                      <a:lnTo>
                        <a:pt x="196" y="74"/>
                      </a:lnTo>
                      <a:lnTo>
                        <a:pt x="156" y="67"/>
                      </a:lnTo>
                      <a:lnTo>
                        <a:pt x="149" y="98"/>
                      </a:lnTo>
                      <a:lnTo>
                        <a:pt x="118" y="75"/>
                      </a:lnTo>
                      <a:lnTo>
                        <a:pt x="114" y="113"/>
                      </a:lnTo>
                      <a:lnTo>
                        <a:pt x="38" y="129"/>
                      </a:lnTo>
                      <a:lnTo>
                        <a:pt x="0" y="93"/>
                      </a:lnTo>
                      <a:lnTo>
                        <a:pt x="38" y="149"/>
                      </a:lnTo>
                      <a:lnTo>
                        <a:pt x="1" y="172"/>
                      </a:lnTo>
                      <a:lnTo>
                        <a:pt x="25" y="170"/>
                      </a:lnTo>
                      <a:lnTo>
                        <a:pt x="25" y="1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1" name="Freeform 247"/>
                <p:cNvSpPr>
                  <a:spLocks/>
                </p:cNvSpPr>
                <p:nvPr/>
              </p:nvSpPr>
              <p:spPr bwMode="auto">
                <a:xfrm>
                  <a:off x="1379" y="3811"/>
                  <a:ext cx="48" cy="20"/>
                </a:xfrm>
                <a:custGeom>
                  <a:avLst/>
                  <a:gdLst>
                    <a:gd name="T0" fmla="*/ 72 w 168"/>
                    <a:gd name="T1" fmla="*/ 19 h 68"/>
                    <a:gd name="T2" fmla="*/ 106 w 168"/>
                    <a:gd name="T3" fmla="*/ 22 h 68"/>
                    <a:gd name="T4" fmla="*/ 168 w 168"/>
                    <a:gd name="T5" fmla="*/ 66 h 68"/>
                    <a:gd name="T6" fmla="*/ 145 w 168"/>
                    <a:gd name="T7" fmla="*/ 68 h 68"/>
                    <a:gd name="T8" fmla="*/ 108 w 168"/>
                    <a:gd name="T9" fmla="*/ 40 h 68"/>
                    <a:gd name="T10" fmla="*/ 86 w 168"/>
                    <a:gd name="T11" fmla="*/ 43 h 68"/>
                    <a:gd name="T12" fmla="*/ 90 w 168"/>
                    <a:gd name="T13" fmla="*/ 68 h 68"/>
                    <a:gd name="T14" fmla="*/ 55 w 168"/>
                    <a:gd name="T15" fmla="*/ 12 h 68"/>
                    <a:gd name="T16" fmla="*/ 0 w 168"/>
                    <a:gd name="T17" fmla="*/ 0 h 68"/>
                    <a:gd name="T18" fmla="*/ 65 w 168"/>
                    <a:gd name="T19" fmla="*/ 4 h 68"/>
                    <a:gd name="T20" fmla="*/ 72 w 168"/>
                    <a:gd name="T21" fmla="*/ 19 h 68"/>
                    <a:gd name="T22" fmla="*/ 72 w 168"/>
                    <a:gd name="T23" fmla="*/ 19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8" h="68">
                      <a:moveTo>
                        <a:pt x="72" y="19"/>
                      </a:moveTo>
                      <a:lnTo>
                        <a:pt x="106" y="22"/>
                      </a:lnTo>
                      <a:lnTo>
                        <a:pt x="168" y="66"/>
                      </a:lnTo>
                      <a:lnTo>
                        <a:pt x="145" y="68"/>
                      </a:lnTo>
                      <a:lnTo>
                        <a:pt x="108" y="40"/>
                      </a:lnTo>
                      <a:lnTo>
                        <a:pt x="86" y="43"/>
                      </a:lnTo>
                      <a:lnTo>
                        <a:pt x="90" y="68"/>
                      </a:lnTo>
                      <a:lnTo>
                        <a:pt x="55" y="12"/>
                      </a:lnTo>
                      <a:lnTo>
                        <a:pt x="0" y="0"/>
                      </a:lnTo>
                      <a:lnTo>
                        <a:pt x="65" y="4"/>
                      </a:lnTo>
                      <a:lnTo>
                        <a:pt x="72" y="19"/>
                      </a:lnTo>
                      <a:lnTo>
                        <a:pt x="72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Freeform 248"/>
                <p:cNvSpPr>
                  <a:spLocks/>
                </p:cNvSpPr>
                <p:nvPr/>
              </p:nvSpPr>
              <p:spPr bwMode="auto">
                <a:xfrm>
                  <a:off x="1263" y="3800"/>
                  <a:ext cx="111" cy="45"/>
                </a:xfrm>
                <a:custGeom>
                  <a:avLst/>
                  <a:gdLst>
                    <a:gd name="T0" fmla="*/ 76 w 391"/>
                    <a:gd name="T1" fmla="*/ 0 h 164"/>
                    <a:gd name="T2" fmla="*/ 17 w 391"/>
                    <a:gd name="T3" fmla="*/ 31 h 164"/>
                    <a:gd name="T4" fmla="*/ 0 w 391"/>
                    <a:gd name="T5" fmla="*/ 56 h 164"/>
                    <a:gd name="T6" fmla="*/ 27 w 391"/>
                    <a:gd name="T7" fmla="*/ 66 h 164"/>
                    <a:gd name="T8" fmla="*/ 36 w 391"/>
                    <a:gd name="T9" fmla="*/ 74 h 164"/>
                    <a:gd name="T10" fmla="*/ 78 w 391"/>
                    <a:gd name="T11" fmla="*/ 74 h 164"/>
                    <a:gd name="T12" fmla="*/ 135 w 391"/>
                    <a:gd name="T13" fmla="*/ 69 h 164"/>
                    <a:gd name="T14" fmla="*/ 200 w 391"/>
                    <a:gd name="T15" fmla="*/ 72 h 164"/>
                    <a:gd name="T16" fmla="*/ 239 w 391"/>
                    <a:gd name="T17" fmla="*/ 63 h 164"/>
                    <a:gd name="T18" fmla="*/ 271 w 391"/>
                    <a:gd name="T19" fmla="*/ 72 h 164"/>
                    <a:gd name="T20" fmla="*/ 282 w 391"/>
                    <a:gd name="T21" fmla="*/ 88 h 164"/>
                    <a:gd name="T22" fmla="*/ 346 w 391"/>
                    <a:gd name="T23" fmla="*/ 96 h 164"/>
                    <a:gd name="T24" fmla="*/ 335 w 391"/>
                    <a:gd name="T25" fmla="*/ 108 h 164"/>
                    <a:gd name="T26" fmla="*/ 341 w 391"/>
                    <a:gd name="T27" fmla="*/ 129 h 164"/>
                    <a:gd name="T28" fmla="*/ 341 w 391"/>
                    <a:gd name="T29" fmla="*/ 164 h 164"/>
                    <a:gd name="T30" fmla="*/ 352 w 391"/>
                    <a:gd name="T31" fmla="*/ 139 h 164"/>
                    <a:gd name="T32" fmla="*/ 376 w 391"/>
                    <a:gd name="T33" fmla="*/ 147 h 164"/>
                    <a:gd name="T34" fmla="*/ 371 w 391"/>
                    <a:gd name="T35" fmla="*/ 132 h 164"/>
                    <a:gd name="T36" fmla="*/ 354 w 391"/>
                    <a:gd name="T37" fmla="*/ 114 h 164"/>
                    <a:gd name="T38" fmla="*/ 363 w 391"/>
                    <a:gd name="T39" fmla="*/ 99 h 164"/>
                    <a:gd name="T40" fmla="*/ 357 w 391"/>
                    <a:gd name="T41" fmla="*/ 71 h 164"/>
                    <a:gd name="T42" fmla="*/ 376 w 391"/>
                    <a:gd name="T43" fmla="*/ 63 h 164"/>
                    <a:gd name="T44" fmla="*/ 391 w 391"/>
                    <a:gd name="T45" fmla="*/ 43 h 164"/>
                    <a:gd name="T46" fmla="*/ 364 w 391"/>
                    <a:gd name="T47" fmla="*/ 57 h 164"/>
                    <a:gd name="T48" fmla="*/ 288 w 391"/>
                    <a:gd name="T49" fmla="*/ 51 h 164"/>
                    <a:gd name="T50" fmla="*/ 288 w 391"/>
                    <a:gd name="T51" fmla="*/ 6 h 164"/>
                    <a:gd name="T52" fmla="*/ 275 w 391"/>
                    <a:gd name="T53" fmla="*/ 50 h 164"/>
                    <a:gd name="T54" fmla="*/ 247 w 391"/>
                    <a:gd name="T55" fmla="*/ 50 h 164"/>
                    <a:gd name="T56" fmla="*/ 243 w 391"/>
                    <a:gd name="T57" fmla="*/ 20 h 164"/>
                    <a:gd name="T58" fmla="*/ 223 w 391"/>
                    <a:gd name="T59" fmla="*/ 50 h 164"/>
                    <a:gd name="T60" fmla="*/ 141 w 391"/>
                    <a:gd name="T61" fmla="*/ 53 h 164"/>
                    <a:gd name="T62" fmla="*/ 45 w 391"/>
                    <a:gd name="T63" fmla="*/ 69 h 164"/>
                    <a:gd name="T64" fmla="*/ 38 w 391"/>
                    <a:gd name="T65" fmla="*/ 63 h 164"/>
                    <a:gd name="T66" fmla="*/ 107 w 391"/>
                    <a:gd name="T67" fmla="*/ 37 h 164"/>
                    <a:gd name="T68" fmla="*/ 27 w 391"/>
                    <a:gd name="T69" fmla="*/ 60 h 164"/>
                    <a:gd name="T70" fmla="*/ 14 w 391"/>
                    <a:gd name="T71" fmla="*/ 51 h 164"/>
                    <a:gd name="T72" fmla="*/ 65 w 391"/>
                    <a:gd name="T73" fmla="*/ 24 h 164"/>
                    <a:gd name="T74" fmla="*/ 34 w 391"/>
                    <a:gd name="T75" fmla="*/ 32 h 164"/>
                    <a:gd name="T76" fmla="*/ 76 w 391"/>
                    <a:gd name="T77" fmla="*/ 0 h 164"/>
                    <a:gd name="T78" fmla="*/ 76 w 391"/>
                    <a:gd name="T79" fmla="*/ 0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91" h="164">
                      <a:moveTo>
                        <a:pt x="76" y="0"/>
                      </a:moveTo>
                      <a:lnTo>
                        <a:pt x="17" y="31"/>
                      </a:lnTo>
                      <a:lnTo>
                        <a:pt x="0" y="56"/>
                      </a:lnTo>
                      <a:lnTo>
                        <a:pt x="27" y="66"/>
                      </a:lnTo>
                      <a:lnTo>
                        <a:pt x="36" y="74"/>
                      </a:lnTo>
                      <a:lnTo>
                        <a:pt x="78" y="74"/>
                      </a:lnTo>
                      <a:lnTo>
                        <a:pt x="135" y="69"/>
                      </a:lnTo>
                      <a:lnTo>
                        <a:pt x="200" y="72"/>
                      </a:lnTo>
                      <a:lnTo>
                        <a:pt x="239" y="63"/>
                      </a:lnTo>
                      <a:lnTo>
                        <a:pt x="271" y="72"/>
                      </a:lnTo>
                      <a:lnTo>
                        <a:pt x="282" y="88"/>
                      </a:lnTo>
                      <a:lnTo>
                        <a:pt x="346" y="96"/>
                      </a:lnTo>
                      <a:lnTo>
                        <a:pt x="335" y="108"/>
                      </a:lnTo>
                      <a:lnTo>
                        <a:pt x="341" y="129"/>
                      </a:lnTo>
                      <a:lnTo>
                        <a:pt x="341" y="164"/>
                      </a:lnTo>
                      <a:lnTo>
                        <a:pt x="352" y="139"/>
                      </a:lnTo>
                      <a:lnTo>
                        <a:pt x="376" y="147"/>
                      </a:lnTo>
                      <a:lnTo>
                        <a:pt x="371" y="132"/>
                      </a:lnTo>
                      <a:lnTo>
                        <a:pt x="354" y="114"/>
                      </a:lnTo>
                      <a:lnTo>
                        <a:pt x="363" y="99"/>
                      </a:lnTo>
                      <a:lnTo>
                        <a:pt x="357" y="71"/>
                      </a:lnTo>
                      <a:lnTo>
                        <a:pt x="376" y="63"/>
                      </a:lnTo>
                      <a:lnTo>
                        <a:pt x="391" y="43"/>
                      </a:lnTo>
                      <a:lnTo>
                        <a:pt x="364" y="57"/>
                      </a:lnTo>
                      <a:lnTo>
                        <a:pt x="288" y="51"/>
                      </a:lnTo>
                      <a:lnTo>
                        <a:pt x="288" y="6"/>
                      </a:lnTo>
                      <a:lnTo>
                        <a:pt x="275" y="50"/>
                      </a:lnTo>
                      <a:lnTo>
                        <a:pt x="247" y="50"/>
                      </a:lnTo>
                      <a:lnTo>
                        <a:pt x="243" y="20"/>
                      </a:lnTo>
                      <a:lnTo>
                        <a:pt x="223" y="50"/>
                      </a:lnTo>
                      <a:lnTo>
                        <a:pt x="141" y="53"/>
                      </a:lnTo>
                      <a:lnTo>
                        <a:pt x="45" y="69"/>
                      </a:lnTo>
                      <a:lnTo>
                        <a:pt x="38" y="63"/>
                      </a:lnTo>
                      <a:lnTo>
                        <a:pt x="107" y="37"/>
                      </a:lnTo>
                      <a:lnTo>
                        <a:pt x="27" y="60"/>
                      </a:lnTo>
                      <a:lnTo>
                        <a:pt x="14" y="51"/>
                      </a:lnTo>
                      <a:lnTo>
                        <a:pt x="65" y="24"/>
                      </a:lnTo>
                      <a:lnTo>
                        <a:pt x="34" y="32"/>
                      </a:lnTo>
                      <a:lnTo>
                        <a:pt x="76" y="0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3" name="Freeform 249"/>
                <p:cNvSpPr>
                  <a:spLocks/>
                </p:cNvSpPr>
                <p:nvPr/>
              </p:nvSpPr>
              <p:spPr bwMode="auto">
                <a:xfrm>
                  <a:off x="1363" y="3703"/>
                  <a:ext cx="33" cy="51"/>
                </a:xfrm>
                <a:custGeom>
                  <a:avLst/>
                  <a:gdLst>
                    <a:gd name="T0" fmla="*/ 122 w 122"/>
                    <a:gd name="T1" fmla="*/ 0 h 185"/>
                    <a:gd name="T2" fmla="*/ 60 w 122"/>
                    <a:gd name="T3" fmla="*/ 93 h 185"/>
                    <a:gd name="T4" fmla="*/ 0 w 122"/>
                    <a:gd name="T5" fmla="*/ 122 h 185"/>
                    <a:gd name="T6" fmla="*/ 2 w 122"/>
                    <a:gd name="T7" fmla="*/ 185 h 185"/>
                    <a:gd name="T8" fmla="*/ 30 w 122"/>
                    <a:gd name="T9" fmla="*/ 183 h 185"/>
                    <a:gd name="T10" fmla="*/ 13 w 122"/>
                    <a:gd name="T11" fmla="*/ 129 h 185"/>
                    <a:gd name="T12" fmla="*/ 110 w 122"/>
                    <a:gd name="T13" fmla="*/ 76 h 185"/>
                    <a:gd name="T14" fmla="*/ 91 w 122"/>
                    <a:gd name="T15" fmla="*/ 72 h 185"/>
                    <a:gd name="T16" fmla="*/ 122 w 122"/>
                    <a:gd name="T17" fmla="*/ 33 h 185"/>
                    <a:gd name="T18" fmla="*/ 122 w 122"/>
                    <a:gd name="T19" fmla="*/ 0 h 185"/>
                    <a:gd name="T20" fmla="*/ 122 w 122"/>
                    <a:gd name="T21" fmla="*/ 0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" h="185">
                      <a:moveTo>
                        <a:pt x="122" y="0"/>
                      </a:moveTo>
                      <a:lnTo>
                        <a:pt x="60" y="93"/>
                      </a:lnTo>
                      <a:lnTo>
                        <a:pt x="0" y="122"/>
                      </a:lnTo>
                      <a:lnTo>
                        <a:pt x="2" y="185"/>
                      </a:lnTo>
                      <a:lnTo>
                        <a:pt x="30" y="183"/>
                      </a:lnTo>
                      <a:lnTo>
                        <a:pt x="13" y="129"/>
                      </a:lnTo>
                      <a:lnTo>
                        <a:pt x="110" y="76"/>
                      </a:lnTo>
                      <a:lnTo>
                        <a:pt x="91" y="72"/>
                      </a:lnTo>
                      <a:lnTo>
                        <a:pt x="122" y="33"/>
                      </a:lnTo>
                      <a:lnTo>
                        <a:pt x="122" y="0"/>
                      </a:lnTo>
                      <a:lnTo>
                        <a:pt x="12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250"/>
                <p:cNvSpPr>
                  <a:spLocks/>
                </p:cNvSpPr>
                <p:nvPr/>
              </p:nvSpPr>
              <p:spPr bwMode="auto">
                <a:xfrm>
                  <a:off x="1253" y="3671"/>
                  <a:ext cx="124" cy="113"/>
                </a:xfrm>
                <a:custGeom>
                  <a:avLst/>
                  <a:gdLst>
                    <a:gd name="T0" fmla="*/ 395 w 432"/>
                    <a:gd name="T1" fmla="*/ 251 h 398"/>
                    <a:gd name="T2" fmla="*/ 353 w 432"/>
                    <a:gd name="T3" fmla="*/ 279 h 398"/>
                    <a:gd name="T4" fmla="*/ 221 w 432"/>
                    <a:gd name="T5" fmla="*/ 279 h 398"/>
                    <a:gd name="T6" fmla="*/ 17 w 432"/>
                    <a:gd name="T7" fmla="*/ 296 h 398"/>
                    <a:gd name="T8" fmla="*/ 27 w 432"/>
                    <a:gd name="T9" fmla="*/ 374 h 398"/>
                    <a:gd name="T10" fmla="*/ 44 w 432"/>
                    <a:gd name="T11" fmla="*/ 383 h 398"/>
                    <a:gd name="T12" fmla="*/ 112 w 432"/>
                    <a:gd name="T13" fmla="*/ 379 h 398"/>
                    <a:gd name="T14" fmla="*/ 113 w 432"/>
                    <a:gd name="T15" fmla="*/ 398 h 398"/>
                    <a:gd name="T16" fmla="*/ 19 w 432"/>
                    <a:gd name="T17" fmla="*/ 388 h 398"/>
                    <a:gd name="T18" fmla="*/ 5 w 432"/>
                    <a:gd name="T19" fmla="*/ 368 h 398"/>
                    <a:gd name="T20" fmla="*/ 0 w 432"/>
                    <a:gd name="T21" fmla="*/ 288 h 398"/>
                    <a:gd name="T22" fmla="*/ 134 w 432"/>
                    <a:gd name="T23" fmla="*/ 279 h 398"/>
                    <a:gd name="T24" fmla="*/ 102 w 432"/>
                    <a:gd name="T25" fmla="*/ 235 h 398"/>
                    <a:gd name="T26" fmla="*/ 61 w 432"/>
                    <a:gd name="T27" fmla="*/ 227 h 398"/>
                    <a:gd name="T28" fmla="*/ 124 w 432"/>
                    <a:gd name="T29" fmla="*/ 229 h 398"/>
                    <a:gd name="T30" fmla="*/ 182 w 432"/>
                    <a:gd name="T31" fmla="*/ 253 h 398"/>
                    <a:gd name="T32" fmla="*/ 181 w 432"/>
                    <a:gd name="T33" fmla="*/ 207 h 398"/>
                    <a:gd name="T34" fmla="*/ 223 w 432"/>
                    <a:gd name="T35" fmla="*/ 243 h 398"/>
                    <a:gd name="T36" fmla="*/ 291 w 432"/>
                    <a:gd name="T37" fmla="*/ 243 h 398"/>
                    <a:gd name="T38" fmla="*/ 235 w 432"/>
                    <a:gd name="T39" fmla="*/ 192 h 398"/>
                    <a:gd name="T40" fmla="*/ 350 w 432"/>
                    <a:gd name="T41" fmla="*/ 211 h 398"/>
                    <a:gd name="T42" fmla="*/ 387 w 432"/>
                    <a:gd name="T43" fmla="*/ 207 h 398"/>
                    <a:gd name="T44" fmla="*/ 291 w 432"/>
                    <a:gd name="T45" fmla="*/ 185 h 398"/>
                    <a:gd name="T46" fmla="*/ 245 w 432"/>
                    <a:gd name="T47" fmla="*/ 168 h 398"/>
                    <a:gd name="T48" fmla="*/ 314 w 432"/>
                    <a:gd name="T49" fmla="*/ 176 h 398"/>
                    <a:gd name="T50" fmla="*/ 349 w 432"/>
                    <a:gd name="T51" fmla="*/ 134 h 398"/>
                    <a:gd name="T52" fmla="*/ 386 w 432"/>
                    <a:gd name="T53" fmla="*/ 146 h 398"/>
                    <a:gd name="T54" fmla="*/ 358 w 432"/>
                    <a:gd name="T55" fmla="*/ 78 h 398"/>
                    <a:gd name="T56" fmla="*/ 387 w 432"/>
                    <a:gd name="T57" fmla="*/ 38 h 398"/>
                    <a:gd name="T58" fmla="*/ 392 w 432"/>
                    <a:gd name="T59" fmla="*/ 0 h 398"/>
                    <a:gd name="T60" fmla="*/ 403 w 432"/>
                    <a:gd name="T61" fmla="*/ 17 h 398"/>
                    <a:gd name="T62" fmla="*/ 387 w 432"/>
                    <a:gd name="T63" fmla="*/ 69 h 398"/>
                    <a:gd name="T64" fmla="*/ 399 w 432"/>
                    <a:gd name="T65" fmla="*/ 154 h 398"/>
                    <a:gd name="T66" fmla="*/ 414 w 432"/>
                    <a:gd name="T67" fmla="*/ 75 h 398"/>
                    <a:gd name="T68" fmla="*/ 410 w 432"/>
                    <a:gd name="T69" fmla="*/ 42 h 398"/>
                    <a:gd name="T70" fmla="*/ 423 w 432"/>
                    <a:gd name="T71" fmla="*/ 42 h 398"/>
                    <a:gd name="T72" fmla="*/ 423 w 432"/>
                    <a:gd name="T73" fmla="*/ 78 h 398"/>
                    <a:gd name="T74" fmla="*/ 432 w 432"/>
                    <a:gd name="T75" fmla="*/ 73 h 398"/>
                    <a:gd name="T76" fmla="*/ 421 w 432"/>
                    <a:gd name="T77" fmla="*/ 96 h 398"/>
                    <a:gd name="T78" fmla="*/ 411 w 432"/>
                    <a:gd name="T79" fmla="*/ 173 h 398"/>
                    <a:gd name="T80" fmla="*/ 410 w 432"/>
                    <a:gd name="T81" fmla="*/ 223 h 398"/>
                    <a:gd name="T82" fmla="*/ 392 w 432"/>
                    <a:gd name="T83" fmla="*/ 232 h 398"/>
                    <a:gd name="T84" fmla="*/ 395 w 432"/>
                    <a:gd name="T85" fmla="*/ 251 h 398"/>
                    <a:gd name="T86" fmla="*/ 395 w 432"/>
                    <a:gd name="T87" fmla="*/ 251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2" h="398">
                      <a:moveTo>
                        <a:pt x="395" y="251"/>
                      </a:moveTo>
                      <a:lnTo>
                        <a:pt x="353" y="279"/>
                      </a:lnTo>
                      <a:lnTo>
                        <a:pt x="221" y="279"/>
                      </a:lnTo>
                      <a:lnTo>
                        <a:pt x="17" y="296"/>
                      </a:lnTo>
                      <a:lnTo>
                        <a:pt x="27" y="374"/>
                      </a:lnTo>
                      <a:lnTo>
                        <a:pt x="44" y="383"/>
                      </a:lnTo>
                      <a:lnTo>
                        <a:pt x="112" y="379"/>
                      </a:lnTo>
                      <a:lnTo>
                        <a:pt x="113" y="398"/>
                      </a:lnTo>
                      <a:lnTo>
                        <a:pt x="19" y="388"/>
                      </a:lnTo>
                      <a:lnTo>
                        <a:pt x="5" y="368"/>
                      </a:lnTo>
                      <a:lnTo>
                        <a:pt x="0" y="288"/>
                      </a:lnTo>
                      <a:lnTo>
                        <a:pt x="134" y="279"/>
                      </a:lnTo>
                      <a:lnTo>
                        <a:pt x="102" y="235"/>
                      </a:lnTo>
                      <a:lnTo>
                        <a:pt x="61" y="227"/>
                      </a:lnTo>
                      <a:lnTo>
                        <a:pt x="124" y="229"/>
                      </a:lnTo>
                      <a:lnTo>
                        <a:pt x="182" y="253"/>
                      </a:lnTo>
                      <a:lnTo>
                        <a:pt x="181" y="207"/>
                      </a:lnTo>
                      <a:lnTo>
                        <a:pt x="223" y="243"/>
                      </a:lnTo>
                      <a:lnTo>
                        <a:pt x="291" y="243"/>
                      </a:lnTo>
                      <a:lnTo>
                        <a:pt x="235" y="192"/>
                      </a:lnTo>
                      <a:lnTo>
                        <a:pt x="350" y="211"/>
                      </a:lnTo>
                      <a:lnTo>
                        <a:pt x="387" y="207"/>
                      </a:lnTo>
                      <a:lnTo>
                        <a:pt x="291" y="185"/>
                      </a:lnTo>
                      <a:lnTo>
                        <a:pt x="245" y="168"/>
                      </a:lnTo>
                      <a:lnTo>
                        <a:pt x="314" y="176"/>
                      </a:lnTo>
                      <a:lnTo>
                        <a:pt x="349" y="134"/>
                      </a:lnTo>
                      <a:lnTo>
                        <a:pt x="386" y="146"/>
                      </a:lnTo>
                      <a:lnTo>
                        <a:pt x="358" y="78"/>
                      </a:lnTo>
                      <a:lnTo>
                        <a:pt x="387" y="38"/>
                      </a:lnTo>
                      <a:lnTo>
                        <a:pt x="392" y="0"/>
                      </a:lnTo>
                      <a:lnTo>
                        <a:pt x="403" y="17"/>
                      </a:lnTo>
                      <a:lnTo>
                        <a:pt x="387" y="69"/>
                      </a:lnTo>
                      <a:lnTo>
                        <a:pt x="399" y="154"/>
                      </a:lnTo>
                      <a:lnTo>
                        <a:pt x="414" y="75"/>
                      </a:lnTo>
                      <a:lnTo>
                        <a:pt x="410" y="42"/>
                      </a:lnTo>
                      <a:lnTo>
                        <a:pt x="423" y="42"/>
                      </a:lnTo>
                      <a:lnTo>
                        <a:pt x="423" y="78"/>
                      </a:lnTo>
                      <a:lnTo>
                        <a:pt x="432" y="73"/>
                      </a:lnTo>
                      <a:lnTo>
                        <a:pt x="421" y="96"/>
                      </a:lnTo>
                      <a:lnTo>
                        <a:pt x="411" y="173"/>
                      </a:lnTo>
                      <a:lnTo>
                        <a:pt x="410" y="223"/>
                      </a:lnTo>
                      <a:lnTo>
                        <a:pt x="392" y="232"/>
                      </a:lnTo>
                      <a:lnTo>
                        <a:pt x="395" y="251"/>
                      </a:lnTo>
                      <a:lnTo>
                        <a:pt x="395" y="2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" name="Freeform 251"/>
                <p:cNvSpPr>
                  <a:spLocks/>
                </p:cNvSpPr>
                <p:nvPr/>
              </p:nvSpPr>
              <p:spPr bwMode="auto">
                <a:xfrm>
                  <a:off x="1374" y="3697"/>
                  <a:ext cx="11" cy="35"/>
                </a:xfrm>
                <a:custGeom>
                  <a:avLst/>
                  <a:gdLst>
                    <a:gd name="T0" fmla="*/ 11 w 36"/>
                    <a:gd name="T1" fmla="*/ 1 h 123"/>
                    <a:gd name="T2" fmla="*/ 17 w 36"/>
                    <a:gd name="T3" fmla="*/ 61 h 123"/>
                    <a:gd name="T4" fmla="*/ 0 w 36"/>
                    <a:gd name="T5" fmla="*/ 123 h 123"/>
                    <a:gd name="T6" fmla="*/ 12 w 36"/>
                    <a:gd name="T7" fmla="*/ 119 h 123"/>
                    <a:gd name="T8" fmla="*/ 36 w 36"/>
                    <a:gd name="T9" fmla="*/ 16 h 123"/>
                    <a:gd name="T10" fmla="*/ 21 w 36"/>
                    <a:gd name="T11" fmla="*/ 34 h 123"/>
                    <a:gd name="T12" fmla="*/ 18 w 36"/>
                    <a:gd name="T13" fmla="*/ 0 h 123"/>
                    <a:gd name="T14" fmla="*/ 11 w 36"/>
                    <a:gd name="T15" fmla="*/ 1 h 123"/>
                    <a:gd name="T16" fmla="*/ 11 w 36"/>
                    <a:gd name="T17" fmla="*/ 1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123">
                      <a:moveTo>
                        <a:pt x="11" y="1"/>
                      </a:moveTo>
                      <a:lnTo>
                        <a:pt x="17" y="61"/>
                      </a:lnTo>
                      <a:lnTo>
                        <a:pt x="0" y="123"/>
                      </a:lnTo>
                      <a:lnTo>
                        <a:pt x="12" y="119"/>
                      </a:lnTo>
                      <a:lnTo>
                        <a:pt x="36" y="16"/>
                      </a:lnTo>
                      <a:lnTo>
                        <a:pt x="21" y="34"/>
                      </a:lnTo>
                      <a:lnTo>
                        <a:pt x="18" y="0"/>
                      </a:lnTo>
                      <a:lnTo>
                        <a:pt x="11" y="1"/>
                      </a:lnTo>
                      <a:lnTo>
                        <a:pt x="11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Freeform 252"/>
                <p:cNvSpPr>
                  <a:spLocks/>
                </p:cNvSpPr>
                <p:nvPr/>
              </p:nvSpPr>
              <p:spPr bwMode="auto">
                <a:xfrm>
                  <a:off x="1314" y="3688"/>
                  <a:ext cx="47" cy="31"/>
                </a:xfrm>
                <a:custGeom>
                  <a:avLst/>
                  <a:gdLst>
                    <a:gd name="T0" fmla="*/ 160 w 160"/>
                    <a:gd name="T1" fmla="*/ 0 h 114"/>
                    <a:gd name="T2" fmla="*/ 128 w 160"/>
                    <a:gd name="T3" fmla="*/ 3 h 114"/>
                    <a:gd name="T4" fmla="*/ 95 w 160"/>
                    <a:gd name="T5" fmla="*/ 55 h 114"/>
                    <a:gd name="T6" fmla="*/ 38 w 160"/>
                    <a:gd name="T7" fmla="*/ 92 h 114"/>
                    <a:gd name="T8" fmla="*/ 0 w 160"/>
                    <a:gd name="T9" fmla="*/ 99 h 114"/>
                    <a:gd name="T10" fmla="*/ 0 w 160"/>
                    <a:gd name="T11" fmla="*/ 114 h 114"/>
                    <a:gd name="T12" fmla="*/ 19 w 160"/>
                    <a:gd name="T13" fmla="*/ 114 h 114"/>
                    <a:gd name="T14" fmla="*/ 55 w 160"/>
                    <a:gd name="T15" fmla="*/ 97 h 114"/>
                    <a:gd name="T16" fmla="*/ 110 w 160"/>
                    <a:gd name="T17" fmla="*/ 54 h 114"/>
                    <a:gd name="T18" fmla="*/ 130 w 160"/>
                    <a:gd name="T19" fmla="*/ 11 h 114"/>
                    <a:gd name="T20" fmla="*/ 156 w 160"/>
                    <a:gd name="T21" fmla="*/ 11 h 114"/>
                    <a:gd name="T22" fmla="*/ 160 w 160"/>
                    <a:gd name="T23" fmla="*/ 0 h 114"/>
                    <a:gd name="T24" fmla="*/ 160 w 160"/>
                    <a:gd name="T25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0" h="114">
                      <a:moveTo>
                        <a:pt x="160" y="0"/>
                      </a:moveTo>
                      <a:lnTo>
                        <a:pt x="128" y="3"/>
                      </a:lnTo>
                      <a:lnTo>
                        <a:pt x="95" y="55"/>
                      </a:lnTo>
                      <a:lnTo>
                        <a:pt x="38" y="92"/>
                      </a:lnTo>
                      <a:lnTo>
                        <a:pt x="0" y="99"/>
                      </a:lnTo>
                      <a:lnTo>
                        <a:pt x="0" y="114"/>
                      </a:lnTo>
                      <a:lnTo>
                        <a:pt x="19" y="114"/>
                      </a:lnTo>
                      <a:lnTo>
                        <a:pt x="55" y="97"/>
                      </a:lnTo>
                      <a:lnTo>
                        <a:pt x="110" y="54"/>
                      </a:lnTo>
                      <a:lnTo>
                        <a:pt x="130" y="11"/>
                      </a:lnTo>
                      <a:lnTo>
                        <a:pt x="156" y="11"/>
                      </a:lnTo>
                      <a:lnTo>
                        <a:pt x="160" y="0"/>
                      </a:lnTo>
                      <a:lnTo>
                        <a:pt x="16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Freeform 253"/>
                <p:cNvSpPr>
                  <a:spLocks/>
                </p:cNvSpPr>
                <p:nvPr/>
              </p:nvSpPr>
              <p:spPr bwMode="auto">
                <a:xfrm>
                  <a:off x="1256" y="3719"/>
                  <a:ext cx="50" cy="35"/>
                </a:xfrm>
                <a:custGeom>
                  <a:avLst/>
                  <a:gdLst>
                    <a:gd name="T0" fmla="*/ 176 w 176"/>
                    <a:gd name="T1" fmla="*/ 0 h 126"/>
                    <a:gd name="T2" fmla="*/ 97 w 176"/>
                    <a:gd name="T3" fmla="*/ 51 h 126"/>
                    <a:gd name="T4" fmla="*/ 34 w 176"/>
                    <a:gd name="T5" fmla="*/ 74 h 126"/>
                    <a:gd name="T6" fmla="*/ 55 w 176"/>
                    <a:gd name="T7" fmla="*/ 4 h 126"/>
                    <a:gd name="T8" fmla="*/ 40 w 176"/>
                    <a:gd name="T9" fmla="*/ 2 h 126"/>
                    <a:gd name="T10" fmla="*/ 9 w 176"/>
                    <a:gd name="T11" fmla="*/ 74 h 126"/>
                    <a:gd name="T12" fmla="*/ 0 w 176"/>
                    <a:gd name="T13" fmla="*/ 126 h 126"/>
                    <a:gd name="T14" fmla="*/ 41 w 176"/>
                    <a:gd name="T15" fmla="*/ 11 h 126"/>
                    <a:gd name="T16" fmla="*/ 41 w 176"/>
                    <a:gd name="T17" fmla="*/ 31 h 126"/>
                    <a:gd name="T18" fmla="*/ 19 w 176"/>
                    <a:gd name="T19" fmla="*/ 99 h 126"/>
                    <a:gd name="T20" fmla="*/ 39 w 176"/>
                    <a:gd name="T21" fmla="*/ 95 h 126"/>
                    <a:gd name="T22" fmla="*/ 62 w 176"/>
                    <a:gd name="T23" fmla="*/ 88 h 126"/>
                    <a:gd name="T24" fmla="*/ 70 w 176"/>
                    <a:gd name="T25" fmla="*/ 107 h 126"/>
                    <a:gd name="T26" fmla="*/ 51 w 176"/>
                    <a:gd name="T27" fmla="*/ 122 h 126"/>
                    <a:gd name="T28" fmla="*/ 77 w 176"/>
                    <a:gd name="T29" fmla="*/ 122 h 126"/>
                    <a:gd name="T30" fmla="*/ 77 w 176"/>
                    <a:gd name="T31" fmla="*/ 81 h 126"/>
                    <a:gd name="T32" fmla="*/ 58 w 176"/>
                    <a:gd name="T33" fmla="*/ 75 h 126"/>
                    <a:gd name="T34" fmla="*/ 96 w 176"/>
                    <a:gd name="T35" fmla="*/ 64 h 126"/>
                    <a:gd name="T36" fmla="*/ 176 w 176"/>
                    <a:gd name="T37" fmla="*/ 0 h 126"/>
                    <a:gd name="T38" fmla="*/ 176 w 176"/>
                    <a:gd name="T39" fmla="*/ 0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6" h="126">
                      <a:moveTo>
                        <a:pt x="176" y="0"/>
                      </a:moveTo>
                      <a:lnTo>
                        <a:pt x="97" y="51"/>
                      </a:lnTo>
                      <a:lnTo>
                        <a:pt x="34" y="74"/>
                      </a:lnTo>
                      <a:lnTo>
                        <a:pt x="55" y="4"/>
                      </a:lnTo>
                      <a:lnTo>
                        <a:pt x="40" y="2"/>
                      </a:lnTo>
                      <a:lnTo>
                        <a:pt x="9" y="74"/>
                      </a:lnTo>
                      <a:lnTo>
                        <a:pt x="0" y="126"/>
                      </a:lnTo>
                      <a:lnTo>
                        <a:pt x="41" y="11"/>
                      </a:lnTo>
                      <a:lnTo>
                        <a:pt x="41" y="31"/>
                      </a:lnTo>
                      <a:lnTo>
                        <a:pt x="19" y="99"/>
                      </a:lnTo>
                      <a:lnTo>
                        <a:pt x="39" y="95"/>
                      </a:lnTo>
                      <a:lnTo>
                        <a:pt x="62" y="88"/>
                      </a:lnTo>
                      <a:lnTo>
                        <a:pt x="70" y="107"/>
                      </a:lnTo>
                      <a:lnTo>
                        <a:pt x="51" y="122"/>
                      </a:lnTo>
                      <a:lnTo>
                        <a:pt x="77" y="122"/>
                      </a:lnTo>
                      <a:lnTo>
                        <a:pt x="77" y="81"/>
                      </a:lnTo>
                      <a:lnTo>
                        <a:pt x="58" y="75"/>
                      </a:lnTo>
                      <a:lnTo>
                        <a:pt x="96" y="64"/>
                      </a:lnTo>
                      <a:lnTo>
                        <a:pt x="176" y="0"/>
                      </a:ln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Freeform 254"/>
                <p:cNvSpPr>
                  <a:spLocks/>
                </p:cNvSpPr>
                <p:nvPr/>
              </p:nvSpPr>
              <p:spPr bwMode="auto">
                <a:xfrm>
                  <a:off x="1240" y="3732"/>
                  <a:ext cx="19" cy="20"/>
                </a:xfrm>
                <a:custGeom>
                  <a:avLst/>
                  <a:gdLst>
                    <a:gd name="T0" fmla="*/ 70 w 70"/>
                    <a:gd name="T1" fmla="*/ 12 h 68"/>
                    <a:gd name="T2" fmla="*/ 34 w 70"/>
                    <a:gd name="T3" fmla="*/ 0 h 68"/>
                    <a:gd name="T4" fmla="*/ 16 w 70"/>
                    <a:gd name="T5" fmla="*/ 21 h 68"/>
                    <a:gd name="T6" fmla="*/ 16 w 70"/>
                    <a:gd name="T7" fmla="*/ 37 h 68"/>
                    <a:gd name="T8" fmla="*/ 0 w 70"/>
                    <a:gd name="T9" fmla="*/ 50 h 68"/>
                    <a:gd name="T10" fmla="*/ 1 w 70"/>
                    <a:gd name="T11" fmla="*/ 68 h 68"/>
                    <a:gd name="T12" fmla="*/ 11 w 70"/>
                    <a:gd name="T13" fmla="*/ 53 h 68"/>
                    <a:gd name="T14" fmla="*/ 26 w 70"/>
                    <a:gd name="T15" fmla="*/ 46 h 68"/>
                    <a:gd name="T16" fmla="*/ 30 w 70"/>
                    <a:gd name="T17" fmla="*/ 24 h 68"/>
                    <a:gd name="T18" fmla="*/ 49 w 70"/>
                    <a:gd name="T19" fmla="*/ 17 h 68"/>
                    <a:gd name="T20" fmla="*/ 69 w 70"/>
                    <a:gd name="T21" fmla="*/ 25 h 68"/>
                    <a:gd name="T22" fmla="*/ 70 w 70"/>
                    <a:gd name="T23" fmla="*/ 12 h 68"/>
                    <a:gd name="T24" fmla="*/ 70 w 70"/>
                    <a:gd name="T25" fmla="*/ 1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68">
                      <a:moveTo>
                        <a:pt x="70" y="12"/>
                      </a:moveTo>
                      <a:lnTo>
                        <a:pt x="34" y="0"/>
                      </a:lnTo>
                      <a:lnTo>
                        <a:pt x="16" y="21"/>
                      </a:lnTo>
                      <a:lnTo>
                        <a:pt x="16" y="37"/>
                      </a:lnTo>
                      <a:lnTo>
                        <a:pt x="0" y="50"/>
                      </a:lnTo>
                      <a:lnTo>
                        <a:pt x="1" y="68"/>
                      </a:lnTo>
                      <a:lnTo>
                        <a:pt x="11" y="53"/>
                      </a:lnTo>
                      <a:lnTo>
                        <a:pt x="26" y="46"/>
                      </a:lnTo>
                      <a:lnTo>
                        <a:pt x="30" y="24"/>
                      </a:lnTo>
                      <a:lnTo>
                        <a:pt x="49" y="17"/>
                      </a:lnTo>
                      <a:lnTo>
                        <a:pt x="69" y="25"/>
                      </a:lnTo>
                      <a:lnTo>
                        <a:pt x="70" y="12"/>
                      </a:lnTo>
                      <a:lnTo>
                        <a:pt x="7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Freeform 255"/>
                <p:cNvSpPr>
                  <a:spLocks/>
                </p:cNvSpPr>
                <p:nvPr/>
              </p:nvSpPr>
              <p:spPr bwMode="auto">
                <a:xfrm>
                  <a:off x="1235" y="3756"/>
                  <a:ext cx="12" cy="12"/>
                </a:xfrm>
                <a:custGeom>
                  <a:avLst/>
                  <a:gdLst>
                    <a:gd name="T0" fmla="*/ 0 w 40"/>
                    <a:gd name="T1" fmla="*/ 21 h 43"/>
                    <a:gd name="T2" fmla="*/ 0 w 40"/>
                    <a:gd name="T3" fmla="*/ 10 h 43"/>
                    <a:gd name="T4" fmla="*/ 13 w 40"/>
                    <a:gd name="T5" fmla="*/ 0 h 43"/>
                    <a:gd name="T6" fmla="*/ 32 w 40"/>
                    <a:gd name="T7" fmla="*/ 1 h 43"/>
                    <a:gd name="T8" fmla="*/ 40 w 40"/>
                    <a:gd name="T9" fmla="*/ 11 h 43"/>
                    <a:gd name="T10" fmla="*/ 40 w 40"/>
                    <a:gd name="T11" fmla="*/ 26 h 43"/>
                    <a:gd name="T12" fmla="*/ 34 w 40"/>
                    <a:gd name="T13" fmla="*/ 38 h 43"/>
                    <a:gd name="T14" fmla="*/ 15 w 40"/>
                    <a:gd name="T15" fmla="*/ 43 h 43"/>
                    <a:gd name="T16" fmla="*/ 29 w 40"/>
                    <a:gd name="T17" fmla="*/ 35 h 43"/>
                    <a:gd name="T18" fmla="*/ 33 w 40"/>
                    <a:gd name="T19" fmla="*/ 25 h 43"/>
                    <a:gd name="T20" fmla="*/ 23 w 40"/>
                    <a:gd name="T21" fmla="*/ 12 h 43"/>
                    <a:gd name="T22" fmla="*/ 13 w 40"/>
                    <a:gd name="T23" fmla="*/ 9 h 43"/>
                    <a:gd name="T24" fmla="*/ 0 w 40"/>
                    <a:gd name="T25" fmla="*/ 21 h 43"/>
                    <a:gd name="T26" fmla="*/ 0 w 40"/>
                    <a:gd name="T27" fmla="*/ 2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0" h="43">
                      <a:moveTo>
                        <a:pt x="0" y="21"/>
                      </a:moveTo>
                      <a:lnTo>
                        <a:pt x="0" y="10"/>
                      </a:lnTo>
                      <a:lnTo>
                        <a:pt x="13" y="0"/>
                      </a:lnTo>
                      <a:lnTo>
                        <a:pt x="32" y="1"/>
                      </a:lnTo>
                      <a:lnTo>
                        <a:pt x="40" y="11"/>
                      </a:lnTo>
                      <a:lnTo>
                        <a:pt x="40" y="26"/>
                      </a:lnTo>
                      <a:lnTo>
                        <a:pt x="34" y="38"/>
                      </a:lnTo>
                      <a:lnTo>
                        <a:pt x="15" y="43"/>
                      </a:lnTo>
                      <a:lnTo>
                        <a:pt x="29" y="35"/>
                      </a:lnTo>
                      <a:lnTo>
                        <a:pt x="33" y="25"/>
                      </a:lnTo>
                      <a:lnTo>
                        <a:pt x="23" y="12"/>
                      </a:lnTo>
                      <a:lnTo>
                        <a:pt x="13" y="9"/>
                      </a:lnTo>
                      <a:lnTo>
                        <a:pt x="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Freeform 256"/>
                <p:cNvSpPr>
                  <a:spLocks/>
                </p:cNvSpPr>
                <p:nvPr/>
              </p:nvSpPr>
              <p:spPr bwMode="auto">
                <a:xfrm>
                  <a:off x="1188" y="3744"/>
                  <a:ext cx="65" cy="33"/>
                </a:xfrm>
                <a:custGeom>
                  <a:avLst/>
                  <a:gdLst>
                    <a:gd name="T0" fmla="*/ 173 w 227"/>
                    <a:gd name="T1" fmla="*/ 37 h 117"/>
                    <a:gd name="T2" fmla="*/ 194 w 227"/>
                    <a:gd name="T3" fmla="*/ 38 h 117"/>
                    <a:gd name="T4" fmla="*/ 206 w 227"/>
                    <a:gd name="T5" fmla="*/ 48 h 117"/>
                    <a:gd name="T6" fmla="*/ 198 w 227"/>
                    <a:gd name="T7" fmla="*/ 34 h 117"/>
                    <a:gd name="T8" fmla="*/ 203 w 227"/>
                    <a:gd name="T9" fmla="*/ 29 h 117"/>
                    <a:gd name="T10" fmla="*/ 227 w 227"/>
                    <a:gd name="T11" fmla="*/ 30 h 117"/>
                    <a:gd name="T12" fmla="*/ 159 w 227"/>
                    <a:gd name="T13" fmla="*/ 18 h 117"/>
                    <a:gd name="T14" fmla="*/ 84 w 227"/>
                    <a:gd name="T15" fmla="*/ 0 h 117"/>
                    <a:gd name="T16" fmla="*/ 62 w 227"/>
                    <a:gd name="T17" fmla="*/ 5 h 117"/>
                    <a:gd name="T18" fmla="*/ 33 w 227"/>
                    <a:gd name="T19" fmla="*/ 34 h 117"/>
                    <a:gd name="T20" fmla="*/ 22 w 227"/>
                    <a:gd name="T21" fmla="*/ 56 h 117"/>
                    <a:gd name="T22" fmla="*/ 0 w 227"/>
                    <a:gd name="T23" fmla="*/ 76 h 117"/>
                    <a:gd name="T24" fmla="*/ 3 w 227"/>
                    <a:gd name="T25" fmla="*/ 92 h 117"/>
                    <a:gd name="T26" fmla="*/ 47 w 227"/>
                    <a:gd name="T27" fmla="*/ 109 h 117"/>
                    <a:gd name="T28" fmla="*/ 96 w 227"/>
                    <a:gd name="T29" fmla="*/ 117 h 117"/>
                    <a:gd name="T30" fmla="*/ 59 w 227"/>
                    <a:gd name="T31" fmla="*/ 107 h 117"/>
                    <a:gd name="T32" fmla="*/ 32 w 227"/>
                    <a:gd name="T33" fmla="*/ 98 h 117"/>
                    <a:gd name="T34" fmla="*/ 13 w 227"/>
                    <a:gd name="T35" fmla="*/ 88 h 117"/>
                    <a:gd name="T36" fmla="*/ 11 w 227"/>
                    <a:gd name="T37" fmla="*/ 79 h 117"/>
                    <a:gd name="T38" fmla="*/ 40 w 227"/>
                    <a:gd name="T39" fmla="*/ 81 h 117"/>
                    <a:gd name="T40" fmla="*/ 26 w 227"/>
                    <a:gd name="T41" fmla="*/ 71 h 117"/>
                    <a:gd name="T42" fmla="*/ 37 w 227"/>
                    <a:gd name="T43" fmla="*/ 56 h 117"/>
                    <a:gd name="T44" fmla="*/ 55 w 227"/>
                    <a:gd name="T45" fmla="*/ 47 h 117"/>
                    <a:gd name="T46" fmla="*/ 55 w 227"/>
                    <a:gd name="T47" fmla="*/ 30 h 117"/>
                    <a:gd name="T48" fmla="*/ 69 w 227"/>
                    <a:gd name="T49" fmla="*/ 11 h 117"/>
                    <a:gd name="T50" fmla="*/ 81 w 227"/>
                    <a:gd name="T51" fmla="*/ 9 h 117"/>
                    <a:gd name="T52" fmla="*/ 135 w 227"/>
                    <a:gd name="T53" fmla="*/ 20 h 117"/>
                    <a:gd name="T54" fmla="*/ 173 w 227"/>
                    <a:gd name="T55" fmla="*/ 25 h 117"/>
                    <a:gd name="T56" fmla="*/ 173 w 227"/>
                    <a:gd name="T57" fmla="*/ 37 h 117"/>
                    <a:gd name="T58" fmla="*/ 173 w 227"/>
                    <a:gd name="T59" fmla="*/ 3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7" h="117">
                      <a:moveTo>
                        <a:pt x="173" y="37"/>
                      </a:moveTo>
                      <a:lnTo>
                        <a:pt x="194" y="38"/>
                      </a:lnTo>
                      <a:lnTo>
                        <a:pt x="206" y="48"/>
                      </a:lnTo>
                      <a:lnTo>
                        <a:pt x="198" y="34"/>
                      </a:lnTo>
                      <a:lnTo>
                        <a:pt x="203" y="29"/>
                      </a:lnTo>
                      <a:lnTo>
                        <a:pt x="227" y="30"/>
                      </a:lnTo>
                      <a:lnTo>
                        <a:pt x="159" y="18"/>
                      </a:lnTo>
                      <a:lnTo>
                        <a:pt x="84" y="0"/>
                      </a:lnTo>
                      <a:lnTo>
                        <a:pt x="62" y="5"/>
                      </a:lnTo>
                      <a:lnTo>
                        <a:pt x="33" y="34"/>
                      </a:lnTo>
                      <a:lnTo>
                        <a:pt x="22" y="56"/>
                      </a:lnTo>
                      <a:lnTo>
                        <a:pt x="0" y="76"/>
                      </a:lnTo>
                      <a:lnTo>
                        <a:pt x="3" y="92"/>
                      </a:lnTo>
                      <a:lnTo>
                        <a:pt x="47" y="109"/>
                      </a:lnTo>
                      <a:lnTo>
                        <a:pt x="96" y="117"/>
                      </a:lnTo>
                      <a:lnTo>
                        <a:pt x="59" y="107"/>
                      </a:lnTo>
                      <a:lnTo>
                        <a:pt x="32" y="98"/>
                      </a:lnTo>
                      <a:lnTo>
                        <a:pt x="13" y="88"/>
                      </a:lnTo>
                      <a:lnTo>
                        <a:pt x="11" y="79"/>
                      </a:lnTo>
                      <a:lnTo>
                        <a:pt x="40" y="81"/>
                      </a:lnTo>
                      <a:lnTo>
                        <a:pt x="26" y="71"/>
                      </a:lnTo>
                      <a:lnTo>
                        <a:pt x="37" y="56"/>
                      </a:lnTo>
                      <a:lnTo>
                        <a:pt x="55" y="47"/>
                      </a:lnTo>
                      <a:lnTo>
                        <a:pt x="55" y="30"/>
                      </a:lnTo>
                      <a:lnTo>
                        <a:pt x="69" y="11"/>
                      </a:lnTo>
                      <a:lnTo>
                        <a:pt x="81" y="9"/>
                      </a:lnTo>
                      <a:lnTo>
                        <a:pt x="135" y="20"/>
                      </a:lnTo>
                      <a:lnTo>
                        <a:pt x="173" y="25"/>
                      </a:lnTo>
                      <a:lnTo>
                        <a:pt x="173" y="37"/>
                      </a:lnTo>
                      <a:lnTo>
                        <a:pt x="173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257"/>
                <p:cNvSpPr>
                  <a:spLocks/>
                </p:cNvSpPr>
                <p:nvPr/>
              </p:nvSpPr>
              <p:spPr bwMode="auto">
                <a:xfrm>
                  <a:off x="1224" y="3762"/>
                  <a:ext cx="33" cy="15"/>
                </a:xfrm>
                <a:custGeom>
                  <a:avLst/>
                  <a:gdLst>
                    <a:gd name="T0" fmla="*/ 37 w 121"/>
                    <a:gd name="T1" fmla="*/ 0 h 52"/>
                    <a:gd name="T2" fmla="*/ 43 w 121"/>
                    <a:gd name="T3" fmla="*/ 19 h 52"/>
                    <a:gd name="T4" fmla="*/ 63 w 121"/>
                    <a:gd name="T5" fmla="*/ 24 h 52"/>
                    <a:gd name="T6" fmla="*/ 79 w 121"/>
                    <a:gd name="T7" fmla="*/ 19 h 52"/>
                    <a:gd name="T8" fmla="*/ 71 w 121"/>
                    <a:gd name="T9" fmla="*/ 27 h 52"/>
                    <a:gd name="T10" fmla="*/ 74 w 121"/>
                    <a:gd name="T11" fmla="*/ 41 h 52"/>
                    <a:gd name="T12" fmla="*/ 115 w 121"/>
                    <a:gd name="T13" fmla="*/ 38 h 52"/>
                    <a:gd name="T14" fmla="*/ 121 w 121"/>
                    <a:gd name="T15" fmla="*/ 52 h 52"/>
                    <a:gd name="T16" fmla="*/ 86 w 121"/>
                    <a:gd name="T17" fmla="*/ 45 h 52"/>
                    <a:gd name="T18" fmla="*/ 45 w 121"/>
                    <a:gd name="T19" fmla="*/ 48 h 52"/>
                    <a:gd name="T20" fmla="*/ 0 w 121"/>
                    <a:gd name="T21" fmla="*/ 52 h 52"/>
                    <a:gd name="T22" fmla="*/ 48 w 121"/>
                    <a:gd name="T23" fmla="*/ 43 h 52"/>
                    <a:gd name="T24" fmla="*/ 45 w 121"/>
                    <a:gd name="T25" fmla="*/ 26 h 52"/>
                    <a:gd name="T26" fmla="*/ 37 w 121"/>
                    <a:gd name="T27" fmla="*/ 20 h 52"/>
                    <a:gd name="T28" fmla="*/ 37 w 121"/>
                    <a:gd name="T29" fmla="*/ 0 h 52"/>
                    <a:gd name="T30" fmla="*/ 37 w 121"/>
                    <a:gd name="T3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1" h="52">
                      <a:moveTo>
                        <a:pt x="37" y="0"/>
                      </a:moveTo>
                      <a:lnTo>
                        <a:pt x="43" y="19"/>
                      </a:lnTo>
                      <a:lnTo>
                        <a:pt x="63" y="24"/>
                      </a:lnTo>
                      <a:lnTo>
                        <a:pt x="79" y="19"/>
                      </a:lnTo>
                      <a:lnTo>
                        <a:pt x="71" y="27"/>
                      </a:lnTo>
                      <a:lnTo>
                        <a:pt x="74" y="41"/>
                      </a:lnTo>
                      <a:lnTo>
                        <a:pt x="115" y="38"/>
                      </a:lnTo>
                      <a:lnTo>
                        <a:pt x="121" y="52"/>
                      </a:lnTo>
                      <a:lnTo>
                        <a:pt x="86" y="45"/>
                      </a:lnTo>
                      <a:lnTo>
                        <a:pt x="45" y="48"/>
                      </a:lnTo>
                      <a:lnTo>
                        <a:pt x="0" y="52"/>
                      </a:lnTo>
                      <a:lnTo>
                        <a:pt x="48" y="43"/>
                      </a:lnTo>
                      <a:lnTo>
                        <a:pt x="45" y="26"/>
                      </a:lnTo>
                      <a:lnTo>
                        <a:pt x="37" y="20"/>
                      </a:lnTo>
                      <a:lnTo>
                        <a:pt x="37" y="0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258"/>
                <p:cNvSpPr>
                  <a:spLocks/>
                </p:cNvSpPr>
                <p:nvPr/>
              </p:nvSpPr>
              <p:spPr bwMode="auto">
                <a:xfrm>
                  <a:off x="1237" y="3661"/>
                  <a:ext cx="22" cy="36"/>
                </a:xfrm>
                <a:custGeom>
                  <a:avLst/>
                  <a:gdLst>
                    <a:gd name="T0" fmla="*/ 17 w 71"/>
                    <a:gd name="T1" fmla="*/ 13 h 126"/>
                    <a:gd name="T2" fmla="*/ 39 w 71"/>
                    <a:gd name="T3" fmla="*/ 73 h 126"/>
                    <a:gd name="T4" fmla="*/ 71 w 71"/>
                    <a:gd name="T5" fmla="*/ 126 h 126"/>
                    <a:gd name="T6" fmla="*/ 32 w 71"/>
                    <a:gd name="T7" fmla="*/ 76 h 126"/>
                    <a:gd name="T8" fmla="*/ 0 w 71"/>
                    <a:gd name="T9" fmla="*/ 0 h 126"/>
                    <a:gd name="T10" fmla="*/ 17 w 71"/>
                    <a:gd name="T11" fmla="*/ 13 h 126"/>
                    <a:gd name="T12" fmla="*/ 17 w 71"/>
                    <a:gd name="T13" fmla="*/ 1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1" h="126">
                      <a:moveTo>
                        <a:pt x="17" y="13"/>
                      </a:moveTo>
                      <a:lnTo>
                        <a:pt x="39" y="73"/>
                      </a:lnTo>
                      <a:lnTo>
                        <a:pt x="71" y="126"/>
                      </a:lnTo>
                      <a:lnTo>
                        <a:pt x="32" y="76"/>
                      </a:lnTo>
                      <a:lnTo>
                        <a:pt x="0" y="0"/>
                      </a:lnTo>
                      <a:lnTo>
                        <a:pt x="17" y="13"/>
                      </a:lnTo>
                      <a:lnTo>
                        <a:pt x="17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259"/>
                <p:cNvSpPr>
                  <a:spLocks/>
                </p:cNvSpPr>
                <p:nvPr/>
              </p:nvSpPr>
              <p:spPr bwMode="auto">
                <a:xfrm>
                  <a:off x="1165" y="3719"/>
                  <a:ext cx="76" cy="35"/>
                </a:xfrm>
                <a:custGeom>
                  <a:avLst/>
                  <a:gdLst>
                    <a:gd name="T0" fmla="*/ 0 w 270"/>
                    <a:gd name="T1" fmla="*/ 129 h 129"/>
                    <a:gd name="T2" fmla="*/ 84 w 270"/>
                    <a:gd name="T3" fmla="*/ 95 h 129"/>
                    <a:gd name="T4" fmla="*/ 270 w 270"/>
                    <a:gd name="T5" fmla="*/ 0 h 129"/>
                    <a:gd name="T6" fmla="*/ 228 w 270"/>
                    <a:gd name="T7" fmla="*/ 34 h 129"/>
                    <a:gd name="T8" fmla="*/ 93 w 270"/>
                    <a:gd name="T9" fmla="*/ 118 h 129"/>
                    <a:gd name="T10" fmla="*/ 121 w 270"/>
                    <a:gd name="T11" fmla="*/ 129 h 129"/>
                    <a:gd name="T12" fmla="*/ 0 w 270"/>
                    <a:gd name="T13" fmla="*/ 129 h 129"/>
                    <a:gd name="T14" fmla="*/ 0 w 270"/>
                    <a:gd name="T15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0" h="129">
                      <a:moveTo>
                        <a:pt x="0" y="129"/>
                      </a:moveTo>
                      <a:lnTo>
                        <a:pt x="84" y="95"/>
                      </a:lnTo>
                      <a:lnTo>
                        <a:pt x="270" y="0"/>
                      </a:lnTo>
                      <a:lnTo>
                        <a:pt x="228" y="34"/>
                      </a:lnTo>
                      <a:lnTo>
                        <a:pt x="93" y="118"/>
                      </a:lnTo>
                      <a:lnTo>
                        <a:pt x="121" y="129"/>
                      </a:lnTo>
                      <a:lnTo>
                        <a:pt x="0" y="129"/>
                      </a:lnTo>
                      <a:lnTo>
                        <a:pt x="0" y="12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260"/>
                <p:cNvSpPr>
                  <a:spLocks/>
                </p:cNvSpPr>
                <p:nvPr/>
              </p:nvSpPr>
              <p:spPr bwMode="auto">
                <a:xfrm>
                  <a:off x="1010" y="3835"/>
                  <a:ext cx="132" cy="47"/>
                </a:xfrm>
                <a:custGeom>
                  <a:avLst/>
                  <a:gdLst>
                    <a:gd name="T0" fmla="*/ 2 w 464"/>
                    <a:gd name="T1" fmla="*/ 132 h 167"/>
                    <a:gd name="T2" fmla="*/ 73 w 464"/>
                    <a:gd name="T3" fmla="*/ 167 h 167"/>
                    <a:gd name="T4" fmla="*/ 464 w 464"/>
                    <a:gd name="T5" fmla="*/ 54 h 167"/>
                    <a:gd name="T6" fmla="*/ 464 w 464"/>
                    <a:gd name="T7" fmla="*/ 44 h 167"/>
                    <a:gd name="T8" fmla="*/ 250 w 464"/>
                    <a:gd name="T9" fmla="*/ 0 h 167"/>
                    <a:gd name="T10" fmla="*/ 159 w 464"/>
                    <a:gd name="T11" fmla="*/ 18 h 167"/>
                    <a:gd name="T12" fmla="*/ 255 w 464"/>
                    <a:gd name="T13" fmla="*/ 8 h 167"/>
                    <a:gd name="T14" fmla="*/ 450 w 464"/>
                    <a:gd name="T15" fmla="*/ 47 h 167"/>
                    <a:gd name="T16" fmla="*/ 81 w 464"/>
                    <a:gd name="T17" fmla="*/ 152 h 167"/>
                    <a:gd name="T18" fmla="*/ 0 w 464"/>
                    <a:gd name="T19" fmla="*/ 113 h 167"/>
                    <a:gd name="T20" fmla="*/ 8 w 464"/>
                    <a:gd name="T21" fmla="*/ 129 h 167"/>
                    <a:gd name="T22" fmla="*/ 2 w 464"/>
                    <a:gd name="T23" fmla="*/ 132 h 167"/>
                    <a:gd name="T24" fmla="*/ 2 w 464"/>
                    <a:gd name="T25" fmla="*/ 13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64" h="167">
                      <a:moveTo>
                        <a:pt x="2" y="132"/>
                      </a:moveTo>
                      <a:lnTo>
                        <a:pt x="73" y="167"/>
                      </a:lnTo>
                      <a:lnTo>
                        <a:pt x="464" y="54"/>
                      </a:lnTo>
                      <a:lnTo>
                        <a:pt x="464" y="44"/>
                      </a:lnTo>
                      <a:lnTo>
                        <a:pt x="250" y="0"/>
                      </a:lnTo>
                      <a:lnTo>
                        <a:pt x="159" y="18"/>
                      </a:lnTo>
                      <a:lnTo>
                        <a:pt x="255" y="8"/>
                      </a:lnTo>
                      <a:lnTo>
                        <a:pt x="450" y="47"/>
                      </a:lnTo>
                      <a:lnTo>
                        <a:pt x="81" y="152"/>
                      </a:lnTo>
                      <a:lnTo>
                        <a:pt x="0" y="113"/>
                      </a:lnTo>
                      <a:lnTo>
                        <a:pt x="8" y="129"/>
                      </a:lnTo>
                      <a:lnTo>
                        <a:pt x="2" y="132"/>
                      </a:lnTo>
                      <a:lnTo>
                        <a:pt x="2" y="1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261"/>
                <p:cNvSpPr>
                  <a:spLocks/>
                </p:cNvSpPr>
                <p:nvPr/>
              </p:nvSpPr>
              <p:spPr bwMode="auto">
                <a:xfrm>
                  <a:off x="1039" y="3790"/>
                  <a:ext cx="110" cy="31"/>
                </a:xfrm>
                <a:custGeom>
                  <a:avLst/>
                  <a:gdLst>
                    <a:gd name="T0" fmla="*/ 0 w 386"/>
                    <a:gd name="T1" fmla="*/ 102 h 112"/>
                    <a:gd name="T2" fmla="*/ 346 w 386"/>
                    <a:gd name="T3" fmla="*/ 51 h 112"/>
                    <a:gd name="T4" fmla="*/ 192 w 386"/>
                    <a:gd name="T5" fmla="*/ 8 h 112"/>
                    <a:gd name="T6" fmla="*/ 144 w 386"/>
                    <a:gd name="T7" fmla="*/ 12 h 112"/>
                    <a:gd name="T8" fmla="*/ 145 w 386"/>
                    <a:gd name="T9" fmla="*/ 4 h 112"/>
                    <a:gd name="T10" fmla="*/ 198 w 386"/>
                    <a:gd name="T11" fmla="*/ 0 h 112"/>
                    <a:gd name="T12" fmla="*/ 386 w 386"/>
                    <a:gd name="T13" fmla="*/ 51 h 112"/>
                    <a:gd name="T14" fmla="*/ 20 w 386"/>
                    <a:gd name="T15" fmla="*/ 112 h 112"/>
                    <a:gd name="T16" fmla="*/ 0 w 386"/>
                    <a:gd name="T17" fmla="*/ 102 h 112"/>
                    <a:gd name="T18" fmla="*/ 0 w 386"/>
                    <a:gd name="T19" fmla="*/ 10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6" h="112">
                      <a:moveTo>
                        <a:pt x="0" y="102"/>
                      </a:moveTo>
                      <a:lnTo>
                        <a:pt x="346" y="51"/>
                      </a:lnTo>
                      <a:lnTo>
                        <a:pt x="192" y="8"/>
                      </a:lnTo>
                      <a:lnTo>
                        <a:pt x="144" y="12"/>
                      </a:lnTo>
                      <a:lnTo>
                        <a:pt x="145" y="4"/>
                      </a:lnTo>
                      <a:lnTo>
                        <a:pt x="198" y="0"/>
                      </a:lnTo>
                      <a:lnTo>
                        <a:pt x="386" y="51"/>
                      </a:lnTo>
                      <a:lnTo>
                        <a:pt x="20" y="112"/>
                      </a:lnTo>
                      <a:lnTo>
                        <a:pt x="0" y="10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262"/>
                <p:cNvSpPr>
                  <a:spLocks/>
                </p:cNvSpPr>
                <p:nvPr/>
              </p:nvSpPr>
              <p:spPr bwMode="auto">
                <a:xfrm>
                  <a:off x="1077" y="3760"/>
                  <a:ext cx="97" cy="25"/>
                </a:xfrm>
                <a:custGeom>
                  <a:avLst/>
                  <a:gdLst>
                    <a:gd name="T0" fmla="*/ 0 w 336"/>
                    <a:gd name="T1" fmla="*/ 63 h 86"/>
                    <a:gd name="T2" fmla="*/ 217 w 336"/>
                    <a:gd name="T3" fmla="*/ 79 h 86"/>
                    <a:gd name="T4" fmla="*/ 315 w 336"/>
                    <a:gd name="T5" fmla="*/ 19 h 86"/>
                    <a:gd name="T6" fmla="*/ 143 w 336"/>
                    <a:gd name="T7" fmla="*/ 5 h 86"/>
                    <a:gd name="T8" fmla="*/ 160 w 336"/>
                    <a:gd name="T9" fmla="*/ 0 h 86"/>
                    <a:gd name="T10" fmla="*/ 336 w 336"/>
                    <a:gd name="T11" fmla="*/ 14 h 86"/>
                    <a:gd name="T12" fmla="*/ 222 w 336"/>
                    <a:gd name="T13" fmla="*/ 86 h 86"/>
                    <a:gd name="T14" fmla="*/ 12 w 336"/>
                    <a:gd name="T15" fmla="*/ 76 h 86"/>
                    <a:gd name="T16" fmla="*/ 0 w 336"/>
                    <a:gd name="T17" fmla="*/ 63 h 86"/>
                    <a:gd name="T18" fmla="*/ 0 w 336"/>
                    <a:gd name="T19" fmla="*/ 63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6" h="86">
                      <a:moveTo>
                        <a:pt x="0" y="63"/>
                      </a:moveTo>
                      <a:lnTo>
                        <a:pt x="217" y="79"/>
                      </a:lnTo>
                      <a:lnTo>
                        <a:pt x="315" y="19"/>
                      </a:lnTo>
                      <a:lnTo>
                        <a:pt x="143" y="5"/>
                      </a:lnTo>
                      <a:lnTo>
                        <a:pt x="160" y="0"/>
                      </a:lnTo>
                      <a:lnTo>
                        <a:pt x="336" y="14"/>
                      </a:lnTo>
                      <a:lnTo>
                        <a:pt x="222" y="86"/>
                      </a:lnTo>
                      <a:lnTo>
                        <a:pt x="12" y="76"/>
                      </a:lnTo>
                      <a:lnTo>
                        <a:pt x="0" y="63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Freeform 263"/>
                <p:cNvSpPr>
                  <a:spLocks/>
                </p:cNvSpPr>
                <p:nvPr/>
              </p:nvSpPr>
              <p:spPr bwMode="auto">
                <a:xfrm>
                  <a:off x="1188" y="3785"/>
                  <a:ext cx="126" cy="32"/>
                </a:xfrm>
                <a:custGeom>
                  <a:avLst/>
                  <a:gdLst>
                    <a:gd name="T0" fmla="*/ 424 w 444"/>
                    <a:gd name="T1" fmla="*/ 0 h 113"/>
                    <a:gd name="T2" fmla="*/ 3 w 444"/>
                    <a:gd name="T3" fmla="*/ 22 h 113"/>
                    <a:gd name="T4" fmla="*/ 0 w 444"/>
                    <a:gd name="T5" fmla="*/ 52 h 113"/>
                    <a:gd name="T6" fmla="*/ 132 w 444"/>
                    <a:gd name="T7" fmla="*/ 113 h 113"/>
                    <a:gd name="T8" fmla="*/ 266 w 444"/>
                    <a:gd name="T9" fmla="*/ 103 h 113"/>
                    <a:gd name="T10" fmla="*/ 272 w 444"/>
                    <a:gd name="T11" fmla="*/ 93 h 113"/>
                    <a:gd name="T12" fmla="*/ 134 w 444"/>
                    <a:gd name="T13" fmla="*/ 107 h 113"/>
                    <a:gd name="T14" fmla="*/ 130 w 444"/>
                    <a:gd name="T15" fmla="*/ 93 h 113"/>
                    <a:gd name="T16" fmla="*/ 295 w 444"/>
                    <a:gd name="T17" fmla="*/ 79 h 113"/>
                    <a:gd name="T18" fmla="*/ 128 w 444"/>
                    <a:gd name="T19" fmla="*/ 82 h 113"/>
                    <a:gd name="T20" fmla="*/ 13 w 444"/>
                    <a:gd name="T21" fmla="*/ 31 h 113"/>
                    <a:gd name="T22" fmla="*/ 444 w 444"/>
                    <a:gd name="T23" fmla="*/ 4 h 113"/>
                    <a:gd name="T24" fmla="*/ 424 w 444"/>
                    <a:gd name="T25" fmla="*/ 0 h 113"/>
                    <a:gd name="T26" fmla="*/ 424 w 444"/>
                    <a:gd name="T27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4" h="113">
                      <a:moveTo>
                        <a:pt x="424" y="0"/>
                      </a:moveTo>
                      <a:lnTo>
                        <a:pt x="3" y="22"/>
                      </a:lnTo>
                      <a:lnTo>
                        <a:pt x="0" y="52"/>
                      </a:lnTo>
                      <a:lnTo>
                        <a:pt x="132" y="113"/>
                      </a:lnTo>
                      <a:lnTo>
                        <a:pt x="266" y="103"/>
                      </a:lnTo>
                      <a:lnTo>
                        <a:pt x="272" y="93"/>
                      </a:lnTo>
                      <a:lnTo>
                        <a:pt x="134" y="107"/>
                      </a:lnTo>
                      <a:lnTo>
                        <a:pt x="130" y="93"/>
                      </a:lnTo>
                      <a:lnTo>
                        <a:pt x="295" y="79"/>
                      </a:lnTo>
                      <a:lnTo>
                        <a:pt x="128" y="82"/>
                      </a:lnTo>
                      <a:lnTo>
                        <a:pt x="13" y="31"/>
                      </a:lnTo>
                      <a:lnTo>
                        <a:pt x="444" y="4"/>
                      </a:lnTo>
                      <a:lnTo>
                        <a:pt x="424" y="0"/>
                      </a:lnTo>
                      <a:lnTo>
                        <a:pt x="4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70" name="Picture 270" descr="CART0660"/>
              <p:cNvPicPr preferRelativeResize="0"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4" y="2869"/>
                <a:ext cx="548" cy="5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71" name="Object 277"/>
              <p:cNvGraphicFramePr>
                <a:graphicFrameLocks/>
              </p:cNvGraphicFramePr>
              <p:nvPr/>
            </p:nvGraphicFramePr>
            <p:xfrm>
              <a:off x="3639" y="2872"/>
              <a:ext cx="871" cy="5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98" name="클립" r:id="rId6" imgW="2202790" imgH="1442009" progId="">
                      <p:embed/>
                    </p:oleObj>
                  </mc:Choice>
                  <mc:Fallback>
                    <p:oleObj name="클립" r:id="rId6" imgW="2202790" imgH="1442009" progId="">
                      <p:embed/>
                      <p:pic>
                        <p:nvPicPr>
                          <p:cNvPr id="0" name="Picture 1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39" y="2872"/>
                            <a:ext cx="871" cy="57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" name="Object 284"/>
              <p:cNvGraphicFramePr>
                <a:graphicFrameLocks/>
              </p:cNvGraphicFramePr>
              <p:nvPr/>
            </p:nvGraphicFramePr>
            <p:xfrm>
              <a:off x="5412" y="2864"/>
              <a:ext cx="548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999" name="클립" r:id="rId8" imgW="4535424" imgH="4903013" progId="">
                      <p:embed/>
                    </p:oleObj>
                  </mc:Choice>
                  <mc:Fallback>
                    <p:oleObj name="클립" r:id="rId8" imgW="4535424" imgH="4903013" progId="">
                      <p:embed/>
                      <p:pic>
                        <p:nvPicPr>
                          <p:cNvPr id="0" name="Picture 1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12" y="2864"/>
                            <a:ext cx="548" cy="59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" name="Group 365"/>
            <p:cNvGrpSpPr>
              <a:grpSpLocks/>
            </p:cNvGrpSpPr>
            <p:nvPr/>
          </p:nvGrpSpPr>
          <p:grpSpPr bwMode="auto">
            <a:xfrm>
              <a:off x="852" y="1819"/>
              <a:ext cx="4396" cy="725"/>
              <a:chOff x="852" y="1632"/>
              <a:chExt cx="4396" cy="725"/>
            </a:xfrm>
          </p:grpSpPr>
          <p:grpSp>
            <p:nvGrpSpPr>
              <p:cNvPr id="10" name="Group 360"/>
              <p:cNvGrpSpPr>
                <a:grpSpLocks/>
              </p:cNvGrpSpPr>
              <p:nvPr/>
            </p:nvGrpSpPr>
            <p:grpSpPr bwMode="auto">
              <a:xfrm>
                <a:off x="852" y="1632"/>
                <a:ext cx="2100" cy="725"/>
                <a:chOff x="120" y="1563"/>
                <a:chExt cx="1260" cy="647"/>
              </a:xfrm>
            </p:grpSpPr>
            <p:sp>
              <p:nvSpPr>
                <p:cNvPr id="59" name="Freeform 356"/>
                <p:cNvSpPr>
                  <a:spLocks/>
                </p:cNvSpPr>
                <p:nvPr/>
              </p:nvSpPr>
              <p:spPr bwMode="auto">
                <a:xfrm>
                  <a:off x="120" y="1563"/>
                  <a:ext cx="698" cy="485"/>
                </a:xfrm>
                <a:custGeom>
                  <a:avLst/>
                  <a:gdLst>
                    <a:gd name="T0" fmla="*/ 8 w 1304"/>
                    <a:gd name="T1" fmla="*/ 18 h 968"/>
                    <a:gd name="T2" fmla="*/ 22 w 1304"/>
                    <a:gd name="T3" fmla="*/ 6 h 968"/>
                    <a:gd name="T4" fmla="*/ 40 w 1304"/>
                    <a:gd name="T5" fmla="*/ 0 h 968"/>
                    <a:gd name="T6" fmla="*/ 1304 w 1304"/>
                    <a:gd name="T7" fmla="*/ 50 h 968"/>
                    <a:gd name="T8" fmla="*/ 68 w 1304"/>
                    <a:gd name="T9" fmla="*/ 968 h 968"/>
                    <a:gd name="T10" fmla="*/ 0 w 1304"/>
                    <a:gd name="T11" fmla="*/ 36 h 968"/>
                    <a:gd name="T12" fmla="*/ 8 w 1304"/>
                    <a:gd name="T13" fmla="*/ 18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04" h="968">
                      <a:moveTo>
                        <a:pt x="8" y="18"/>
                      </a:moveTo>
                      <a:lnTo>
                        <a:pt x="22" y="6"/>
                      </a:lnTo>
                      <a:lnTo>
                        <a:pt x="40" y="0"/>
                      </a:lnTo>
                      <a:lnTo>
                        <a:pt x="1304" y="50"/>
                      </a:lnTo>
                      <a:lnTo>
                        <a:pt x="68" y="968"/>
                      </a:lnTo>
                      <a:lnTo>
                        <a:pt x="0" y="36"/>
                      </a:lnTo>
                      <a:lnTo>
                        <a:pt x="8" y="18"/>
                      </a:lnTo>
                      <a:close/>
                    </a:path>
                  </a:pathLst>
                </a:custGeom>
                <a:solidFill>
                  <a:srgbClr val="98B2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rnd" cmpd="sng">
                      <a:solidFill>
                        <a:srgbClr val="80808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rgbClr val="98B2CC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tIns="468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AutoShape 358"/>
                <p:cNvSpPr>
                  <a:spLocks noChangeArrowheads="1"/>
                </p:cNvSpPr>
                <p:nvPr/>
              </p:nvSpPr>
              <p:spPr bwMode="auto">
                <a:xfrm>
                  <a:off x="158" y="1590"/>
                  <a:ext cx="1222" cy="620"/>
                </a:xfrm>
                <a:prstGeom prst="roundRect">
                  <a:avLst>
                    <a:gd name="adj" fmla="val 4722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98B2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marL="122238" marR="0" lvl="0" indent="-122238" algn="l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08080"/>
                    </a:buClr>
                    <a:buSzPct val="90000"/>
                    <a:buFont typeface="Wingdings" pitchFamily="2" charset="2"/>
                    <a:buBlip>
                      <a:blip r:embed="rId4"/>
                    </a:buBlip>
                    <a:tabLst>
                      <a:tab pos="1438275" algn="l"/>
                    </a:tabLst>
                    <a:defRPr/>
                  </a:pP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전문 기술의 </a:t>
                  </a:r>
                  <a:r>
                    <a:rPr kumimoji="1" lang="en-US" altLang="ko-KR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Know-how </a:t>
                  </a: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전수</a:t>
                  </a:r>
                </a:p>
                <a:p>
                  <a:pPr marL="122238" marR="0" lvl="0" indent="-122238" algn="l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08080"/>
                    </a:buClr>
                    <a:buSzPct val="90000"/>
                    <a:buFont typeface="Wingdings" pitchFamily="2" charset="2"/>
                    <a:buBlip>
                      <a:blip r:embed="rId4"/>
                    </a:buBlip>
                    <a:tabLst>
                      <a:tab pos="1438275" algn="l"/>
                    </a:tabLst>
                    <a:defRPr/>
                  </a:pP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시스템 운영 및 유지보수 기술 지원</a:t>
                  </a:r>
                </a:p>
                <a:p>
                  <a:pPr marL="122238" marR="0" lvl="0" indent="-122238" algn="l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08080"/>
                    </a:buClr>
                    <a:buSzPct val="90000"/>
                    <a:buFont typeface="Wingdings" pitchFamily="2" charset="2"/>
                    <a:buBlip>
                      <a:blip r:embed="rId4"/>
                    </a:buBlip>
                    <a:tabLst>
                      <a:tab pos="1438275" algn="l"/>
                    </a:tabLst>
                    <a:defRPr/>
                  </a:pP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각 시스템과의 효율적인 연계</a:t>
                  </a:r>
                </a:p>
              </p:txBody>
            </p:sp>
          </p:grpSp>
          <p:grpSp>
            <p:nvGrpSpPr>
              <p:cNvPr id="11" name="Group 364"/>
              <p:cNvGrpSpPr>
                <a:grpSpLocks/>
              </p:cNvGrpSpPr>
              <p:nvPr/>
            </p:nvGrpSpPr>
            <p:grpSpPr bwMode="auto">
              <a:xfrm>
                <a:off x="3149" y="1632"/>
                <a:ext cx="2099" cy="725"/>
                <a:chOff x="3149" y="1632"/>
                <a:chExt cx="2099" cy="647"/>
              </a:xfrm>
            </p:grpSpPr>
            <p:sp>
              <p:nvSpPr>
                <p:cNvPr id="57" name="Freeform 362"/>
                <p:cNvSpPr>
                  <a:spLocks/>
                </p:cNvSpPr>
                <p:nvPr/>
              </p:nvSpPr>
              <p:spPr bwMode="auto">
                <a:xfrm flipH="1">
                  <a:off x="4085" y="1632"/>
                  <a:ext cx="1163" cy="485"/>
                </a:xfrm>
                <a:custGeom>
                  <a:avLst/>
                  <a:gdLst>
                    <a:gd name="T0" fmla="*/ 8 w 1304"/>
                    <a:gd name="T1" fmla="*/ 18 h 968"/>
                    <a:gd name="T2" fmla="*/ 22 w 1304"/>
                    <a:gd name="T3" fmla="*/ 6 h 968"/>
                    <a:gd name="T4" fmla="*/ 40 w 1304"/>
                    <a:gd name="T5" fmla="*/ 0 h 968"/>
                    <a:gd name="T6" fmla="*/ 1304 w 1304"/>
                    <a:gd name="T7" fmla="*/ 50 h 968"/>
                    <a:gd name="T8" fmla="*/ 68 w 1304"/>
                    <a:gd name="T9" fmla="*/ 968 h 968"/>
                    <a:gd name="T10" fmla="*/ 0 w 1304"/>
                    <a:gd name="T11" fmla="*/ 36 h 968"/>
                    <a:gd name="T12" fmla="*/ 8 w 1304"/>
                    <a:gd name="T13" fmla="*/ 18 h 9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04" h="968">
                      <a:moveTo>
                        <a:pt x="8" y="18"/>
                      </a:moveTo>
                      <a:lnTo>
                        <a:pt x="22" y="6"/>
                      </a:lnTo>
                      <a:lnTo>
                        <a:pt x="40" y="0"/>
                      </a:lnTo>
                      <a:lnTo>
                        <a:pt x="1304" y="50"/>
                      </a:lnTo>
                      <a:lnTo>
                        <a:pt x="68" y="968"/>
                      </a:lnTo>
                      <a:lnTo>
                        <a:pt x="0" y="36"/>
                      </a:lnTo>
                      <a:lnTo>
                        <a:pt x="8" y="18"/>
                      </a:lnTo>
                      <a:close/>
                    </a:path>
                  </a:pathLst>
                </a:custGeom>
                <a:solidFill>
                  <a:srgbClr val="98B2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6350" cap="rnd" cmpd="sng">
                      <a:solidFill>
                        <a:srgbClr val="808080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13500000" algn="ctr" rotWithShape="0">
                          <a:srgbClr val="98B2CC">
                            <a:gamma/>
                            <a:shade val="60000"/>
                            <a:invGamma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tIns="4680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AutoShape 363"/>
                <p:cNvSpPr>
                  <a:spLocks noChangeArrowheads="1"/>
                </p:cNvSpPr>
                <p:nvPr/>
              </p:nvSpPr>
              <p:spPr bwMode="auto">
                <a:xfrm>
                  <a:off x="3149" y="1659"/>
                  <a:ext cx="2037" cy="620"/>
                </a:xfrm>
                <a:prstGeom prst="roundRect">
                  <a:avLst>
                    <a:gd name="adj" fmla="val 4722"/>
                  </a:avLst>
                </a:prstGeom>
                <a:solidFill>
                  <a:srgbClr val="FFFFFF"/>
                </a:solidFill>
                <a:ln w="19050" algn="ctr">
                  <a:solidFill>
                    <a:srgbClr val="98B2CC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marL="122238" marR="0" lvl="0" indent="-122238" algn="l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08080"/>
                    </a:buClr>
                    <a:buSzPct val="90000"/>
                    <a:buFont typeface="Wingdings" pitchFamily="2" charset="2"/>
                    <a:buBlip>
                      <a:blip r:embed="rId4"/>
                    </a:buBlip>
                    <a:tabLst>
                      <a:tab pos="1438275" algn="l"/>
                    </a:tabLst>
                    <a:defRPr/>
                  </a:pPr>
                  <a:r>
                    <a:rPr kumimoji="1" lang="en-US" altLang="ko-KR" sz="13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H/W </a:t>
                  </a: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운영</a:t>
                  </a:r>
                  <a:r>
                    <a:rPr kumimoji="1" lang="en-US" altLang="ko-KR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, </a:t>
                  </a: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유지보수요원의 예방정비</a:t>
                  </a:r>
                  <a:r>
                    <a:rPr kumimoji="1" lang="en-US" altLang="ko-KR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, </a:t>
                  </a: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유지보수</a:t>
                  </a:r>
                  <a:r>
                    <a:rPr kumimoji="1" lang="en-US" altLang="ko-KR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, </a:t>
                  </a: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장애복구 능력 배양</a:t>
                  </a:r>
                </a:p>
                <a:p>
                  <a:pPr marL="122238" marR="0" lvl="0" indent="-122238" algn="l" defTabSz="91440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808080"/>
                    </a:buClr>
                    <a:buSzPct val="90000"/>
                    <a:buFont typeface="Wingdings" pitchFamily="2" charset="2"/>
                    <a:buBlip>
                      <a:blip r:embed="rId4"/>
                    </a:buBlip>
                    <a:tabLst>
                      <a:tab pos="1438275" algn="l"/>
                    </a:tabLst>
                    <a:defRPr/>
                  </a:pPr>
                  <a:r>
                    <a:rPr kumimoji="1" lang="ko-KR" altLang="en-US" sz="1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+mn-ea"/>
                      <a:ea typeface="+mn-ea"/>
                      <a:cs typeface="Arial" pitchFamily="34" charset="0"/>
                    </a:rPr>
                    <a:t>향후 신기술에 대한 적용 기술력 확보 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724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모서리가 둥근 직사각형 72"/>
          <p:cNvSpPr/>
          <p:nvPr/>
        </p:nvSpPr>
        <p:spPr bwMode="auto">
          <a:xfrm>
            <a:off x="344488" y="1700812"/>
            <a:ext cx="9309100" cy="46704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00472" y="519114"/>
            <a:ext cx="417293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1.3 </a:t>
            </a:r>
            <a:r>
              <a:rPr lang="en-US" altLang="ko-KR" sz="1600" b="1" dirty="0" smtClean="0">
                <a:latin typeface="+mn-ea"/>
              </a:rPr>
              <a:t>H/W,S/W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안정화 지원 및 하자보수 기간</a:t>
            </a:r>
            <a:endParaRPr kumimoji="0"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73050" y="928694"/>
            <a:ext cx="9359900" cy="642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 smtClean="0">
                <a:solidFill>
                  <a:schemeClr val="bg1"/>
                </a:solidFill>
                <a:latin typeface="+mn-ea"/>
              </a:rPr>
              <a:t>안정화를 </a:t>
            </a:r>
            <a:r>
              <a:rPr kumimoji="0" lang="ko-KR" altLang="en-US" sz="2000" b="1" dirty="0">
                <a:solidFill>
                  <a:schemeClr val="bg1"/>
                </a:solidFill>
                <a:latin typeface="+mn-ea"/>
              </a:rPr>
              <a:t>위해 </a:t>
            </a:r>
            <a:r>
              <a:rPr kumimoji="0" lang="ko-KR" altLang="en-US" sz="2000" b="1" dirty="0" smtClean="0">
                <a:solidFill>
                  <a:schemeClr val="bg1"/>
                </a:solidFill>
                <a:latin typeface="+mn-ea"/>
              </a:rPr>
              <a:t>지원 </a:t>
            </a:r>
            <a:endParaRPr kumimoji="0"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AutoShape 3"/>
          <p:cNvSpPr>
            <a:spLocks noChangeArrowheads="1"/>
          </p:cNvSpPr>
          <p:nvPr/>
        </p:nvSpPr>
        <p:spPr bwMode="auto">
          <a:xfrm>
            <a:off x="3103777" y="2187575"/>
            <a:ext cx="3776663" cy="3741738"/>
          </a:xfrm>
          <a:prstGeom prst="flowChartAlternateProcess">
            <a:avLst/>
          </a:prstGeom>
          <a:gradFill rotWithShape="0">
            <a:gsLst>
              <a:gs pos="0">
                <a:srgbClr val="E4F1F9"/>
              </a:gs>
              <a:gs pos="100000">
                <a:srgbClr val="CDE5F3"/>
              </a:gs>
            </a:gsLst>
            <a:lin ang="5400000" scaled="1"/>
          </a:gradFill>
          <a:ln w="28575">
            <a:solidFill>
              <a:srgbClr val="0DBBBB"/>
            </a:solidFill>
            <a:miter lim="800000"/>
            <a:headEnd/>
            <a:tailEnd/>
          </a:ln>
        </p:spPr>
        <p:txBody>
          <a:bodyPr anchor="b"/>
          <a:lstStyle/>
          <a:p>
            <a:pPr marL="190500" indent="-190500">
              <a:lnSpc>
                <a:spcPct val="120000"/>
              </a:lnSpc>
            </a:pPr>
            <a:endParaRPr lang="ko-KR" altLang="ko-KR" sz="120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invGray">
          <a:xfrm>
            <a:off x="4471864" y="3414713"/>
            <a:ext cx="1408112" cy="1060450"/>
          </a:xfrm>
          <a:prstGeom prst="triangle">
            <a:avLst>
              <a:gd name="adj" fmla="val 50000"/>
            </a:avLst>
          </a:prstGeom>
          <a:solidFill>
            <a:srgbClr val="0DBBBB"/>
          </a:solidFill>
          <a:ln w="28575" cap="rnd">
            <a:noFill/>
            <a:prstDash val="sysDot"/>
            <a:miter lim="800000"/>
            <a:headEnd/>
            <a:tailEnd/>
          </a:ln>
          <a:effectLst/>
        </p:spPr>
        <p:txBody>
          <a:bodyPr wrap="none" tIns="72000" bIns="72000"/>
          <a:lstStyle/>
          <a:p>
            <a:pPr algn="ctr">
              <a:defRPr/>
            </a:pPr>
            <a:r>
              <a:rPr lang="ko-KR" altLang="en-US" sz="1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유지보수</a:t>
            </a:r>
          </a:p>
          <a:p>
            <a:pPr algn="ctr">
              <a:defRPr/>
            </a:pPr>
            <a:r>
              <a:rPr lang="ko-KR" altLang="en-US" sz="12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itchFamily="50" charset="-127"/>
                <a:ea typeface="맑은 고딕" pitchFamily="50" charset="-127"/>
              </a:rPr>
              <a:t>체계</a:t>
            </a:r>
            <a:endParaRPr lang="ko-KR" altLang="en-US" sz="1200" b="1" i="1" dirty="0">
              <a:effectLst>
                <a:outerShdw blurRad="38100" dist="38100" dir="2700000" algn="tl">
                  <a:srgbClr val="FFFFFF"/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AutoShape 5"/>
          <p:cNvSpPr>
            <a:spLocks noChangeArrowheads="1"/>
          </p:cNvSpPr>
          <p:nvPr/>
        </p:nvSpPr>
        <p:spPr bwMode="invGray">
          <a:xfrm rot="-10568943">
            <a:off x="4649666" y="5110163"/>
            <a:ext cx="1027112" cy="279400"/>
          </a:xfrm>
          <a:prstGeom prst="curvedDownArrow">
            <a:avLst>
              <a:gd name="adj1" fmla="val 49338"/>
              <a:gd name="adj2" fmla="val 98694"/>
              <a:gd name="adj3" fmla="val 33333"/>
            </a:avLst>
          </a:prstGeom>
          <a:gradFill rotWithShape="0">
            <a:gsLst>
              <a:gs pos="0">
                <a:srgbClr val="D4E9FF"/>
              </a:gs>
              <a:gs pos="50000">
                <a:srgbClr val="3399FF"/>
              </a:gs>
              <a:gs pos="100000">
                <a:srgbClr val="D4E9FF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AutoShape 6"/>
          <p:cNvSpPr>
            <a:spLocks noChangeArrowheads="1"/>
          </p:cNvSpPr>
          <p:nvPr/>
        </p:nvSpPr>
        <p:spPr bwMode="invGray">
          <a:xfrm rot="3978937">
            <a:off x="5646634" y="3517215"/>
            <a:ext cx="969963" cy="279180"/>
          </a:xfrm>
          <a:prstGeom prst="curvedDownArrow">
            <a:avLst>
              <a:gd name="adj1" fmla="val 48912"/>
              <a:gd name="adj2" fmla="val 97857"/>
              <a:gd name="adj3" fmla="val 33333"/>
            </a:avLst>
          </a:prstGeom>
          <a:gradFill rotWithShape="0">
            <a:gsLst>
              <a:gs pos="0">
                <a:srgbClr val="D4E9FF"/>
              </a:gs>
              <a:gs pos="50000">
                <a:srgbClr val="3399FF"/>
              </a:gs>
              <a:gs pos="100000">
                <a:srgbClr val="D4E9FF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AutoShape 7"/>
          <p:cNvSpPr>
            <a:spLocks noChangeArrowheads="1"/>
          </p:cNvSpPr>
          <p:nvPr/>
        </p:nvSpPr>
        <p:spPr bwMode="invGray">
          <a:xfrm rot="-3709249">
            <a:off x="3745583" y="3448959"/>
            <a:ext cx="995362" cy="279180"/>
          </a:xfrm>
          <a:prstGeom prst="curvedDownArrow">
            <a:avLst>
              <a:gd name="adj1" fmla="val 45735"/>
              <a:gd name="adj2" fmla="val 91454"/>
              <a:gd name="adj3" fmla="val 33333"/>
            </a:avLst>
          </a:prstGeom>
          <a:gradFill rotWithShape="0">
            <a:gsLst>
              <a:gs pos="0">
                <a:srgbClr val="D4E9FF"/>
              </a:gs>
              <a:gs pos="50000">
                <a:srgbClr val="3399FF"/>
              </a:gs>
              <a:gs pos="100000">
                <a:srgbClr val="D4E9FF"/>
              </a:gs>
            </a:gsLst>
            <a:lin ang="2700000" scaled="1"/>
          </a:gradFill>
          <a:ln w="12700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0" descr="j02699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0922" y="4098925"/>
            <a:ext cx="677863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 rot="1757011">
            <a:off x="3391782" y="2808326"/>
            <a:ext cx="738188" cy="358775"/>
            <a:chOff x="3291" y="1455"/>
            <a:chExt cx="567" cy="245"/>
          </a:xfrm>
        </p:grpSpPr>
        <p:sp>
          <p:nvSpPr>
            <p:cNvPr id="83" name="AutoShape 13"/>
            <p:cNvSpPr>
              <a:spLocks noChangeArrowheads="1"/>
            </p:cNvSpPr>
            <p:nvPr/>
          </p:nvSpPr>
          <p:spPr bwMode="auto">
            <a:xfrm rot="3600000" flipV="1">
              <a:off x="3503" y="1243"/>
              <a:ext cx="112" cy="536"/>
            </a:xfrm>
            <a:prstGeom prst="downArrow">
              <a:avLst>
                <a:gd name="adj1" fmla="val 41676"/>
                <a:gd name="adj2" fmla="val 113483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9933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AutoShape 14"/>
            <p:cNvSpPr>
              <a:spLocks noChangeArrowheads="1"/>
            </p:cNvSpPr>
            <p:nvPr/>
          </p:nvSpPr>
          <p:spPr bwMode="auto">
            <a:xfrm rot="-7200000" flipH="1" flipV="1">
              <a:off x="3534" y="1376"/>
              <a:ext cx="112" cy="536"/>
            </a:xfrm>
            <a:prstGeom prst="downArrow">
              <a:avLst>
                <a:gd name="adj1" fmla="val 41676"/>
                <a:gd name="adj2" fmla="val 113483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FFFF00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5" name="Text Box 15"/>
          <p:cNvSpPr txBox="1">
            <a:spLocks noChangeArrowheads="1"/>
          </p:cNvSpPr>
          <p:nvPr/>
        </p:nvSpPr>
        <p:spPr bwMode="auto">
          <a:xfrm>
            <a:off x="3341908" y="2624138"/>
            <a:ext cx="788419" cy="27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5597" tIns="42798" rIns="85597" bIns="42798">
            <a:spAutoFit/>
          </a:bodyPr>
          <a:lstStyle/>
          <a:p>
            <a:pPr algn="ctr" defTabSz="855663" eaLnBrk="0" latinLnBrk="0" hangingPunct="0"/>
            <a:r>
              <a:rPr kumimoji="0" lang="ko-KR" altLang="en-US" sz="1200" dirty="0">
                <a:solidFill>
                  <a:srgbClr val="003300"/>
                </a:solidFill>
                <a:latin typeface="맑은 고딕" pitchFamily="50" charset="-127"/>
                <a:ea typeface="맑은 고딕" pitchFamily="50" charset="-127"/>
              </a:rPr>
              <a:t>지원요청</a:t>
            </a:r>
          </a:p>
        </p:txBody>
      </p:sp>
      <p:sp>
        <p:nvSpPr>
          <p:cNvPr id="86" name="Text Box 16"/>
          <p:cNvSpPr txBox="1">
            <a:spLocks noChangeArrowheads="1"/>
          </p:cNvSpPr>
          <p:nvPr/>
        </p:nvSpPr>
        <p:spPr bwMode="auto">
          <a:xfrm>
            <a:off x="3551455" y="3090863"/>
            <a:ext cx="788419" cy="27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5597" tIns="42798" rIns="85597" bIns="42798">
            <a:spAutoFit/>
          </a:bodyPr>
          <a:lstStyle/>
          <a:p>
            <a:pPr algn="ctr" defTabSz="855663" eaLnBrk="0" latinLnBrk="0" hangingPunct="0"/>
            <a:r>
              <a:rPr kumimoji="0" lang="ko-KR" altLang="en-US" sz="1200">
                <a:solidFill>
                  <a:srgbClr val="003300"/>
                </a:solidFill>
                <a:latin typeface="맑은 고딕" pitchFamily="50" charset="-127"/>
                <a:ea typeface="맑은 고딕" pitchFamily="50" charset="-127"/>
              </a:rPr>
              <a:t>처리결과</a:t>
            </a:r>
          </a:p>
        </p:txBody>
      </p:sp>
      <p:sp>
        <p:nvSpPr>
          <p:cNvPr id="87" name="Oval 17" descr="아이콘"/>
          <p:cNvSpPr>
            <a:spLocks noChangeArrowheads="1"/>
          </p:cNvSpPr>
          <p:nvPr/>
        </p:nvSpPr>
        <p:spPr bwMode="auto">
          <a:xfrm>
            <a:off x="4590149" y="2670175"/>
            <a:ext cx="1177925" cy="1169988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19050" cap="rnd">
            <a:noFill/>
            <a:round/>
            <a:headEnd type="none" w="med" len="lg"/>
            <a:tailEnd type="none" w="med" len="lg"/>
          </a:ln>
        </p:spPr>
        <p:txBody>
          <a:bodyPr wrap="none" anchor="ctr"/>
          <a:lstStyle/>
          <a:p>
            <a:pPr algn="ctr"/>
            <a:endParaRPr lang="ko-KR" altLang="en-US" sz="1200" b="1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Oval 18" descr="아이콘"/>
          <p:cNvSpPr>
            <a:spLocks noChangeArrowheads="1"/>
          </p:cNvSpPr>
          <p:nvPr/>
        </p:nvSpPr>
        <p:spPr bwMode="auto">
          <a:xfrm>
            <a:off x="3806721" y="4059244"/>
            <a:ext cx="1177925" cy="117157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19050" cap="rnd">
            <a:noFill/>
            <a:round/>
            <a:headEnd type="none" w="med" len="lg"/>
            <a:tailEnd type="none" w="med" len="lg"/>
          </a:ln>
        </p:spPr>
        <p:txBody>
          <a:bodyPr wrap="none" anchor="ctr"/>
          <a:lstStyle/>
          <a:p>
            <a:pPr algn="ctr"/>
            <a:endParaRPr lang="en-US" altLang="ko-KR" sz="1200" b="1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Oval 19" descr="아이콘"/>
          <p:cNvSpPr>
            <a:spLocks noChangeArrowheads="1"/>
          </p:cNvSpPr>
          <p:nvPr/>
        </p:nvSpPr>
        <p:spPr bwMode="auto">
          <a:xfrm>
            <a:off x="5433910" y="4046542"/>
            <a:ext cx="1177925" cy="1171575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19050" cap="rnd">
            <a:noFill/>
            <a:round/>
            <a:headEnd type="none" w="med" len="lg"/>
            <a:tailEnd type="none" w="med" len="lg"/>
          </a:ln>
        </p:spPr>
        <p:txBody>
          <a:bodyPr wrap="none" anchor="ctr"/>
          <a:lstStyle/>
          <a:p>
            <a:pPr algn="ctr"/>
            <a:endParaRPr lang="ko-KR" altLang="en-US" sz="1200" b="1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AutoShape 21"/>
          <p:cNvSpPr>
            <a:spLocks noChangeArrowheads="1"/>
          </p:cNvSpPr>
          <p:nvPr/>
        </p:nvSpPr>
        <p:spPr bwMode="auto">
          <a:xfrm>
            <a:off x="992560" y="2484476"/>
            <a:ext cx="1754188" cy="1120775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rgbClr val="44A4CA"/>
              </a:gs>
              <a:gs pos="100000">
                <a:srgbClr val="24647E"/>
              </a:gs>
            </a:gsLst>
            <a:lin ang="5400000" scaled="1"/>
          </a:gra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AutoShape 22"/>
          <p:cNvSpPr>
            <a:spLocks noChangeArrowheads="1"/>
          </p:cNvSpPr>
          <p:nvPr/>
        </p:nvSpPr>
        <p:spPr bwMode="auto">
          <a:xfrm>
            <a:off x="1016374" y="2527338"/>
            <a:ext cx="1703388" cy="1014413"/>
          </a:xfrm>
          <a:prstGeom prst="roundRect">
            <a:avLst>
              <a:gd name="adj" fmla="val 0"/>
            </a:avLst>
          </a:prstGeom>
          <a:gradFill rotWithShape="0">
            <a:gsLst>
              <a:gs pos="0">
                <a:srgbClr val="9BCEEB"/>
              </a:gs>
              <a:gs pos="100000">
                <a:srgbClr val="D3E9F6"/>
              </a:gs>
            </a:gsLst>
            <a:lin ang="5400000" scaled="1"/>
          </a:gradFill>
          <a:ln w="28575">
            <a:noFill/>
            <a:round/>
            <a:headEnd/>
            <a:tailEnd/>
          </a:ln>
          <a:effectLst>
            <a:prstShdw prst="shdw17" dist="17961" dir="13500000">
              <a:srgbClr val="5D7C8D"/>
            </a:prstShdw>
          </a:effectLst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23"/>
          <p:cNvSpPr>
            <a:spLocks noChangeArrowheads="1"/>
          </p:cNvSpPr>
          <p:nvPr/>
        </p:nvSpPr>
        <p:spPr bwMode="auto">
          <a:xfrm>
            <a:off x="1024316" y="2546350"/>
            <a:ext cx="400050" cy="292100"/>
          </a:xfrm>
          <a:prstGeom prst="rect">
            <a:avLst/>
          </a:prstGeom>
          <a:solidFill>
            <a:srgbClr val="347AA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AutoShape 24"/>
          <p:cNvSpPr>
            <a:spLocks noChangeArrowheads="1"/>
          </p:cNvSpPr>
          <p:nvPr/>
        </p:nvSpPr>
        <p:spPr bwMode="auto">
          <a:xfrm>
            <a:off x="1116391" y="2546350"/>
            <a:ext cx="1547813" cy="293688"/>
          </a:xfrm>
          <a:prstGeom prst="roundRect">
            <a:avLst>
              <a:gd name="adj" fmla="val 50000"/>
            </a:avLst>
          </a:prstGeom>
          <a:solidFill>
            <a:srgbClr val="347AA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Rectangle 25"/>
          <p:cNvSpPr>
            <a:spLocks noChangeArrowheads="1"/>
          </p:cNvSpPr>
          <p:nvPr/>
        </p:nvSpPr>
        <p:spPr bwMode="auto">
          <a:xfrm>
            <a:off x="1011610" y="2881313"/>
            <a:ext cx="1196975" cy="65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9785" rIns="90000" bIns="49785">
            <a:spAutoFit/>
          </a:bodyPr>
          <a:lstStyle/>
          <a:p>
            <a:pPr marL="133350" indent="-133350" defTabSz="995363" eaLnBrk="0" latinLnBrk="0" hangingPunct="0">
              <a:lnSpc>
                <a:spcPct val="140000"/>
              </a:lnSpc>
              <a:spcBef>
                <a:spcPct val="20000"/>
              </a:spcBef>
              <a:buClr>
                <a:srgbClr val="336699"/>
              </a:buClr>
              <a:buFontTx/>
              <a:buChar char="•"/>
            </a:pPr>
            <a:r>
              <a:rPr lang="ko-KR" altLang="en-US" sz="12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요구사항</a:t>
            </a:r>
          </a:p>
          <a:p>
            <a:pPr marL="133350" indent="-133350" defTabSz="995363" eaLnBrk="0" latinLnBrk="0" hangingPunct="0">
              <a:lnSpc>
                <a:spcPct val="140000"/>
              </a:lnSpc>
              <a:spcBef>
                <a:spcPct val="20000"/>
              </a:spcBef>
              <a:buClr>
                <a:srgbClr val="336699"/>
              </a:buClr>
              <a:buFontTx/>
              <a:buChar char="•"/>
            </a:pPr>
            <a:r>
              <a:rPr lang="ko-KR" altLang="en-US" sz="12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rPr>
              <a:t>불편사항</a:t>
            </a:r>
          </a:p>
        </p:txBody>
      </p:sp>
      <p:sp>
        <p:nvSpPr>
          <p:cNvPr id="95" name="AutoShape 26"/>
          <p:cNvSpPr>
            <a:spLocks noChangeArrowheads="1"/>
          </p:cNvSpPr>
          <p:nvPr/>
        </p:nvSpPr>
        <p:spPr bwMode="auto">
          <a:xfrm>
            <a:off x="1052905" y="2505075"/>
            <a:ext cx="1539875" cy="368300"/>
          </a:xfrm>
          <a:prstGeom prst="bevel">
            <a:avLst>
              <a:gd name="adj" fmla="val 1176"/>
            </a:avLst>
          </a:prstGeom>
          <a:noFill/>
          <a:ln w="2857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buFont typeface="Wingdings" pitchFamily="2" charset="2"/>
              <a:buNone/>
              <a:defRPr/>
            </a:pPr>
            <a:r>
              <a:rPr lang="ko-KR" altLang="en-US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프로젝트 수행 중</a:t>
            </a:r>
          </a:p>
        </p:txBody>
      </p:sp>
      <p:sp>
        <p:nvSpPr>
          <p:cNvPr id="96" name="AutoShape 26"/>
          <p:cNvSpPr>
            <a:spLocks noChangeArrowheads="1"/>
          </p:cNvSpPr>
          <p:nvPr/>
        </p:nvSpPr>
        <p:spPr bwMode="auto">
          <a:xfrm>
            <a:off x="4582989" y="3038513"/>
            <a:ext cx="1238250" cy="366713"/>
          </a:xfrm>
          <a:prstGeom prst="bevel">
            <a:avLst>
              <a:gd name="adj" fmla="val 1176"/>
            </a:avLst>
          </a:prstGeom>
          <a:noFill/>
          <a:ln w="2857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사업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수행팀</a:t>
            </a:r>
            <a:endParaRPr lang="ko-KR" altLang="en-US" sz="1400" b="1" dirty="0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1002085" y="4745076"/>
            <a:ext cx="1851025" cy="1120775"/>
            <a:chOff x="657" y="4836"/>
            <a:chExt cx="1312" cy="788"/>
          </a:xfrm>
        </p:grpSpPr>
        <p:sp>
          <p:nvSpPr>
            <p:cNvPr id="98" name="AutoShape 28"/>
            <p:cNvSpPr>
              <a:spLocks noChangeArrowheads="1"/>
            </p:cNvSpPr>
            <p:nvPr/>
          </p:nvSpPr>
          <p:spPr bwMode="auto">
            <a:xfrm>
              <a:off x="657" y="4836"/>
              <a:ext cx="1243" cy="78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44A4CA"/>
                </a:gs>
                <a:gs pos="100000">
                  <a:srgbClr val="24647E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9" name="AutoShape 29"/>
            <p:cNvSpPr>
              <a:spLocks noChangeArrowheads="1"/>
            </p:cNvSpPr>
            <p:nvPr/>
          </p:nvSpPr>
          <p:spPr bwMode="auto">
            <a:xfrm>
              <a:off x="674" y="4866"/>
              <a:ext cx="1207" cy="713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9BCEEB"/>
                </a:gs>
                <a:gs pos="100000">
                  <a:srgbClr val="D3E9F6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  <a:effectLst>
              <a:prstShdw prst="shdw17" dist="17961" dir="13500000">
                <a:srgbClr val="5D7C8D"/>
              </a:prstShdw>
            </a:effectLst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" name="Rectangle 30"/>
            <p:cNvSpPr>
              <a:spLocks noChangeArrowheads="1"/>
            </p:cNvSpPr>
            <p:nvPr/>
          </p:nvSpPr>
          <p:spPr bwMode="auto">
            <a:xfrm>
              <a:off x="679" y="4879"/>
              <a:ext cx="284" cy="206"/>
            </a:xfrm>
            <a:prstGeom prst="rect">
              <a:avLst/>
            </a:prstGeom>
            <a:solidFill>
              <a:srgbClr val="347AAA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1" name="AutoShape 31"/>
            <p:cNvSpPr>
              <a:spLocks noChangeArrowheads="1"/>
            </p:cNvSpPr>
            <p:nvPr/>
          </p:nvSpPr>
          <p:spPr bwMode="auto">
            <a:xfrm>
              <a:off x="745" y="4880"/>
              <a:ext cx="1097" cy="206"/>
            </a:xfrm>
            <a:prstGeom prst="roundRect">
              <a:avLst>
                <a:gd name="adj" fmla="val 50000"/>
              </a:avLst>
            </a:prstGeom>
            <a:solidFill>
              <a:srgbClr val="347AA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2" name="Rectangle 32"/>
            <p:cNvSpPr>
              <a:spLocks noChangeArrowheads="1"/>
            </p:cNvSpPr>
            <p:nvPr/>
          </p:nvSpPr>
          <p:spPr bwMode="auto">
            <a:xfrm>
              <a:off x="666" y="5052"/>
              <a:ext cx="1303" cy="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9785" rIns="90000" bIns="49785">
              <a:spAutoFit/>
            </a:bodyPr>
            <a:lstStyle/>
            <a:p>
              <a:pPr marL="133350" indent="-133350" defTabSz="995363" eaLnBrk="0" latinLnBrk="0" hangingPunct="0">
                <a:lnSpc>
                  <a:spcPct val="120000"/>
                </a:lnSpc>
                <a:buClr>
                  <a:srgbClr val="336699"/>
                </a:buClr>
                <a:buFontTx/>
                <a:buChar char="•"/>
              </a:pPr>
              <a:r>
                <a:rPr lang="ko-KR" altLang="en-US" sz="1200" b="1" dirty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일원화된 요청 창구 마련 </a:t>
              </a:r>
              <a:r>
                <a:rPr lang="en-US" altLang="ko-KR" sz="1200" b="1" dirty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[</a:t>
              </a:r>
              <a:r>
                <a:rPr lang="ko-KR" altLang="en-US" sz="1200" b="1" dirty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온라인</a:t>
              </a:r>
              <a:r>
                <a:rPr lang="en-US" altLang="ko-KR" sz="1200" b="1" dirty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]</a:t>
              </a:r>
              <a:endParaRPr lang="ko-KR" altLang="en-US" sz="12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133350" indent="-133350" defTabSz="995363" eaLnBrk="0" latinLnBrk="0" hangingPunct="0">
                <a:lnSpc>
                  <a:spcPct val="120000"/>
                </a:lnSpc>
                <a:buClr>
                  <a:srgbClr val="336699"/>
                </a:buClr>
                <a:buFontTx/>
                <a:buChar char="•"/>
              </a:pPr>
              <a:r>
                <a:rPr lang="ko-KR" altLang="en-US" sz="1200" b="1" dirty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전 과정 문서화 관리</a:t>
              </a:r>
            </a:p>
          </p:txBody>
        </p:sp>
        <p:sp>
          <p:nvSpPr>
            <p:cNvPr id="103" name="AutoShape 33"/>
            <p:cNvSpPr>
              <a:spLocks noChangeArrowheads="1"/>
            </p:cNvSpPr>
            <p:nvPr/>
          </p:nvSpPr>
          <p:spPr bwMode="auto">
            <a:xfrm>
              <a:off x="700" y="4851"/>
              <a:ext cx="1091" cy="259"/>
            </a:xfrm>
            <a:prstGeom prst="bevel">
              <a:avLst>
                <a:gd name="adj" fmla="val 1176"/>
              </a:avLst>
            </a:prstGeom>
            <a:noFill/>
            <a:ln w="2857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buFont typeface="Wingdings" pitchFamily="2" charset="2"/>
                <a:buNone/>
                <a:defRPr/>
              </a:pPr>
              <a:r>
                <a:rPr lang="ko-KR" altLang="en-US" sz="1200" b="1" dirty="0">
                  <a:solidFill>
                    <a:srgbClr val="FFFF00"/>
                  </a:solidFill>
                  <a:latin typeface="맑은 고딕" pitchFamily="50" charset="-127"/>
                  <a:ea typeface="맑은 고딕" pitchFamily="50" charset="-127"/>
                </a:rPr>
                <a:t>프로젝트 완료 후</a:t>
              </a:r>
            </a:p>
          </p:txBody>
        </p:sp>
      </p:grpSp>
      <p:sp>
        <p:nvSpPr>
          <p:cNvPr id="104" name="Text Box 34"/>
          <p:cNvSpPr txBox="1">
            <a:spLocks noChangeArrowheads="1"/>
          </p:cNvSpPr>
          <p:nvPr/>
        </p:nvSpPr>
        <p:spPr bwMode="auto">
          <a:xfrm rot="-1800000">
            <a:off x="3059490" y="4656320"/>
            <a:ext cx="788419" cy="27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5597" tIns="42798" rIns="85597" bIns="42798">
            <a:spAutoFit/>
          </a:bodyPr>
          <a:lstStyle/>
          <a:p>
            <a:pPr algn="ctr" defTabSz="855663" eaLnBrk="0" latinLnBrk="0" hangingPunct="0"/>
            <a:r>
              <a:rPr kumimoji="0" lang="ko-KR" altLang="en-US" sz="1200">
                <a:solidFill>
                  <a:srgbClr val="003300"/>
                </a:solidFill>
                <a:latin typeface="맑은 고딕" pitchFamily="50" charset="-127"/>
                <a:ea typeface="맑은 고딕" pitchFamily="50" charset="-127"/>
              </a:rPr>
              <a:t>지원요청</a:t>
            </a:r>
          </a:p>
        </p:txBody>
      </p:sp>
      <p:sp>
        <p:nvSpPr>
          <p:cNvPr id="105" name="Text Box 35"/>
          <p:cNvSpPr txBox="1">
            <a:spLocks noChangeArrowheads="1"/>
          </p:cNvSpPr>
          <p:nvPr/>
        </p:nvSpPr>
        <p:spPr bwMode="auto">
          <a:xfrm rot="-1800000">
            <a:off x="3392862" y="5196070"/>
            <a:ext cx="788419" cy="27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5597" tIns="42798" rIns="85597" bIns="42798">
            <a:spAutoFit/>
          </a:bodyPr>
          <a:lstStyle/>
          <a:p>
            <a:pPr algn="ctr" defTabSz="855663" eaLnBrk="0" latinLnBrk="0" hangingPunct="0"/>
            <a:r>
              <a:rPr kumimoji="0" lang="ko-KR" altLang="en-US" sz="1200">
                <a:solidFill>
                  <a:srgbClr val="003300"/>
                </a:solidFill>
                <a:latin typeface="맑은 고딕" pitchFamily="50" charset="-127"/>
                <a:ea typeface="맑은 고딕" pitchFamily="50" charset="-127"/>
              </a:rPr>
              <a:t>처리결과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304476" y="4756188"/>
            <a:ext cx="738187" cy="360363"/>
            <a:chOff x="3291" y="1455"/>
            <a:chExt cx="567" cy="245"/>
          </a:xfrm>
        </p:grpSpPr>
        <p:sp>
          <p:nvSpPr>
            <p:cNvPr id="107" name="AutoShape 37"/>
            <p:cNvSpPr>
              <a:spLocks noChangeArrowheads="1"/>
            </p:cNvSpPr>
            <p:nvPr/>
          </p:nvSpPr>
          <p:spPr bwMode="auto">
            <a:xfrm rot="3600000" flipV="1">
              <a:off x="3503" y="1243"/>
              <a:ext cx="112" cy="536"/>
            </a:xfrm>
            <a:prstGeom prst="downArrow">
              <a:avLst>
                <a:gd name="adj1" fmla="val 41676"/>
                <a:gd name="adj2" fmla="val 113483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9933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8" name="AutoShape 38"/>
            <p:cNvSpPr>
              <a:spLocks noChangeArrowheads="1"/>
            </p:cNvSpPr>
            <p:nvPr/>
          </p:nvSpPr>
          <p:spPr bwMode="auto">
            <a:xfrm rot="-7200000" flipH="1" flipV="1">
              <a:off x="3534" y="1376"/>
              <a:ext cx="112" cy="536"/>
            </a:xfrm>
            <a:prstGeom prst="downArrow">
              <a:avLst>
                <a:gd name="adj1" fmla="val 41676"/>
                <a:gd name="adj2" fmla="val 113483"/>
              </a:avLst>
            </a:prstGeom>
            <a:gradFill rotWithShape="0">
              <a:gsLst>
                <a:gs pos="0">
                  <a:srgbClr val="FF9933"/>
                </a:gs>
                <a:gs pos="100000">
                  <a:srgbClr val="FFFF00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/>
              <a:lightRig rig="legacyFlat3" dir="b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00"/>
              </a:extrusionClr>
            </a:sp3d>
          </p:spPr>
          <p:txBody>
            <a:bodyPr wrap="none" anchor="ctr">
              <a:flatTx/>
            </a:bodyPr>
            <a:lstStyle/>
            <a:p>
              <a:endParaRPr lang="ko-KR" altLang="en-US" sz="120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9" name="Text Box 16"/>
          <p:cNvSpPr txBox="1">
            <a:spLocks noChangeArrowheads="1"/>
          </p:cNvSpPr>
          <p:nvPr/>
        </p:nvSpPr>
        <p:spPr bwMode="auto">
          <a:xfrm>
            <a:off x="1718408" y="3768726"/>
            <a:ext cx="942307" cy="271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5597" tIns="42798" rIns="85597" bIns="42798">
            <a:spAutoFit/>
          </a:bodyPr>
          <a:lstStyle/>
          <a:p>
            <a:pPr algn="ctr" defTabSz="855663" eaLnBrk="0" latinLnBrk="0" hangingPunct="0"/>
            <a:r>
              <a:rPr kumimoji="0" lang="ko-KR" altLang="en-US" sz="1200">
                <a:solidFill>
                  <a:srgbClr val="003300"/>
                </a:solidFill>
                <a:latin typeface="맑은 고딕" pitchFamily="50" charset="-127"/>
                <a:ea typeface="맑은 고딕" pitchFamily="50" charset="-127"/>
              </a:rPr>
              <a:t>업무담당자</a:t>
            </a:r>
          </a:p>
        </p:txBody>
      </p:sp>
      <p:sp>
        <p:nvSpPr>
          <p:cNvPr id="110" name="AutoShape 26"/>
          <p:cNvSpPr>
            <a:spLocks noChangeArrowheads="1"/>
          </p:cNvSpPr>
          <p:nvPr/>
        </p:nvSpPr>
        <p:spPr bwMode="auto">
          <a:xfrm>
            <a:off x="3763839" y="4448213"/>
            <a:ext cx="1238250" cy="366713"/>
          </a:xfrm>
          <a:prstGeom prst="bevel">
            <a:avLst>
              <a:gd name="adj" fmla="val 1176"/>
            </a:avLst>
          </a:prstGeom>
          <a:noFill/>
          <a:ln w="2857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서비스</a:t>
            </a:r>
            <a:endParaRPr lang="en-US" altLang="ko-KR" sz="1400" b="1" dirty="0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운영팀</a:t>
            </a:r>
            <a:endParaRPr lang="en-US" altLang="ko-KR" sz="1400" b="1" dirty="0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AutoShape 26"/>
          <p:cNvSpPr>
            <a:spLocks noChangeArrowheads="1"/>
          </p:cNvSpPr>
          <p:nvPr/>
        </p:nvSpPr>
        <p:spPr bwMode="auto">
          <a:xfrm>
            <a:off x="5387850" y="4433888"/>
            <a:ext cx="1238250" cy="366712"/>
          </a:xfrm>
          <a:prstGeom prst="bevel">
            <a:avLst>
              <a:gd name="adj" fmla="val 1176"/>
            </a:avLst>
          </a:prstGeom>
          <a:noFill/>
          <a:ln w="2857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통합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하자보수</a:t>
            </a:r>
          </a:p>
          <a:p>
            <a:pPr algn="ctr">
              <a:buFont typeface="Wingdings" pitchFamily="2" charset="2"/>
              <a:buNone/>
              <a:defRPr/>
            </a:pPr>
            <a:r>
              <a:rPr lang="ko-KR" altLang="en-US" sz="1400" b="1" dirty="0" err="1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rPr>
              <a:t>지원팀</a:t>
            </a:r>
            <a:endParaRPr lang="ko-KR" altLang="en-US" sz="1400" b="1" dirty="0">
              <a:solidFill>
                <a:srgbClr val="FFFF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800" b="1" dirty="0">
                <a:solidFill>
                  <a:schemeClr val="bg2">
                    <a:lumMod val="10000"/>
                  </a:schemeClr>
                </a:solidFill>
              </a:rPr>
              <a:t>2. </a:t>
            </a:r>
            <a:r>
              <a:rPr lang="ko-KR" altLang="en-US" sz="1800" b="1" dirty="0">
                <a:solidFill>
                  <a:schemeClr val="bg2">
                    <a:lumMod val="10000"/>
                  </a:schemeClr>
                </a:solidFill>
              </a:rPr>
              <a:t>유지보수방안 및 교육계획</a:t>
            </a:r>
          </a:p>
        </p:txBody>
      </p:sp>
      <p:grpSp>
        <p:nvGrpSpPr>
          <p:cNvPr id="51" name="Group 27"/>
          <p:cNvGrpSpPr>
            <a:grpSpLocks/>
          </p:cNvGrpSpPr>
          <p:nvPr/>
        </p:nvGrpSpPr>
        <p:grpSpPr bwMode="auto">
          <a:xfrm>
            <a:off x="7278441" y="2484511"/>
            <a:ext cx="1851025" cy="1120775"/>
            <a:chOff x="657" y="4836"/>
            <a:chExt cx="1312" cy="788"/>
          </a:xfrm>
        </p:grpSpPr>
        <p:sp>
          <p:nvSpPr>
            <p:cNvPr id="52" name="AutoShape 28"/>
            <p:cNvSpPr>
              <a:spLocks noChangeArrowheads="1"/>
            </p:cNvSpPr>
            <p:nvPr/>
          </p:nvSpPr>
          <p:spPr bwMode="auto">
            <a:xfrm>
              <a:off x="657" y="4836"/>
              <a:ext cx="1243" cy="788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44A4CA"/>
                </a:gs>
                <a:gs pos="100000">
                  <a:srgbClr val="24647E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AutoShape 29"/>
            <p:cNvSpPr>
              <a:spLocks noChangeArrowheads="1"/>
            </p:cNvSpPr>
            <p:nvPr/>
          </p:nvSpPr>
          <p:spPr bwMode="auto">
            <a:xfrm>
              <a:off x="674" y="4866"/>
              <a:ext cx="1207" cy="713"/>
            </a:xfrm>
            <a:prstGeom prst="roundRect">
              <a:avLst>
                <a:gd name="adj" fmla="val 0"/>
              </a:avLst>
            </a:prstGeom>
            <a:gradFill rotWithShape="0">
              <a:gsLst>
                <a:gs pos="0">
                  <a:srgbClr val="9BCEEB"/>
                </a:gs>
                <a:gs pos="100000">
                  <a:srgbClr val="D3E9F6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  <a:effectLst>
              <a:prstShdw prst="shdw17" dist="17961" dir="13500000">
                <a:srgbClr val="5D7C8D"/>
              </a:prstShdw>
            </a:effectLst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Rectangle 30"/>
            <p:cNvSpPr>
              <a:spLocks noChangeArrowheads="1"/>
            </p:cNvSpPr>
            <p:nvPr/>
          </p:nvSpPr>
          <p:spPr bwMode="auto">
            <a:xfrm>
              <a:off x="679" y="4879"/>
              <a:ext cx="284" cy="206"/>
            </a:xfrm>
            <a:prstGeom prst="rect">
              <a:avLst/>
            </a:prstGeom>
            <a:solidFill>
              <a:srgbClr val="347AAA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5" name="AutoShape 31"/>
            <p:cNvSpPr>
              <a:spLocks noChangeArrowheads="1"/>
            </p:cNvSpPr>
            <p:nvPr/>
          </p:nvSpPr>
          <p:spPr bwMode="auto">
            <a:xfrm>
              <a:off x="745" y="4880"/>
              <a:ext cx="1097" cy="206"/>
            </a:xfrm>
            <a:prstGeom prst="roundRect">
              <a:avLst>
                <a:gd name="adj" fmla="val 50000"/>
              </a:avLst>
            </a:prstGeom>
            <a:solidFill>
              <a:srgbClr val="347AA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200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Rectangle 32"/>
            <p:cNvSpPr>
              <a:spLocks noChangeArrowheads="1"/>
            </p:cNvSpPr>
            <p:nvPr/>
          </p:nvSpPr>
          <p:spPr bwMode="auto">
            <a:xfrm>
              <a:off x="666" y="5052"/>
              <a:ext cx="1303" cy="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9785" rIns="90000" bIns="49785">
              <a:spAutoFit/>
            </a:bodyPr>
            <a:lstStyle/>
            <a:p>
              <a:pPr marL="133350" indent="-133350" defTabSz="995363" eaLnBrk="0" latinLnBrk="0" hangingPunct="0">
                <a:lnSpc>
                  <a:spcPct val="120000"/>
                </a:lnSpc>
                <a:buClr>
                  <a:srgbClr val="336699"/>
                </a:buClr>
                <a:buFontTx/>
                <a:buChar char="•"/>
              </a:pPr>
              <a:r>
                <a:rPr lang="ko-KR" altLang="en-US" sz="1200" b="1" dirty="0" err="1" smtClean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구축후</a:t>
              </a:r>
              <a:r>
                <a:rPr lang="ko-KR" altLang="en-US" sz="1200" b="1" dirty="0" smtClean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 안정화 지원</a:t>
              </a:r>
              <a:r>
                <a:rPr lang="en-US" altLang="ko-KR" sz="1200" b="1" dirty="0" smtClean="0">
                  <a:solidFill>
                    <a:srgbClr val="003366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sz="1200" b="1" dirty="0">
                <a:solidFill>
                  <a:srgbClr val="003366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7" name="AutoShape 33"/>
            <p:cNvSpPr>
              <a:spLocks noChangeArrowheads="1"/>
            </p:cNvSpPr>
            <p:nvPr/>
          </p:nvSpPr>
          <p:spPr bwMode="auto">
            <a:xfrm>
              <a:off x="700" y="4851"/>
              <a:ext cx="1091" cy="259"/>
            </a:xfrm>
            <a:prstGeom prst="bevel">
              <a:avLst>
                <a:gd name="adj" fmla="val 1176"/>
              </a:avLst>
            </a:prstGeom>
            <a:noFill/>
            <a:ln w="2857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 algn="ctr">
                <a:buFont typeface="Wingdings" pitchFamily="2" charset="2"/>
                <a:buNone/>
                <a:defRPr/>
              </a:pPr>
              <a:r>
                <a:rPr lang="ko-KR" altLang="en-US" sz="1200" b="1" dirty="0" smtClean="0">
                  <a:solidFill>
                    <a:srgbClr val="FFFF00"/>
                  </a:solidFill>
                  <a:latin typeface="맑은 고딕" pitchFamily="50" charset="-127"/>
                  <a:ea typeface="맑은 고딕" pitchFamily="50" charset="-127"/>
                </a:rPr>
                <a:t>지원</a:t>
              </a:r>
              <a:endParaRPr lang="ko-KR" altLang="en-US" sz="1200" b="1" dirty="0">
                <a:solidFill>
                  <a:srgbClr val="FFFF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5880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0472" y="508932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1.4 </a:t>
            </a:r>
            <a:r>
              <a:rPr lang="en-US" altLang="ko-KR" sz="1600" b="1" dirty="0" smtClean="0">
                <a:latin typeface="+mn-ea"/>
              </a:rPr>
              <a:t>H/W,S/W</a:t>
            </a:r>
            <a:r>
              <a:rPr lang="en-US" altLang="ko-KR" sz="1600" b="1" dirty="0" smtClean="0">
                <a:latin typeface="+mn-ea"/>
                <a:ea typeface="+mn-ea"/>
              </a:rPr>
              <a:t> </a:t>
            </a:r>
            <a:r>
              <a:rPr lang="ko-KR" altLang="en-US" sz="1600" b="1" dirty="0" smtClean="0">
                <a:latin typeface="+mn-ea"/>
                <a:ea typeface="+mn-ea"/>
              </a:rPr>
              <a:t>교육훈련목표</a:t>
            </a:r>
            <a:endParaRPr kumimoji="0" lang="en-US" altLang="ko-KR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3050" y="928694"/>
            <a:ext cx="9359900" cy="642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lnSpc>
                <a:spcPts val="1763"/>
              </a:lnSpc>
            </a:pPr>
            <a:r>
              <a:rPr kumimoji="0" lang="ko-KR" altLang="en-US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체계적 교육훈련 활동을 통한 </a:t>
            </a:r>
            <a:r>
              <a:rPr kumimoji="0"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성공적인 </a:t>
            </a:r>
            <a:r>
              <a:rPr kumimoji="0"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Platform </a:t>
            </a:r>
            <a:r>
              <a:rPr kumimoji="0"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구축 </a:t>
            </a:r>
            <a:endParaRPr kumimoji="0" lang="ko-KR" altLang="en-US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416499" y="2390145"/>
            <a:ext cx="2232248" cy="3599820"/>
          </a:xfrm>
          <a:prstGeom prst="roundRect">
            <a:avLst>
              <a:gd name="adj" fmla="val 64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16499" y="2030111"/>
            <a:ext cx="2232248" cy="352425"/>
          </a:xfrm>
          <a:prstGeom prst="roundRect">
            <a:avLst>
              <a:gd name="adj" fmla="val 2185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교육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+mn-ea"/>
              </a:rPr>
              <a:t>컨텐츠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7041232" y="2341849"/>
            <a:ext cx="2520280" cy="36074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marL="342900" indent="-342900"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Text Box 57"/>
          <p:cNvSpPr txBox="1">
            <a:spLocks noChangeArrowheads="1"/>
          </p:cNvSpPr>
          <p:nvPr/>
        </p:nvSpPr>
        <p:spPr bwMode="gray">
          <a:xfrm>
            <a:off x="7072602" y="2564906"/>
            <a:ext cx="2488912" cy="229511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square" lIns="54000" tIns="46800" rIns="54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시스템 </a:t>
            </a:r>
            <a:r>
              <a:rPr kumimoji="0"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 및 정보이용 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대상자 교육실시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체계적인 </a:t>
            </a:r>
            <a:r>
              <a:rPr kumimoji="0"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교육훈련 계획에 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성공적 </a:t>
            </a:r>
            <a:r>
              <a:rPr kumimoji="0"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사업수행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및 </a:t>
            </a:r>
            <a:r>
              <a:rPr kumimoji="0" lang="ko-KR" altLang="en-US" sz="13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운영팀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자체운영능력 확보 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시스템 </a:t>
            </a:r>
            <a:r>
              <a:rPr kumimoji="0"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운영자 및 유지보수 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담당자에 </a:t>
            </a:r>
            <a:r>
              <a:rPr kumimoji="0"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교육 담당자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와</a:t>
            </a: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AIS</a:t>
            </a:r>
            <a:r>
              <a:rPr kumimoji="0" lang="ko-KR" altLang="en-US" sz="1300" b="1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테크놀러지의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협의 및</a:t>
            </a:r>
            <a:endParaRPr kumimoji="0" lang="en-US" altLang="ko-KR" sz="13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0" lang="ko-KR" altLang="en-US" sz="13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계획에 따른 </a:t>
            </a:r>
            <a:r>
              <a:rPr kumimoji="0" lang="ko-KR" altLang="en-US" sz="13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교육훈련 실시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7037720" y="2030111"/>
            <a:ext cx="2523792" cy="318773"/>
          </a:xfrm>
          <a:prstGeom prst="roundRect">
            <a:avLst>
              <a:gd name="adj" fmla="val 5810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교육훈련 방안</a:t>
            </a: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2864768" y="2030105"/>
            <a:ext cx="3960440" cy="395986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t"/>
          <a:lstStyle/>
          <a:p>
            <a:pPr marL="342900" indent="-342900"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008784" y="1772820"/>
            <a:ext cx="3672408" cy="1265401"/>
          </a:xfrm>
          <a:prstGeom prst="roundRect">
            <a:avLst>
              <a:gd name="adj" fmla="val 4431"/>
            </a:avLst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4306" tIns="52153" rIns="104306" bIns="52153" anchor="ctr"/>
          <a:lstStyle/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defRPr/>
            </a:pPr>
            <a:r>
              <a:rPr lang="ko-KR" altLang="en-US" sz="14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전략 </a:t>
            </a:r>
            <a:endParaRPr lang="en-US" altLang="ko-KR" sz="1400" b="1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착수와 동시에 교육훈련 계획 수립</a:t>
            </a:r>
            <a:endParaRPr lang="en-US" altLang="ko-KR" sz="1200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자체운영능력 향상을 위한 운영자 및 유지보수   </a:t>
            </a:r>
            <a:endParaRPr lang="en-US" altLang="ko-KR" sz="1200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defRPr/>
            </a:pPr>
            <a:r>
              <a:rPr lang="en-US" altLang="ko-KR" sz="1200" kern="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담당자 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Shadow Managing 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기법 적용</a:t>
            </a:r>
            <a:endParaRPr lang="en-US" altLang="ko-KR" sz="1200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32596" y="3167673"/>
            <a:ext cx="3648596" cy="926666"/>
          </a:xfrm>
          <a:prstGeom prst="roundRect">
            <a:avLst>
              <a:gd name="adj" fmla="val 4431"/>
            </a:avLst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4306" tIns="52153" rIns="104306" bIns="52153" anchor="ctr"/>
          <a:lstStyle/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defRPr/>
            </a:pPr>
            <a:r>
              <a:rPr lang="ko-KR" altLang="en-US" sz="14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방안 </a:t>
            </a:r>
            <a:endParaRPr lang="en-US" altLang="ko-KR" sz="1400" b="1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대상자 교육계획 수립</a:t>
            </a:r>
            <a:endParaRPr lang="en-US" altLang="ko-KR" sz="1200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계획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,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준비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,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실행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,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평가 및 사후관리의 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4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단계로 실시</a:t>
            </a:r>
            <a:endParaRPr lang="en-US" altLang="ko-KR" sz="1200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032596" y="4247793"/>
            <a:ext cx="3648596" cy="950664"/>
          </a:xfrm>
          <a:prstGeom prst="roundRect">
            <a:avLst>
              <a:gd name="adj" fmla="val 4431"/>
            </a:avLst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4306" tIns="52153" rIns="104306" bIns="52153" anchor="ctr"/>
          <a:lstStyle/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defRPr/>
            </a:pPr>
            <a:r>
              <a:rPr lang="ko-KR" altLang="en-US" sz="14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내용 </a:t>
            </a:r>
            <a:endParaRPr lang="en-US" altLang="ko-KR" sz="1400" b="1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시스템 구축에 필요한 모든 분야를 포함</a:t>
            </a:r>
            <a:endParaRPr lang="en-US" altLang="ko-KR" sz="1200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관리자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, 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시스템 운영자 교육</a:t>
            </a:r>
            <a:endParaRPr lang="en-US" altLang="ko-KR" sz="1200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32596" y="5342473"/>
            <a:ext cx="3648596" cy="936104"/>
          </a:xfrm>
          <a:prstGeom prst="roundRect">
            <a:avLst>
              <a:gd name="adj" fmla="val 4431"/>
            </a:avLst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4306" tIns="52153" rIns="104306" bIns="52153" anchor="ctr"/>
          <a:lstStyle/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defRPr/>
            </a:pPr>
            <a:r>
              <a:rPr lang="ko-KR" altLang="en-US" sz="14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일정 </a:t>
            </a:r>
            <a:endParaRPr lang="en-US" altLang="ko-KR" sz="1400" b="1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buFont typeface="Wingdings" pitchFamily="2" charset="2"/>
              <a:buChar char="§"/>
              <a:defRPr/>
            </a:pP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  교육 추진 일정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(</a:t>
            </a:r>
            <a:r>
              <a:rPr lang="ko-KR" altLang="en-US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추후 협의 후 결정</a:t>
            </a:r>
            <a:r>
              <a:rPr lang="en-US" altLang="ko-KR" sz="1200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)</a:t>
            </a:r>
          </a:p>
          <a:p>
            <a:pPr fontAlgn="auto">
              <a:spcBef>
                <a:spcPts val="342"/>
              </a:spcBef>
              <a:spcAft>
                <a:spcPts val="228"/>
              </a:spcAft>
              <a:buSzPts val="1000"/>
              <a:defRPr/>
            </a:pPr>
            <a:endParaRPr lang="en-US" altLang="ko-KR" sz="1200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1790" y="3478191"/>
            <a:ext cx="1961666" cy="63082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/>
        </p:spPr>
        <p:txBody>
          <a:bodyPr lIns="104306" tIns="52153" rIns="104306" bIns="52153" anchor="ctr"/>
          <a:lstStyle/>
          <a:p>
            <a:pPr algn="ctr" fontAlgn="auto">
              <a:spcBef>
                <a:spcPts val="342"/>
              </a:spcBef>
              <a:spcAft>
                <a:spcPts val="228"/>
              </a:spcAft>
              <a:buSzPts val="1000"/>
            </a:pP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환경시스템의 </a:t>
            </a:r>
            <a:endParaRPr lang="en-US" altLang="ko-KR" sz="1200" b="1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 fontAlgn="auto">
              <a:spcBef>
                <a:spcPts val="342"/>
              </a:spcBef>
              <a:spcAft>
                <a:spcPts val="228"/>
              </a:spcAft>
              <a:buSzPts val="1000"/>
            </a:pP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체계적인 이해</a:t>
            </a:r>
            <a:endParaRPr lang="ko-KR" altLang="en-US" sz="1200" b="1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1790" y="2594495"/>
            <a:ext cx="1961666" cy="63082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/>
        </p:spPr>
        <p:txBody>
          <a:bodyPr lIns="104306" tIns="52153" rIns="104306" bIns="52153" anchor="ctr"/>
          <a:lstStyle/>
          <a:p>
            <a:pPr algn="ctr" fontAlgn="auto">
              <a:spcBef>
                <a:spcPts val="342"/>
              </a:spcBef>
              <a:spcAft>
                <a:spcPts val="228"/>
              </a:spcAft>
              <a:buSzPts val="1000"/>
            </a:pP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방법론에 대한 이해</a:t>
            </a:r>
            <a:endParaRPr lang="ko-KR" altLang="en-US" sz="1200" b="1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51790" y="4342287"/>
            <a:ext cx="1961666" cy="712154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/>
        </p:spPr>
        <p:txBody>
          <a:bodyPr lIns="104306" tIns="52153" rIns="104306" bIns="52153" anchor="ctr"/>
          <a:lstStyle/>
          <a:p>
            <a:pPr algn="ctr" fontAlgn="auto">
              <a:spcBef>
                <a:spcPts val="100"/>
              </a:spcBef>
              <a:spcAft>
                <a:spcPts val="100"/>
              </a:spcAft>
              <a:buSzPts val="1000"/>
            </a:pP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갱신주기 </a:t>
            </a:r>
            <a:endParaRPr lang="en-US" altLang="ko-KR" sz="1200" b="1" kern="1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 fontAlgn="auto">
              <a:spcBef>
                <a:spcPts val="100"/>
              </a:spcBef>
              <a:spcAft>
                <a:spcPts val="100"/>
              </a:spcAft>
              <a:buSzPts val="1000"/>
            </a:pPr>
            <a:r>
              <a:rPr lang="en-US" altLang="ko-KR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(</a:t>
            </a: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도메인</a:t>
            </a:r>
            <a:r>
              <a:rPr lang="en-US" altLang="ko-KR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,OS,</a:t>
            </a: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소프트웨어</a:t>
            </a:r>
            <a:r>
              <a:rPr lang="en-US" altLang="ko-KR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) </a:t>
            </a: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교육</a:t>
            </a:r>
            <a:endParaRPr lang="ko-KR" altLang="en-US" sz="1200" b="1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1080" y="5215709"/>
            <a:ext cx="1961666" cy="63082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solidFill>
              <a:sysClr val="window" lastClr="FFFFFF">
                <a:lumMod val="75000"/>
              </a:sysClr>
            </a:solidFill>
          </a:ln>
          <a:effectLst/>
        </p:spPr>
        <p:txBody>
          <a:bodyPr lIns="104306" tIns="52153" rIns="104306" bIns="52153" anchor="ctr"/>
          <a:lstStyle/>
          <a:p>
            <a:pPr algn="ctr" fontAlgn="auto">
              <a:spcBef>
                <a:spcPts val="342"/>
              </a:spcBef>
              <a:spcAft>
                <a:spcPts val="228"/>
              </a:spcAft>
              <a:buSzPts val="1000"/>
            </a:pPr>
            <a:r>
              <a:rPr lang="ko-KR" altLang="en-US" sz="1200" b="1" kern="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추진일정에</a:t>
            </a:r>
            <a:endParaRPr lang="en-US" altLang="ko-KR" sz="1200" b="1" kern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Arial"/>
            </a:endParaRPr>
          </a:p>
          <a:p>
            <a:pPr algn="ctr" fontAlgn="auto">
              <a:spcBef>
                <a:spcPts val="342"/>
              </a:spcBef>
              <a:spcAft>
                <a:spcPts val="228"/>
              </a:spcAft>
              <a:buSzPts val="1000"/>
            </a:pPr>
            <a:r>
              <a:rPr lang="ko-KR" altLang="en-US" sz="1200" b="1" kern="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Arial"/>
              </a:rPr>
              <a:t>관한 절차 이해</a:t>
            </a:r>
          </a:p>
        </p:txBody>
      </p:sp>
      <p:sp>
        <p:nvSpPr>
          <p:cNvPr id="28" name="Text Box 71"/>
          <p:cNvSpPr txBox="1">
            <a:spLocks noChangeArrowheads="1"/>
          </p:cNvSpPr>
          <p:nvPr/>
        </p:nvSpPr>
        <p:spPr bwMode="auto">
          <a:xfrm>
            <a:off x="6702531" y="6309320"/>
            <a:ext cx="314701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900" dirty="0">
                <a:solidFill>
                  <a:srgbClr val="000000"/>
                </a:solidFill>
                <a:ea typeface="맑은 고딕" pitchFamily="50" charset="-127"/>
              </a:rPr>
              <a:t>※ </a:t>
            </a:r>
            <a:r>
              <a:rPr lang="ko-KR" altLang="en-US" sz="900" dirty="0" smtClean="0">
                <a:solidFill>
                  <a:srgbClr val="000000"/>
                </a:solidFill>
                <a:ea typeface="맑은 고딕" pitchFamily="50" charset="-127"/>
              </a:rPr>
              <a:t>각 교육 관련 내용은 담당부서와 </a:t>
            </a:r>
            <a:r>
              <a:rPr lang="ko-KR" altLang="en-US" sz="900" dirty="0">
                <a:solidFill>
                  <a:srgbClr val="000000"/>
                </a:solidFill>
                <a:ea typeface="맑은 고딕" pitchFamily="50" charset="-127"/>
              </a:rPr>
              <a:t>조율하여 진행합니다</a:t>
            </a:r>
            <a:r>
              <a:rPr lang="en-US" altLang="ko-KR" sz="900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29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800" b="1" dirty="0">
                <a:solidFill>
                  <a:schemeClr val="bg2">
                    <a:lumMod val="10000"/>
                  </a:schemeClr>
                </a:solidFill>
                <a:cs typeface="+mn-cs"/>
              </a:rPr>
              <a:t>2</a:t>
            </a:r>
            <a:r>
              <a:rPr kumimoji="1" lang="en-US" altLang="ko-KR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. </a:t>
            </a:r>
            <a:r>
              <a:rPr kumimoji="1" lang="ko-KR" altLang="en-US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유지보수방안 및 교육계획</a:t>
            </a:r>
          </a:p>
        </p:txBody>
      </p:sp>
    </p:spTree>
    <p:extLst>
      <p:ext uri="{BB962C8B-B14F-4D97-AF65-F5344CB8AC3E}">
        <p14:creationId xmlns:p14="http://schemas.microsoft.com/office/powerpoint/2010/main" val="3797034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809625" y="3071817"/>
            <a:ext cx="8572500" cy="6429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Ⅴ. </a:t>
            </a:r>
            <a:r>
              <a:rPr kumimoji="0"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IT</a:t>
            </a:r>
            <a:r>
              <a:rPr kumimoji="0" lang="en-US" altLang="ko-KR" sz="3000" b="1" kern="0" dirty="0">
                <a:latin typeface="맑은 고딕"/>
                <a:ea typeface="맑은 고딕"/>
              </a:rPr>
              <a:t>NB</a:t>
            </a:r>
            <a:r>
              <a:rPr kumimoji="0" lang="ko-KR" altLang="en-US" sz="3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000" b="1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고객사</a:t>
            </a:r>
            <a:r>
              <a:rPr kumimoji="0" lang="ko-KR" altLang="en-US" sz="3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3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/</a:t>
            </a:r>
            <a:r>
              <a:rPr kumimoji="0" lang="ko-KR" altLang="en-US" sz="3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인증 보유 현황</a:t>
            </a:r>
            <a:endParaRPr kumimoji="0" lang="en-US" altLang="ko-KR" sz="3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882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800" b="1" dirty="0" smtClean="0">
                <a:solidFill>
                  <a:schemeClr val="bg1"/>
                </a:solidFill>
                <a:cs typeface="+mn-cs"/>
              </a:rPr>
              <a:t>1</a:t>
            </a:r>
            <a:r>
              <a:rPr kumimoji="1" lang="en-US" altLang="ko-KR" sz="1800" b="1" dirty="0" smtClean="0">
                <a:solidFill>
                  <a:schemeClr val="bg1"/>
                </a:solidFill>
                <a:cs typeface="+mn-cs"/>
              </a:rPr>
              <a:t>. </a:t>
            </a:r>
            <a:r>
              <a:rPr lang="en-US" altLang="ko-KR" sz="1800" b="1" dirty="0" smtClean="0">
                <a:solidFill>
                  <a:schemeClr val="bg1"/>
                </a:solidFill>
                <a:cs typeface="+mn-cs"/>
              </a:rPr>
              <a:t>ITNB</a:t>
            </a:r>
            <a:r>
              <a:rPr kumimoji="1" lang="en-US" altLang="ko-KR" sz="1800" b="1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ko-KR" altLang="en-US" sz="1800" b="1" dirty="0" err="1" smtClean="0">
                <a:solidFill>
                  <a:schemeClr val="bg1"/>
                </a:solidFill>
                <a:cs typeface="+mn-cs"/>
              </a:rPr>
              <a:t>고객사</a:t>
            </a:r>
            <a:r>
              <a:rPr lang="ko-KR" altLang="en-US" sz="1800" b="1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kumimoji="1" lang="ko-KR" altLang="en-US" sz="1800" b="1" dirty="0" smtClean="0">
                <a:solidFill>
                  <a:schemeClr val="bg1"/>
                </a:solidFill>
                <a:cs typeface="+mn-cs"/>
              </a:rPr>
              <a:t>현황</a:t>
            </a:r>
          </a:p>
        </p:txBody>
      </p:sp>
      <p:grpSp>
        <p:nvGrpSpPr>
          <p:cNvPr id="55" name="Group 9"/>
          <p:cNvGrpSpPr>
            <a:grpSpLocks/>
          </p:cNvGrpSpPr>
          <p:nvPr/>
        </p:nvGrpSpPr>
        <p:grpSpPr bwMode="auto">
          <a:xfrm>
            <a:off x="111174" y="920252"/>
            <a:ext cx="4697810" cy="3816424"/>
            <a:chOff x="332" y="1189"/>
            <a:chExt cx="3685" cy="3407"/>
          </a:xfrm>
        </p:grpSpPr>
        <p:sp>
          <p:nvSpPr>
            <p:cNvPr id="56" name="AutoShape 75"/>
            <p:cNvSpPr>
              <a:spLocks noChangeArrowheads="1"/>
            </p:cNvSpPr>
            <p:nvPr/>
          </p:nvSpPr>
          <p:spPr bwMode="gray">
            <a:xfrm>
              <a:off x="923" y="2996"/>
              <a:ext cx="3079" cy="234"/>
            </a:xfrm>
            <a:prstGeom prst="roundRect">
              <a:avLst>
                <a:gd name="adj" fmla="val 0"/>
              </a:avLst>
            </a:prstGeom>
            <a:noFill/>
            <a:ln w="38100">
              <a:noFill/>
              <a:round/>
              <a:headEnd/>
              <a:tailEnd/>
            </a:ln>
          </p:spPr>
          <p:txBody>
            <a:bodyPr lIns="91434" tIns="45718" rIns="91434" bIns="45718" anchor="ctr">
              <a:spAutoFit/>
            </a:bodyPr>
            <a:lstStyle/>
            <a:p>
              <a:pPr marL="84138" indent="-84138" latinLnBrk="0">
                <a:lnSpc>
                  <a:spcPct val="110000"/>
                </a:lnSpc>
                <a:spcBef>
                  <a:spcPct val="30000"/>
                </a:spcBef>
                <a:buClr>
                  <a:srgbClr val="969696"/>
                </a:buClr>
                <a:buSzPct val="110000"/>
                <a:buFont typeface="Wingdings" pitchFamily="2" charset="2"/>
                <a:buChar char="§"/>
              </a:pPr>
              <a:endParaRPr lang="ko-KR" altLang="ko-KR" sz="1000"/>
            </a:p>
          </p:txBody>
        </p:sp>
        <p:grpSp>
          <p:nvGrpSpPr>
            <p:cNvPr id="78" name="Group 11"/>
            <p:cNvGrpSpPr>
              <a:grpSpLocks/>
            </p:cNvGrpSpPr>
            <p:nvPr/>
          </p:nvGrpSpPr>
          <p:grpSpPr bwMode="auto">
            <a:xfrm>
              <a:off x="800" y="1224"/>
              <a:ext cx="3217" cy="3259"/>
              <a:chOff x="800" y="1314"/>
              <a:chExt cx="3217" cy="2784"/>
            </a:xfrm>
          </p:grpSpPr>
          <p:grpSp>
            <p:nvGrpSpPr>
              <p:cNvPr id="111" name="Group 83"/>
              <p:cNvGrpSpPr>
                <a:grpSpLocks/>
              </p:cNvGrpSpPr>
              <p:nvPr/>
            </p:nvGrpSpPr>
            <p:grpSpPr bwMode="auto">
              <a:xfrm>
                <a:off x="800" y="1808"/>
                <a:ext cx="127" cy="2026"/>
                <a:chOff x="1022" y="608"/>
                <a:chExt cx="184" cy="485"/>
              </a:xfrm>
            </p:grpSpPr>
            <p:sp>
              <p:nvSpPr>
                <p:cNvPr id="115" name="Rectangle 66"/>
                <p:cNvSpPr>
                  <a:spLocks noChangeArrowheads="1"/>
                </p:cNvSpPr>
                <p:nvPr/>
              </p:nvSpPr>
              <p:spPr bwMode="auto">
                <a:xfrm rot="-5400000">
                  <a:off x="835" y="800"/>
                  <a:ext cx="485" cy="102"/>
                </a:xfrm>
                <a:prstGeom prst="rect">
                  <a:avLst/>
                </a:prstGeom>
                <a:gradFill rotWithShape="1">
                  <a:gsLst>
                    <a:gs pos="0">
                      <a:srgbClr val="94B8DC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16" name="Rectangle 68"/>
                <p:cNvSpPr>
                  <a:spLocks noChangeArrowheads="1"/>
                </p:cNvSpPr>
                <p:nvPr/>
              </p:nvSpPr>
              <p:spPr bwMode="auto">
                <a:xfrm>
                  <a:off x="1022" y="800"/>
                  <a:ext cx="184" cy="81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folHlink">
                        <a:gamma/>
                        <a:tint val="0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 sz="1800"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12" name="Group 15"/>
              <p:cNvGrpSpPr>
                <a:grpSpLocks/>
              </p:cNvGrpSpPr>
              <p:nvPr/>
            </p:nvGrpSpPr>
            <p:grpSpPr bwMode="auto">
              <a:xfrm>
                <a:off x="894" y="1314"/>
                <a:ext cx="3123" cy="2784"/>
                <a:chOff x="894" y="1314"/>
                <a:chExt cx="3123" cy="2784"/>
              </a:xfrm>
            </p:grpSpPr>
            <p:sp>
              <p:nvSpPr>
                <p:cNvPr id="113" name="AutoShape 72"/>
                <p:cNvSpPr>
                  <a:spLocks noChangeArrowheads="1"/>
                </p:cNvSpPr>
                <p:nvPr/>
              </p:nvSpPr>
              <p:spPr bwMode="auto">
                <a:xfrm>
                  <a:off x="894" y="1314"/>
                  <a:ext cx="3123" cy="2784"/>
                </a:xfrm>
                <a:prstGeom prst="roundRect">
                  <a:avLst>
                    <a:gd name="adj" fmla="val 5264"/>
                  </a:avLst>
                </a:prstGeom>
                <a:solidFill>
                  <a:srgbClr val="E2ECF6"/>
                </a:solidFill>
                <a:ln w="1270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14" name="AutoShape 73"/>
                <p:cNvSpPr>
                  <a:spLocks noChangeArrowheads="1"/>
                </p:cNvSpPr>
                <p:nvPr/>
              </p:nvSpPr>
              <p:spPr bwMode="auto">
                <a:xfrm>
                  <a:off x="910" y="1358"/>
                  <a:ext cx="3075" cy="2690"/>
                </a:xfrm>
                <a:prstGeom prst="roundRect">
                  <a:avLst>
                    <a:gd name="adj" fmla="val 7505"/>
                  </a:avLst>
                </a:prstGeom>
                <a:solidFill>
                  <a:schemeClr val="bg1"/>
                </a:solidFill>
                <a:ln w="635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</p:grpSp>
        </p:grpSp>
        <p:sp>
          <p:nvSpPr>
            <p:cNvPr id="79" name="Rectangle 67"/>
            <p:cNvSpPr>
              <a:spLocks noChangeArrowheads="1"/>
            </p:cNvSpPr>
            <p:nvPr/>
          </p:nvSpPr>
          <p:spPr bwMode="auto">
            <a:xfrm>
              <a:off x="432" y="1189"/>
              <a:ext cx="400" cy="331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ko-KR" sz="1800">
                <a:latin typeface="굴림" charset="-127"/>
                <a:ea typeface="굴림" charset="-127"/>
              </a:endParaRPr>
            </a:p>
          </p:txBody>
        </p:sp>
        <p:sp>
          <p:nvSpPr>
            <p:cNvPr id="80" name="AutoShape 69"/>
            <p:cNvSpPr>
              <a:spLocks noChangeArrowheads="1"/>
            </p:cNvSpPr>
            <p:nvPr/>
          </p:nvSpPr>
          <p:spPr bwMode="auto">
            <a:xfrm>
              <a:off x="339" y="4509"/>
              <a:ext cx="471" cy="8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94 w 21600"/>
                <a:gd name="T13" fmla="*/ 4221 h 21600"/>
                <a:gd name="T14" fmla="*/ 17106 w 21600"/>
                <a:gd name="T15" fmla="*/ 173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D0D2D8"/>
                </a:gs>
                <a:gs pos="100000">
                  <a:srgbClr val="FFFFFF"/>
                </a:gs>
              </a:gsLst>
              <a:lin ang="5400000" scaled="1"/>
            </a:gra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" name="AutoShape 70"/>
            <p:cNvSpPr>
              <a:spLocks noChangeArrowheads="1"/>
            </p:cNvSpPr>
            <p:nvPr/>
          </p:nvSpPr>
          <p:spPr bwMode="auto">
            <a:xfrm>
              <a:off x="332" y="1220"/>
              <a:ext cx="489" cy="3252"/>
            </a:xfrm>
            <a:prstGeom prst="roundRect">
              <a:avLst>
                <a:gd name="adj" fmla="val 4926"/>
              </a:avLst>
            </a:prstGeom>
            <a:gradFill rotWithShape="0">
              <a:gsLst>
                <a:gs pos="0">
                  <a:srgbClr val="7BA7D3"/>
                </a:gs>
                <a:gs pos="100000">
                  <a:srgbClr val="7BA7D3">
                    <a:gamma/>
                    <a:tint val="30196"/>
                    <a:invGamma/>
                  </a:srgbClr>
                </a:gs>
              </a:gsLst>
              <a:lin ang="5400000" scaled="1"/>
            </a:gradFill>
            <a:ln w="9525">
              <a:solidFill>
                <a:srgbClr val="488CCA"/>
              </a:solidFill>
              <a:round/>
              <a:headEnd/>
              <a:tailEnd/>
            </a:ln>
            <a:effectLst>
              <a:outerShdw dist="12700" dir="5400000" algn="ctr" rotWithShape="0">
                <a:srgbClr val="006699"/>
              </a:outerShdw>
            </a:effectLst>
          </p:spPr>
          <p:txBody>
            <a:bodyPr wrap="none" lIns="0" tIns="0" rIns="0" bIns="0" anchor="ctr"/>
            <a:lstStyle/>
            <a:p>
              <a:pPr>
                <a:defRPr/>
              </a:pPr>
              <a:endParaRPr lang="ko-KR" altLang="en-US" sz="180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82" name="AutoShape 71"/>
            <p:cNvSpPr>
              <a:spLocks noChangeArrowheads="1"/>
            </p:cNvSpPr>
            <p:nvPr/>
          </p:nvSpPr>
          <p:spPr bwMode="auto">
            <a:xfrm>
              <a:off x="340" y="1282"/>
              <a:ext cx="473" cy="1487"/>
            </a:xfrm>
            <a:prstGeom prst="roundRect">
              <a:avLst>
                <a:gd name="adj" fmla="val 1071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AAC7E4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ko-KR" altLang="ko-KR" sz="1800">
                <a:latin typeface="굴림" charset="-127"/>
                <a:ea typeface="굴림" charset="-127"/>
              </a:endParaRPr>
            </a:p>
          </p:txBody>
        </p:sp>
        <p:sp>
          <p:nvSpPr>
            <p:cNvPr id="83" name="AutoShape 76"/>
            <p:cNvSpPr>
              <a:spLocks noChangeArrowheads="1"/>
            </p:cNvSpPr>
            <p:nvPr/>
          </p:nvSpPr>
          <p:spPr bwMode="gray">
            <a:xfrm>
              <a:off x="373" y="2585"/>
              <a:ext cx="406" cy="522"/>
            </a:xfrm>
            <a:prstGeom prst="roundRect">
              <a:avLst>
                <a:gd name="adj" fmla="val 0"/>
              </a:avLst>
            </a:prstGeom>
            <a:noFill/>
            <a:ln w="38100">
              <a:noFill/>
              <a:round/>
              <a:headEnd/>
              <a:tailEnd/>
            </a:ln>
          </p:spPr>
          <p:txBody>
            <a:bodyPr lIns="91434" tIns="45718" rIns="91434" bIns="45718" anchor="ctr">
              <a:spAutoFit/>
            </a:bodyPr>
            <a:lstStyle/>
            <a:p>
              <a:pPr algn="ctr" latinLnBrk="0"/>
              <a:r>
                <a:rPr kumimoji="0" lang="ko-KR" altLang="en-US" sz="1600" dirty="0">
                  <a:latin typeface="휴먼모음T" pitchFamily="18" charset="-127"/>
                  <a:ea typeface="휴먼모음T" pitchFamily="18" charset="-127"/>
                </a:rPr>
                <a:t>공공기관</a:t>
              </a:r>
            </a:p>
          </p:txBody>
        </p:sp>
        <p:pic>
          <p:nvPicPr>
            <p:cNvPr id="84" name="Picture 15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97" y="2097"/>
              <a:ext cx="953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155" descr="top_ci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33" y="1743"/>
              <a:ext cx="60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202" descr="mt_logo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70" y="1778"/>
              <a:ext cx="914" cy="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203" descr="logo">
              <a:hlinkClick r:id="rId7"/>
            </p:cNvPr>
            <p:cNvPicPr preferRelativeResize="0"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834" y="1730"/>
              <a:ext cx="1113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13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77" y="1458"/>
              <a:ext cx="874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201" descr="kftc">
              <a:hlinkClick r:id="rId10"/>
            </p:cNvPr>
            <p:cNvPicPr preferRelativeResize="0"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349" y="1408"/>
              <a:ext cx="716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209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66" y="1388"/>
              <a:ext cx="624" cy="26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91" name="Picture 210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00" y="1435"/>
              <a:ext cx="616" cy="17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graphicFrame>
          <p:nvGraphicFramePr>
            <p:cNvPr id="92" name="Object 1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2227606"/>
                </p:ext>
              </p:extLst>
            </p:nvPr>
          </p:nvGraphicFramePr>
          <p:xfrm>
            <a:off x="1023" y="2331"/>
            <a:ext cx="714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82" name="Image" r:id="rId14" imgW="1170732" imgH="298427" progId="">
                    <p:embed/>
                  </p:oleObj>
                </mc:Choice>
                <mc:Fallback>
                  <p:oleObj name="Image" r:id="rId14" imgW="1170732" imgH="298427" progId="">
                    <p:embed/>
                    <p:pic>
                      <p:nvPicPr>
                        <p:cNvPr id="0" name="Picture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3" y="2331"/>
                          <a:ext cx="714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3" name="Picture 198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42" y="2578"/>
              <a:ext cx="582" cy="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17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984" y="2088"/>
              <a:ext cx="952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95" name="Object 34"/>
            <p:cNvGraphicFramePr>
              <a:graphicFrameLocks noChangeAspect="1"/>
            </p:cNvGraphicFramePr>
            <p:nvPr/>
          </p:nvGraphicFramePr>
          <p:xfrm>
            <a:off x="1721" y="4089"/>
            <a:ext cx="829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83" name="Image" r:id="rId18" imgW="1514686" imgH="428798" progId="">
                    <p:embed/>
                  </p:oleObj>
                </mc:Choice>
                <mc:Fallback>
                  <p:oleObj name="Image" r:id="rId18" imgW="1514686" imgH="428798" progId="">
                    <p:embed/>
                    <p:pic>
                      <p:nvPicPr>
                        <p:cNvPr id="0" name="Picture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1" y="4089"/>
                          <a:ext cx="829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6" name="Picture 35" descr="logo">
              <a:hlinkClick r:id="rId20"/>
            </p:cNvPr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038" y="3285"/>
              <a:ext cx="762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36" descr="우정사업본부 로고 : 우정사업본부 메인페이지로 이동">
              <a:hlinkClick r:id="rId22"/>
            </p:cNvPr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1578" y="3728"/>
              <a:ext cx="1190" cy="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37"/>
            <p:cNvPicPr>
              <a:picLocks noChangeAspect="1" noChangeArrowheads="1"/>
            </p:cNvPicPr>
            <p:nvPr/>
          </p:nvPicPr>
          <p:blipFill>
            <a:blip r:embed="rId24" cstate="print"/>
            <a:srcRect r="3383"/>
            <a:stretch>
              <a:fillRect/>
            </a:stretch>
          </p:blipFill>
          <p:spPr bwMode="auto">
            <a:xfrm>
              <a:off x="2394" y="2325"/>
              <a:ext cx="683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38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2646" y="4050"/>
              <a:ext cx="756" cy="3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0" name="Picture 39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1016" y="2943"/>
              <a:ext cx="798" cy="2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1" name="Picture 149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1045" y="4062"/>
              <a:ext cx="590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41" descr="소방방재청홈으로">
              <a:hlinkClick r:id="rId28"/>
            </p:cNvPr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2475" y="3708"/>
              <a:ext cx="953" cy="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42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3173" y="2950"/>
              <a:ext cx="772" cy="2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5" name="Picture 44" descr="서울특별시 강남구 Gangnam-Gu">
              <a:hlinkClick r:id="rId31"/>
            </p:cNvPr>
            <p:cNvPicPr>
              <a:picLocks noChangeAspect="1" noChangeArrowheads="1"/>
            </p:cNvPicPr>
            <p:nvPr/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1831" y="2934"/>
              <a:ext cx="774" cy="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45"/>
            <p:cNvPicPr>
              <a:picLocks noChangeAspect="1" noChangeArrowheads="1"/>
            </p:cNvPicPr>
            <p:nvPr/>
          </p:nvPicPr>
          <p:blipFill>
            <a:blip r:embed="rId33" cstate="print"/>
            <a:srcRect/>
            <a:stretch>
              <a:fillRect/>
            </a:stretch>
          </p:blipFill>
          <p:spPr bwMode="auto">
            <a:xfrm>
              <a:off x="3237" y="3388"/>
              <a:ext cx="618" cy="1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7" name="Picture 46"/>
            <p:cNvPicPr>
              <a:picLocks noChangeAspect="1" noChangeArrowheads="1"/>
            </p:cNvPicPr>
            <p:nvPr/>
          </p:nvPicPr>
          <p:blipFill>
            <a:blip r:embed="rId34" cstate="print"/>
            <a:srcRect/>
            <a:stretch>
              <a:fillRect/>
            </a:stretch>
          </p:blipFill>
          <p:spPr bwMode="auto">
            <a:xfrm>
              <a:off x="1949" y="3311"/>
              <a:ext cx="1143" cy="29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8" name="Picture 47"/>
            <p:cNvPicPr>
              <a:picLocks noChangeAspect="1" noChangeArrowheads="1"/>
            </p:cNvPicPr>
            <p:nvPr/>
          </p:nvPicPr>
          <p:blipFill>
            <a:blip r:embed="rId35" cstate="print"/>
            <a:srcRect/>
            <a:stretch>
              <a:fillRect/>
            </a:stretch>
          </p:blipFill>
          <p:spPr bwMode="auto">
            <a:xfrm>
              <a:off x="1045" y="2653"/>
              <a:ext cx="1286" cy="1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09" name="Picture 48" descr="성북">
              <a:hlinkClick r:id="rId36" tooltip="홈으로 가기"/>
            </p:cNvPr>
            <p:cNvPicPr>
              <a:picLocks noChangeAspect="1" noChangeArrowheads="1"/>
            </p:cNvPicPr>
            <p:nvPr/>
          </p:nvPicPr>
          <p:blipFill>
            <a:blip r:embed="rId37" cstate="print"/>
            <a:srcRect/>
            <a:stretch>
              <a:fillRect/>
            </a:stretch>
          </p:blipFill>
          <p:spPr bwMode="auto">
            <a:xfrm>
              <a:off x="988" y="3708"/>
              <a:ext cx="666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10" name="Object 49"/>
            <p:cNvGraphicFramePr>
              <a:graphicFrameLocks noChangeAspect="1"/>
            </p:cNvGraphicFramePr>
            <p:nvPr/>
          </p:nvGraphicFramePr>
          <p:xfrm>
            <a:off x="3493" y="3769"/>
            <a:ext cx="429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5884" name="Image" r:id="rId38" imgW="866896" imgH="847843" progId="">
                    <p:embed/>
                  </p:oleObj>
                </mc:Choice>
                <mc:Fallback>
                  <p:oleObj name="Image" r:id="rId38" imgW="866896" imgH="847843" progId="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3" y="3769"/>
                          <a:ext cx="429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Group 23"/>
          <p:cNvGrpSpPr>
            <a:grpSpLocks/>
          </p:cNvGrpSpPr>
          <p:nvPr/>
        </p:nvGrpSpPr>
        <p:grpSpPr bwMode="auto">
          <a:xfrm>
            <a:off x="5097016" y="4736680"/>
            <a:ext cx="4680520" cy="1562249"/>
            <a:chOff x="317" y="4358"/>
            <a:chExt cx="3685" cy="1239"/>
          </a:xfrm>
        </p:grpSpPr>
        <p:grpSp>
          <p:nvGrpSpPr>
            <p:cNvPr id="118" name="Group 216"/>
            <p:cNvGrpSpPr>
              <a:grpSpLocks/>
            </p:cNvGrpSpPr>
            <p:nvPr/>
          </p:nvGrpSpPr>
          <p:grpSpPr bwMode="auto">
            <a:xfrm>
              <a:off x="317" y="4358"/>
              <a:ext cx="3685" cy="1239"/>
              <a:chOff x="204" y="3566"/>
              <a:chExt cx="5352" cy="408"/>
            </a:xfrm>
          </p:grpSpPr>
          <p:grpSp>
            <p:nvGrpSpPr>
              <p:cNvPr id="125" name="Group 133"/>
              <p:cNvGrpSpPr>
                <a:grpSpLocks/>
              </p:cNvGrpSpPr>
              <p:nvPr/>
            </p:nvGrpSpPr>
            <p:grpSpPr bwMode="auto">
              <a:xfrm>
                <a:off x="884" y="3566"/>
                <a:ext cx="184" cy="408"/>
                <a:chOff x="1022" y="608"/>
                <a:chExt cx="184" cy="485"/>
              </a:xfrm>
            </p:grpSpPr>
            <p:sp>
              <p:nvSpPr>
                <p:cNvPr id="137" name="Rectangle 134"/>
                <p:cNvSpPr>
                  <a:spLocks noChangeArrowheads="1"/>
                </p:cNvSpPr>
                <p:nvPr/>
              </p:nvSpPr>
              <p:spPr bwMode="auto">
                <a:xfrm rot="-5400000">
                  <a:off x="835" y="800"/>
                  <a:ext cx="485" cy="102"/>
                </a:xfrm>
                <a:prstGeom prst="rect">
                  <a:avLst/>
                </a:prstGeom>
                <a:gradFill rotWithShape="1">
                  <a:gsLst>
                    <a:gs pos="0">
                      <a:srgbClr val="94B8DC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38" name="Rectangle 135"/>
                <p:cNvSpPr>
                  <a:spLocks noChangeArrowheads="1"/>
                </p:cNvSpPr>
                <p:nvPr/>
              </p:nvSpPr>
              <p:spPr bwMode="auto">
                <a:xfrm>
                  <a:off x="1022" y="801"/>
                  <a:ext cx="184" cy="80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folHlink">
                        <a:gamma/>
                        <a:tint val="0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 sz="1800"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26" name="Group 136"/>
              <p:cNvGrpSpPr>
                <a:grpSpLocks/>
              </p:cNvGrpSpPr>
              <p:nvPr/>
            </p:nvGrpSpPr>
            <p:grpSpPr bwMode="auto">
              <a:xfrm>
                <a:off x="1020" y="3584"/>
                <a:ext cx="4536" cy="373"/>
                <a:chOff x="1155" y="576"/>
                <a:chExt cx="4401" cy="571"/>
              </a:xfrm>
            </p:grpSpPr>
            <p:sp>
              <p:nvSpPr>
                <p:cNvPr id="133" name="AutoShape 137"/>
                <p:cNvSpPr>
                  <a:spLocks noChangeArrowheads="1"/>
                </p:cNvSpPr>
                <p:nvPr/>
              </p:nvSpPr>
              <p:spPr bwMode="auto">
                <a:xfrm>
                  <a:off x="1155" y="576"/>
                  <a:ext cx="4401" cy="528"/>
                </a:xfrm>
                <a:prstGeom prst="roundRect">
                  <a:avLst>
                    <a:gd name="adj" fmla="val 5264"/>
                  </a:avLst>
                </a:prstGeom>
                <a:solidFill>
                  <a:srgbClr val="E2ECF6"/>
                </a:solidFill>
                <a:ln w="1270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34" name="AutoShape 138"/>
                <p:cNvSpPr>
                  <a:spLocks noChangeArrowheads="1"/>
                </p:cNvSpPr>
                <p:nvPr/>
              </p:nvSpPr>
              <p:spPr bwMode="auto">
                <a:xfrm>
                  <a:off x="1177" y="596"/>
                  <a:ext cx="4334" cy="483"/>
                </a:xfrm>
                <a:prstGeom prst="roundRect">
                  <a:avLst>
                    <a:gd name="adj" fmla="val 7505"/>
                  </a:avLst>
                </a:prstGeom>
                <a:solidFill>
                  <a:schemeClr val="bg1"/>
                </a:solidFill>
                <a:ln w="635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35" name="AutoShape 139"/>
                <p:cNvSpPr>
                  <a:spLocks noChangeArrowheads="1"/>
                </p:cNvSpPr>
                <p:nvPr/>
              </p:nvSpPr>
              <p:spPr bwMode="auto">
                <a:xfrm>
                  <a:off x="1176" y="1104"/>
                  <a:ext cx="4351" cy="43"/>
                </a:xfrm>
                <a:custGeom>
                  <a:avLst/>
                  <a:gdLst>
                    <a:gd name="T0" fmla="*/ 35 w 21600"/>
                    <a:gd name="T1" fmla="*/ 0 h 21600"/>
                    <a:gd name="T2" fmla="*/ 18 w 21600"/>
                    <a:gd name="T3" fmla="*/ 0 h 21600"/>
                    <a:gd name="T4" fmla="*/ 1 w 21600"/>
                    <a:gd name="T5" fmla="*/ 0 h 21600"/>
                    <a:gd name="T6" fmla="*/ 18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2254 w 21600"/>
                    <a:gd name="T13" fmla="*/ 2009 h 21600"/>
                    <a:gd name="T14" fmla="*/ 19346 w 21600"/>
                    <a:gd name="T15" fmla="*/ 19591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905" y="21600"/>
                      </a:lnTo>
                      <a:lnTo>
                        <a:pt x="2069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0D2D8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6" name="AutoShape 140"/>
                <p:cNvSpPr>
                  <a:spLocks noChangeArrowheads="1"/>
                </p:cNvSpPr>
                <p:nvPr/>
              </p:nvSpPr>
              <p:spPr bwMode="gray">
                <a:xfrm>
                  <a:off x="1156" y="787"/>
                  <a:ext cx="4339" cy="105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noFill/>
                  <a:round/>
                  <a:headEnd/>
                  <a:tailEnd/>
                </a:ln>
              </p:spPr>
              <p:txBody>
                <a:bodyPr lIns="91434" tIns="45718" rIns="91434" bIns="45718" anchor="ctr">
                  <a:spAutoFit/>
                </a:bodyPr>
                <a:lstStyle/>
                <a:p>
                  <a:pPr marL="84138" indent="-84138" latinLnBrk="0">
                    <a:lnSpc>
                      <a:spcPct val="110000"/>
                    </a:lnSpc>
                    <a:spcBef>
                      <a:spcPct val="30000"/>
                    </a:spcBef>
                    <a:buClr>
                      <a:srgbClr val="969696"/>
                    </a:buClr>
                    <a:buSzPct val="110000"/>
                    <a:buFont typeface="Wingdings" pitchFamily="2" charset="2"/>
                    <a:buChar char="§"/>
                  </a:pPr>
                  <a:endParaRPr lang="ko-KR" altLang="ko-KR" sz="1000"/>
                </a:p>
              </p:txBody>
            </p:sp>
          </p:grpSp>
          <p:grpSp>
            <p:nvGrpSpPr>
              <p:cNvPr id="127" name="Group 141"/>
              <p:cNvGrpSpPr>
                <a:grpSpLocks/>
              </p:cNvGrpSpPr>
              <p:nvPr/>
            </p:nvGrpSpPr>
            <p:grpSpPr bwMode="auto">
              <a:xfrm>
                <a:off x="204" y="3580"/>
                <a:ext cx="726" cy="380"/>
                <a:chOff x="204" y="572"/>
                <a:chExt cx="872" cy="583"/>
              </a:xfrm>
            </p:grpSpPr>
            <p:sp>
              <p:nvSpPr>
                <p:cNvPr id="128" name="Rectangle 142"/>
                <p:cNvSpPr>
                  <a:spLocks noChangeArrowheads="1"/>
                </p:cNvSpPr>
                <p:nvPr/>
              </p:nvSpPr>
              <p:spPr bwMode="auto">
                <a:xfrm>
                  <a:off x="378" y="572"/>
                  <a:ext cx="698" cy="5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29" name="AutoShape 143"/>
                <p:cNvSpPr>
                  <a:spLocks noChangeArrowheads="1"/>
                </p:cNvSpPr>
                <p:nvPr/>
              </p:nvSpPr>
              <p:spPr bwMode="auto">
                <a:xfrm>
                  <a:off x="216" y="1110"/>
                  <a:ext cx="822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493 w 21600"/>
                    <a:gd name="T13" fmla="*/ 4320 h 21600"/>
                    <a:gd name="T14" fmla="*/ 17107 w 21600"/>
                    <a:gd name="T15" fmla="*/ 1728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0D2D8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AutoShape 144"/>
                <p:cNvSpPr>
                  <a:spLocks noChangeArrowheads="1"/>
                </p:cNvSpPr>
                <p:nvPr/>
              </p:nvSpPr>
              <p:spPr bwMode="auto">
                <a:xfrm>
                  <a:off x="204" y="577"/>
                  <a:ext cx="853" cy="525"/>
                </a:xfrm>
                <a:prstGeom prst="roundRect">
                  <a:avLst>
                    <a:gd name="adj" fmla="val 4926"/>
                  </a:avLst>
                </a:prstGeom>
                <a:gradFill rotWithShape="0">
                  <a:gsLst>
                    <a:gs pos="0">
                      <a:srgbClr val="7BA7D3"/>
                    </a:gs>
                    <a:gs pos="100000">
                      <a:srgbClr val="7BA7D3">
                        <a:gamma/>
                        <a:tint val="30196"/>
                        <a:invGamma/>
                      </a:srgbClr>
                    </a:gs>
                  </a:gsLst>
                  <a:lin ang="5400000" scaled="1"/>
                </a:gradFill>
                <a:ln w="9525">
                  <a:solidFill>
                    <a:srgbClr val="488CCA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rgbClr val="006699"/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>
                    <a:defRPr/>
                  </a:pPr>
                  <a:endParaRPr lang="ko-KR" altLang="en-US" sz="1800"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31" name="AutoShape 145"/>
                <p:cNvSpPr>
                  <a:spLocks noChangeArrowheads="1"/>
                </p:cNvSpPr>
                <p:nvPr/>
              </p:nvSpPr>
              <p:spPr bwMode="auto">
                <a:xfrm>
                  <a:off x="218" y="587"/>
                  <a:ext cx="825" cy="241"/>
                </a:xfrm>
                <a:prstGeom prst="roundRect">
                  <a:avLst>
                    <a:gd name="adj" fmla="val 10713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AAC7E4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32" name="AutoShape 146"/>
                <p:cNvSpPr>
                  <a:spLocks noChangeArrowheads="1"/>
                </p:cNvSpPr>
                <p:nvPr/>
              </p:nvSpPr>
              <p:spPr bwMode="gray">
                <a:xfrm>
                  <a:off x="276" y="724"/>
                  <a:ext cx="708" cy="234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noFill/>
                  <a:round/>
                  <a:headEnd/>
                  <a:tailEnd/>
                </a:ln>
              </p:spPr>
              <p:txBody>
                <a:bodyPr lIns="91434" tIns="45718" rIns="91434" bIns="45718" anchor="ctr">
                  <a:spAutoFit/>
                </a:bodyPr>
                <a:lstStyle/>
                <a:p>
                  <a:pPr algn="ctr" latinLnBrk="0"/>
                  <a:r>
                    <a:rPr kumimoji="0" lang="ko-KR" altLang="en-US" sz="1600">
                      <a:latin typeface="휴먼모음T" pitchFamily="18" charset="-127"/>
                      <a:ea typeface="휴먼모음T" pitchFamily="18" charset="-127"/>
                    </a:rPr>
                    <a:t>기타</a:t>
                  </a:r>
                </a:p>
              </p:txBody>
            </p:sp>
          </p:grpSp>
        </p:grpSp>
        <p:pic>
          <p:nvPicPr>
            <p:cNvPr id="119" name="Picture 204" descr="menu_top_logo">
              <a:hlinkClick r:id="rId40"/>
            </p:cNvPr>
            <p:cNvPicPr preferRelativeResize="0">
              <a:picLocks noChangeArrowheads="1"/>
            </p:cNvPicPr>
            <p:nvPr/>
          </p:nvPicPr>
          <p:blipFill>
            <a:blip r:embed="rId41" cstate="print"/>
            <a:srcRect/>
            <a:stretch>
              <a:fillRect/>
            </a:stretch>
          </p:blipFill>
          <p:spPr bwMode="auto">
            <a:xfrm>
              <a:off x="1020" y="5120"/>
              <a:ext cx="930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" name="Picture 205" descr="logo">
              <a:hlinkClick r:id="rId42"/>
            </p:cNvPr>
            <p:cNvPicPr preferRelativeResize="0">
              <a:picLocks noChangeArrowheads="1"/>
            </p:cNvPicPr>
            <p:nvPr/>
          </p:nvPicPr>
          <p:blipFill>
            <a:blip r:embed="rId43" cstate="print"/>
            <a:srcRect/>
            <a:stretch>
              <a:fillRect/>
            </a:stretch>
          </p:blipFill>
          <p:spPr bwMode="auto">
            <a:xfrm>
              <a:off x="2782" y="5138"/>
              <a:ext cx="1095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1" name="Picture 41"/>
            <p:cNvPicPr>
              <a:picLocks noChangeAspect="1" noChangeArrowheads="1"/>
            </p:cNvPicPr>
            <p:nvPr/>
          </p:nvPicPr>
          <p:blipFill>
            <a:blip r:embed="rId44" cstate="print"/>
            <a:srcRect/>
            <a:stretch>
              <a:fillRect/>
            </a:stretch>
          </p:blipFill>
          <p:spPr bwMode="auto">
            <a:xfrm>
              <a:off x="2877" y="4549"/>
              <a:ext cx="1000" cy="2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22" name="Picture 42"/>
            <p:cNvPicPr>
              <a:picLocks noChangeAspect="1" noChangeArrowheads="1"/>
            </p:cNvPicPr>
            <p:nvPr/>
          </p:nvPicPr>
          <p:blipFill>
            <a:blip r:embed="rId45" cstate="print"/>
            <a:srcRect/>
            <a:stretch>
              <a:fillRect/>
            </a:stretch>
          </p:blipFill>
          <p:spPr bwMode="auto">
            <a:xfrm>
              <a:off x="990" y="4501"/>
              <a:ext cx="1238" cy="26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23" name="Picture 43"/>
            <p:cNvPicPr>
              <a:picLocks noChangeAspect="1" noChangeArrowheads="1"/>
            </p:cNvPicPr>
            <p:nvPr/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861" t="8427" r="10674"/>
            <a:stretch>
              <a:fillRect/>
            </a:stretch>
          </p:blipFill>
          <p:spPr bwMode="auto">
            <a:xfrm>
              <a:off x="2210" y="4665"/>
              <a:ext cx="952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Picture 44"/>
            <p:cNvPicPr>
              <a:picLocks noChangeAspect="1" noChangeArrowheads="1"/>
            </p:cNvPicPr>
            <p:nvPr/>
          </p:nvPicPr>
          <p:blipFill>
            <a:blip r:embed="rId47" cstate="print"/>
            <a:srcRect/>
            <a:stretch>
              <a:fillRect/>
            </a:stretch>
          </p:blipFill>
          <p:spPr bwMode="auto">
            <a:xfrm>
              <a:off x="1038" y="4787"/>
              <a:ext cx="720" cy="2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139" name="Group 50"/>
          <p:cNvGrpSpPr>
            <a:grpSpLocks/>
          </p:cNvGrpSpPr>
          <p:nvPr/>
        </p:nvGrpSpPr>
        <p:grpSpPr bwMode="auto">
          <a:xfrm>
            <a:off x="128464" y="4736676"/>
            <a:ext cx="4696072" cy="1584176"/>
            <a:chOff x="332" y="4549"/>
            <a:chExt cx="3685" cy="1381"/>
          </a:xfrm>
        </p:grpSpPr>
        <p:grpSp>
          <p:nvGrpSpPr>
            <p:cNvPr id="140" name="Group 215"/>
            <p:cNvGrpSpPr>
              <a:grpSpLocks/>
            </p:cNvGrpSpPr>
            <p:nvPr/>
          </p:nvGrpSpPr>
          <p:grpSpPr bwMode="auto">
            <a:xfrm>
              <a:off x="332" y="4549"/>
              <a:ext cx="3685" cy="1381"/>
              <a:chOff x="204" y="3029"/>
              <a:chExt cx="5352" cy="537"/>
            </a:xfrm>
          </p:grpSpPr>
          <p:grpSp>
            <p:nvGrpSpPr>
              <p:cNvPr id="149" name="Group 159"/>
              <p:cNvGrpSpPr>
                <a:grpSpLocks/>
              </p:cNvGrpSpPr>
              <p:nvPr/>
            </p:nvGrpSpPr>
            <p:grpSpPr bwMode="auto">
              <a:xfrm>
                <a:off x="884" y="3029"/>
                <a:ext cx="184" cy="537"/>
                <a:chOff x="1022" y="608"/>
                <a:chExt cx="184" cy="485"/>
              </a:xfrm>
            </p:grpSpPr>
            <p:sp>
              <p:nvSpPr>
                <p:cNvPr id="161" name="Rectangle 160"/>
                <p:cNvSpPr>
                  <a:spLocks noChangeArrowheads="1"/>
                </p:cNvSpPr>
                <p:nvPr/>
              </p:nvSpPr>
              <p:spPr bwMode="auto">
                <a:xfrm rot="-5400000">
                  <a:off x="835" y="800"/>
                  <a:ext cx="485" cy="102"/>
                </a:xfrm>
                <a:prstGeom prst="rect">
                  <a:avLst/>
                </a:prstGeom>
                <a:gradFill rotWithShape="1">
                  <a:gsLst>
                    <a:gs pos="0">
                      <a:srgbClr val="94B8DC"/>
                    </a:gs>
                    <a:gs pos="100000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62" name="Rectangle 161"/>
                <p:cNvSpPr>
                  <a:spLocks noChangeArrowheads="1"/>
                </p:cNvSpPr>
                <p:nvPr/>
              </p:nvSpPr>
              <p:spPr bwMode="auto">
                <a:xfrm>
                  <a:off x="1022" y="800"/>
                  <a:ext cx="184" cy="79"/>
                </a:xfrm>
                <a:prstGeom prst="rect">
                  <a:avLst/>
                </a:prstGeom>
                <a:gradFill rotWithShape="0">
                  <a:gsLst>
                    <a:gs pos="0">
                      <a:schemeClr val="folHlink"/>
                    </a:gs>
                    <a:gs pos="50000">
                      <a:schemeClr val="folHlink">
                        <a:gamma/>
                        <a:tint val="0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 sz="1800">
                    <a:latin typeface="굴림" pitchFamily="50" charset="-127"/>
                    <a:ea typeface="굴림" pitchFamily="50" charset="-127"/>
                  </a:endParaRPr>
                </a:p>
              </p:txBody>
            </p:sp>
          </p:grpSp>
          <p:grpSp>
            <p:nvGrpSpPr>
              <p:cNvPr id="150" name="Group 162"/>
              <p:cNvGrpSpPr>
                <a:grpSpLocks/>
              </p:cNvGrpSpPr>
              <p:nvPr/>
            </p:nvGrpSpPr>
            <p:grpSpPr bwMode="auto">
              <a:xfrm>
                <a:off x="1020" y="3053"/>
                <a:ext cx="4536" cy="490"/>
                <a:chOff x="1155" y="576"/>
                <a:chExt cx="4401" cy="571"/>
              </a:xfrm>
            </p:grpSpPr>
            <p:sp>
              <p:nvSpPr>
                <p:cNvPr id="157" name="AutoShape 163"/>
                <p:cNvSpPr>
                  <a:spLocks noChangeArrowheads="1"/>
                </p:cNvSpPr>
                <p:nvPr/>
              </p:nvSpPr>
              <p:spPr bwMode="auto">
                <a:xfrm>
                  <a:off x="1155" y="576"/>
                  <a:ext cx="4401" cy="528"/>
                </a:xfrm>
                <a:prstGeom prst="roundRect">
                  <a:avLst>
                    <a:gd name="adj" fmla="val 5264"/>
                  </a:avLst>
                </a:prstGeom>
                <a:solidFill>
                  <a:srgbClr val="E2ECF6"/>
                </a:solidFill>
                <a:ln w="1270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58" name="AutoShape 164"/>
                <p:cNvSpPr>
                  <a:spLocks noChangeArrowheads="1"/>
                </p:cNvSpPr>
                <p:nvPr/>
              </p:nvSpPr>
              <p:spPr bwMode="auto">
                <a:xfrm>
                  <a:off x="1177" y="596"/>
                  <a:ext cx="4334" cy="483"/>
                </a:xfrm>
                <a:prstGeom prst="roundRect">
                  <a:avLst>
                    <a:gd name="adj" fmla="val 7505"/>
                  </a:avLst>
                </a:prstGeom>
                <a:solidFill>
                  <a:schemeClr val="bg1"/>
                </a:solidFill>
                <a:ln w="635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59" name="AutoShape 165"/>
                <p:cNvSpPr>
                  <a:spLocks noChangeArrowheads="1"/>
                </p:cNvSpPr>
                <p:nvPr/>
              </p:nvSpPr>
              <p:spPr bwMode="auto">
                <a:xfrm>
                  <a:off x="1176" y="1104"/>
                  <a:ext cx="4351" cy="43"/>
                </a:xfrm>
                <a:custGeom>
                  <a:avLst/>
                  <a:gdLst>
                    <a:gd name="T0" fmla="*/ 35 w 21600"/>
                    <a:gd name="T1" fmla="*/ 0 h 21600"/>
                    <a:gd name="T2" fmla="*/ 18 w 21600"/>
                    <a:gd name="T3" fmla="*/ 0 h 21600"/>
                    <a:gd name="T4" fmla="*/ 1 w 21600"/>
                    <a:gd name="T5" fmla="*/ 0 h 21600"/>
                    <a:gd name="T6" fmla="*/ 18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2254 w 21600"/>
                    <a:gd name="T13" fmla="*/ 2009 h 21600"/>
                    <a:gd name="T14" fmla="*/ 19346 w 21600"/>
                    <a:gd name="T15" fmla="*/ 19591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905" y="21600"/>
                      </a:lnTo>
                      <a:lnTo>
                        <a:pt x="20695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0D2D8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AutoShape 166"/>
                <p:cNvSpPr>
                  <a:spLocks noChangeArrowheads="1"/>
                </p:cNvSpPr>
                <p:nvPr/>
              </p:nvSpPr>
              <p:spPr bwMode="gray">
                <a:xfrm>
                  <a:off x="1156" y="788"/>
                  <a:ext cx="4339" cy="103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noFill/>
                  <a:round/>
                  <a:headEnd/>
                  <a:tailEnd/>
                </a:ln>
              </p:spPr>
              <p:txBody>
                <a:bodyPr lIns="91434" tIns="45718" rIns="91434" bIns="45718" anchor="ctr">
                  <a:spAutoFit/>
                </a:bodyPr>
                <a:lstStyle/>
                <a:p>
                  <a:pPr marL="84138" indent="-84138" latinLnBrk="0">
                    <a:lnSpc>
                      <a:spcPct val="110000"/>
                    </a:lnSpc>
                    <a:spcBef>
                      <a:spcPct val="30000"/>
                    </a:spcBef>
                    <a:buClr>
                      <a:srgbClr val="969696"/>
                    </a:buClr>
                    <a:buSzPct val="110000"/>
                    <a:buFont typeface="Wingdings" pitchFamily="2" charset="2"/>
                    <a:buChar char="§"/>
                  </a:pPr>
                  <a:endParaRPr lang="ko-KR" altLang="ko-KR" sz="1000"/>
                </a:p>
              </p:txBody>
            </p:sp>
          </p:grpSp>
          <p:grpSp>
            <p:nvGrpSpPr>
              <p:cNvPr id="151" name="Group 167"/>
              <p:cNvGrpSpPr>
                <a:grpSpLocks/>
              </p:cNvGrpSpPr>
              <p:nvPr/>
            </p:nvGrpSpPr>
            <p:grpSpPr bwMode="auto">
              <a:xfrm>
                <a:off x="204" y="3048"/>
                <a:ext cx="726" cy="500"/>
                <a:chOff x="204" y="572"/>
                <a:chExt cx="872" cy="583"/>
              </a:xfrm>
            </p:grpSpPr>
            <p:sp>
              <p:nvSpPr>
                <p:cNvPr id="152" name="Rectangle 168"/>
                <p:cNvSpPr>
                  <a:spLocks noChangeArrowheads="1"/>
                </p:cNvSpPr>
                <p:nvPr/>
              </p:nvSpPr>
              <p:spPr bwMode="auto">
                <a:xfrm>
                  <a:off x="378" y="572"/>
                  <a:ext cx="698" cy="5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53" name="AutoShape 169"/>
                <p:cNvSpPr>
                  <a:spLocks noChangeArrowheads="1"/>
                </p:cNvSpPr>
                <p:nvPr/>
              </p:nvSpPr>
              <p:spPr bwMode="auto">
                <a:xfrm>
                  <a:off x="216" y="1110"/>
                  <a:ext cx="822" cy="4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493 w 21600"/>
                    <a:gd name="T13" fmla="*/ 4320 h 21600"/>
                    <a:gd name="T14" fmla="*/ 17107 w 21600"/>
                    <a:gd name="T15" fmla="*/ 17280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0D2D8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154" name="AutoShape 170"/>
                <p:cNvSpPr>
                  <a:spLocks noChangeArrowheads="1"/>
                </p:cNvSpPr>
                <p:nvPr/>
              </p:nvSpPr>
              <p:spPr bwMode="auto">
                <a:xfrm>
                  <a:off x="204" y="577"/>
                  <a:ext cx="853" cy="527"/>
                </a:xfrm>
                <a:prstGeom prst="roundRect">
                  <a:avLst>
                    <a:gd name="adj" fmla="val 4926"/>
                  </a:avLst>
                </a:prstGeom>
                <a:gradFill rotWithShape="0">
                  <a:gsLst>
                    <a:gs pos="0">
                      <a:srgbClr val="7BA7D3"/>
                    </a:gs>
                    <a:gs pos="100000">
                      <a:srgbClr val="7BA7D3">
                        <a:gamma/>
                        <a:tint val="30196"/>
                        <a:invGamma/>
                      </a:srgbClr>
                    </a:gs>
                  </a:gsLst>
                  <a:lin ang="5400000" scaled="1"/>
                </a:gradFill>
                <a:ln w="9525">
                  <a:solidFill>
                    <a:srgbClr val="488CCA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rgbClr val="006699"/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>
                    <a:defRPr/>
                  </a:pPr>
                  <a:endParaRPr lang="ko-KR" altLang="en-US" sz="1800"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155" name="AutoShape 171"/>
                <p:cNvSpPr>
                  <a:spLocks noChangeArrowheads="1"/>
                </p:cNvSpPr>
                <p:nvPr/>
              </p:nvSpPr>
              <p:spPr bwMode="auto">
                <a:xfrm>
                  <a:off x="218" y="587"/>
                  <a:ext cx="825" cy="241"/>
                </a:xfrm>
                <a:prstGeom prst="roundRect">
                  <a:avLst>
                    <a:gd name="adj" fmla="val 10713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AAC7E4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56" name="AutoShape 172"/>
                <p:cNvSpPr>
                  <a:spLocks noChangeArrowheads="1"/>
                </p:cNvSpPr>
                <p:nvPr/>
              </p:nvSpPr>
              <p:spPr bwMode="gray">
                <a:xfrm>
                  <a:off x="276" y="725"/>
                  <a:ext cx="708" cy="231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noFill/>
                  <a:round/>
                  <a:headEnd/>
                  <a:tailEnd/>
                </a:ln>
              </p:spPr>
              <p:txBody>
                <a:bodyPr lIns="91434" tIns="45718" rIns="91434" bIns="45718" anchor="ctr">
                  <a:spAutoFit/>
                </a:bodyPr>
                <a:lstStyle/>
                <a:p>
                  <a:pPr algn="ctr" latinLnBrk="0"/>
                  <a:r>
                    <a:rPr kumimoji="0" lang="ko-KR" altLang="en-US" sz="1600">
                      <a:latin typeface="휴먼모음T" pitchFamily="18" charset="-127"/>
                      <a:ea typeface="휴먼모음T" pitchFamily="18" charset="-127"/>
                    </a:rPr>
                    <a:t>교육기관</a:t>
                  </a:r>
                </a:p>
              </p:txBody>
            </p:sp>
          </p:grpSp>
        </p:grpSp>
        <p:pic>
          <p:nvPicPr>
            <p:cNvPr id="141" name="Picture 174"/>
            <p:cNvPicPr>
              <a:picLocks noChangeAspect="1" noChangeArrowheads="1"/>
            </p:cNvPicPr>
            <p:nvPr/>
          </p:nvPicPr>
          <p:blipFill>
            <a:blip r:embed="rId48" cstate="print"/>
            <a:srcRect/>
            <a:stretch>
              <a:fillRect/>
            </a:stretch>
          </p:blipFill>
          <p:spPr bwMode="auto">
            <a:xfrm>
              <a:off x="1112" y="5061"/>
              <a:ext cx="857" cy="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2" name="Picture 176"/>
            <p:cNvPicPr>
              <a:picLocks noChangeAspect="1" noChangeArrowheads="1"/>
            </p:cNvPicPr>
            <p:nvPr/>
          </p:nvPicPr>
          <p:blipFill>
            <a:blip r:embed="rId4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08" y="5406"/>
              <a:ext cx="669" cy="24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143" name="Picture 212"/>
            <p:cNvPicPr>
              <a:picLocks noChangeAspect="1" noChangeArrowheads="1"/>
            </p:cNvPicPr>
            <p:nvPr/>
          </p:nvPicPr>
          <p:blipFill>
            <a:blip r:embed="rId50" cstate="print"/>
            <a:srcRect/>
            <a:stretch>
              <a:fillRect/>
            </a:stretch>
          </p:blipFill>
          <p:spPr bwMode="auto">
            <a:xfrm>
              <a:off x="1065" y="4739"/>
              <a:ext cx="76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4" name="Picture 69" descr="logo">
              <a:hlinkClick r:id="rId51"/>
            </p:cNvPr>
            <p:cNvPicPr>
              <a:picLocks noChangeAspect="1" noChangeArrowheads="1"/>
            </p:cNvPicPr>
            <p:nvPr/>
          </p:nvPicPr>
          <p:blipFill>
            <a:blip r:embed="rId52" cstate="print"/>
            <a:srcRect/>
            <a:stretch>
              <a:fillRect/>
            </a:stretch>
          </p:blipFill>
          <p:spPr bwMode="auto">
            <a:xfrm>
              <a:off x="1969" y="4692"/>
              <a:ext cx="763" cy="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" name="Picture 70" descr="logo"/>
            <p:cNvPicPr>
              <a:picLocks noChangeAspect="1" noChangeArrowheads="1"/>
            </p:cNvPicPr>
            <p:nvPr/>
          </p:nvPicPr>
          <p:blipFill>
            <a:blip r:embed="rId53" cstate="print"/>
            <a:srcRect/>
            <a:stretch>
              <a:fillRect/>
            </a:stretch>
          </p:blipFill>
          <p:spPr bwMode="auto">
            <a:xfrm>
              <a:off x="1157" y="5359"/>
              <a:ext cx="860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6" name="Picture 71" descr="전남대학교">
              <a:hlinkClick r:id="rId54"/>
            </p:cNvPr>
            <p:cNvPicPr>
              <a:picLocks noChangeAspect="1" noChangeArrowheads="1"/>
            </p:cNvPicPr>
            <p:nvPr/>
          </p:nvPicPr>
          <p:blipFill>
            <a:blip r:embed="rId55" cstate="print"/>
            <a:srcRect/>
            <a:stretch>
              <a:fillRect/>
            </a:stretch>
          </p:blipFill>
          <p:spPr bwMode="auto">
            <a:xfrm>
              <a:off x="2904" y="4800"/>
              <a:ext cx="875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" name="Picture 72"/>
            <p:cNvPicPr>
              <a:picLocks noChangeAspect="1" noChangeArrowheads="1"/>
            </p:cNvPicPr>
            <p:nvPr/>
          </p:nvPicPr>
          <p:blipFill>
            <a:blip r:embed="rId56" cstate="print"/>
            <a:srcRect/>
            <a:stretch>
              <a:fillRect/>
            </a:stretch>
          </p:blipFill>
          <p:spPr bwMode="auto">
            <a:xfrm>
              <a:off x="2208" y="5073"/>
              <a:ext cx="762" cy="2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48" name="Picture 73" descr="ui"/>
            <p:cNvPicPr>
              <a:picLocks noChangeAspect="1" noChangeArrowheads="1"/>
            </p:cNvPicPr>
            <p:nvPr/>
          </p:nvPicPr>
          <p:blipFill>
            <a:blip r:embed="rId57" cstate="print"/>
            <a:srcRect/>
            <a:stretch>
              <a:fillRect/>
            </a:stretch>
          </p:blipFill>
          <p:spPr bwMode="auto">
            <a:xfrm>
              <a:off x="3160" y="5120"/>
              <a:ext cx="572" cy="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29" name="그룹 228"/>
          <p:cNvGrpSpPr/>
          <p:nvPr/>
        </p:nvGrpSpPr>
        <p:grpSpPr>
          <a:xfrm>
            <a:off x="5109148" y="908720"/>
            <a:ext cx="4630200" cy="3888432"/>
            <a:chOff x="603250" y="1852613"/>
            <a:chExt cx="5849938" cy="5822950"/>
          </a:xfrm>
        </p:grpSpPr>
        <p:grpSp>
          <p:nvGrpSpPr>
            <p:cNvPr id="230" name="Group 9"/>
            <p:cNvGrpSpPr>
              <a:grpSpLocks/>
            </p:cNvGrpSpPr>
            <p:nvPr/>
          </p:nvGrpSpPr>
          <p:grpSpPr bwMode="auto">
            <a:xfrm>
              <a:off x="603250" y="1852613"/>
              <a:ext cx="5849938" cy="5822950"/>
              <a:chOff x="318" y="1310"/>
              <a:chExt cx="3685" cy="3525"/>
            </a:xfrm>
          </p:grpSpPr>
          <p:grpSp>
            <p:nvGrpSpPr>
              <p:cNvPr id="283" name="Group 10"/>
              <p:cNvGrpSpPr>
                <a:grpSpLocks/>
              </p:cNvGrpSpPr>
              <p:nvPr/>
            </p:nvGrpSpPr>
            <p:grpSpPr bwMode="auto">
              <a:xfrm>
                <a:off x="786" y="1344"/>
                <a:ext cx="3217" cy="3322"/>
                <a:chOff x="723" y="1200"/>
                <a:chExt cx="3217" cy="3193"/>
              </a:xfrm>
            </p:grpSpPr>
            <p:grpSp>
              <p:nvGrpSpPr>
                <p:cNvPr id="290" name="Group 86"/>
                <p:cNvGrpSpPr>
                  <a:grpSpLocks/>
                </p:cNvGrpSpPr>
                <p:nvPr/>
              </p:nvGrpSpPr>
              <p:grpSpPr bwMode="auto">
                <a:xfrm>
                  <a:off x="723" y="1768"/>
                  <a:ext cx="127" cy="2323"/>
                  <a:chOff x="1022" y="608"/>
                  <a:chExt cx="184" cy="485"/>
                </a:xfrm>
              </p:grpSpPr>
              <p:sp>
                <p:nvSpPr>
                  <p:cNvPr id="294" name="Rectangle 87"/>
                  <p:cNvSpPr>
                    <a:spLocks noChangeArrowheads="1"/>
                  </p:cNvSpPr>
                  <p:nvPr/>
                </p:nvSpPr>
                <p:spPr bwMode="auto">
                  <a:xfrm rot="-5400000">
                    <a:off x="835" y="800"/>
                    <a:ext cx="485" cy="10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94B8DC"/>
                      </a:gs>
                      <a:gs pos="100000">
                        <a:srgbClr val="FFFFFF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ko-KR" altLang="ko-KR" sz="1800"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295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1022" y="800"/>
                    <a:ext cx="184" cy="80"/>
                  </a:xfrm>
                  <a:prstGeom prst="rect">
                    <a:avLst/>
                  </a:prstGeom>
                  <a:gradFill rotWithShape="0">
                    <a:gsLst>
                      <a:gs pos="0">
                        <a:schemeClr val="folHlink"/>
                      </a:gs>
                      <a:gs pos="50000">
                        <a:schemeClr val="folHlink">
                          <a:gamma/>
                          <a:tint val="0"/>
                          <a:invGamma/>
                        </a:schemeClr>
                      </a:gs>
                      <a:gs pos="100000">
                        <a:schemeClr val="folHlink"/>
                      </a:gs>
                    </a:gsLst>
                    <a:lin ang="5400000" scaled="1"/>
                  </a:gra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ko-KR" altLang="en-US" sz="1800">
                      <a:latin typeface="굴림" pitchFamily="50" charset="-127"/>
                      <a:ea typeface="굴림" pitchFamily="50" charset="-127"/>
                    </a:endParaRPr>
                  </a:p>
                </p:txBody>
              </p:sp>
            </p:grpSp>
            <p:sp>
              <p:nvSpPr>
                <p:cNvPr id="291" name="AutoShape 90"/>
                <p:cNvSpPr>
                  <a:spLocks noChangeArrowheads="1"/>
                </p:cNvSpPr>
                <p:nvPr/>
              </p:nvSpPr>
              <p:spPr bwMode="auto">
                <a:xfrm>
                  <a:off x="817" y="1200"/>
                  <a:ext cx="3123" cy="3193"/>
                </a:xfrm>
                <a:prstGeom prst="roundRect">
                  <a:avLst>
                    <a:gd name="adj" fmla="val 5264"/>
                  </a:avLst>
                </a:prstGeom>
                <a:solidFill>
                  <a:srgbClr val="E2ECF6"/>
                </a:solidFill>
                <a:ln w="1270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92" name="AutoShape 91"/>
                <p:cNvSpPr>
                  <a:spLocks noChangeArrowheads="1"/>
                </p:cNvSpPr>
                <p:nvPr/>
              </p:nvSpPr>
              <p:spPr bwMode="auto">
                <a:xfrm>
                  <a:off x="833" y="1243"/>
                  <a:ext cx="3075" cy="3087"/>
                </a:xfrm>
                <a:prstGeom prst="roundRect">
                  <a:avLst>
                    <a:gd name="adj" fmla="val 7505"/>
                  </a:avLst>
                </a:prstGeom>
                <a:solidFill>
                  <a:schemeClr val="bg1"/>
                </a:solidFill>
                <a:ln w="6350">
                  <a:solidFill>
                    <a:srgbClr val="85AED7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93" name="AutoShape 93"/>
                <p:cNvSpPr>
                  <a:spLocks noChangeArrowheads="1"/>
                </p:cNvSpPr>
                <p:nvPr/>
              </p:nvSpPr>
              <p:spPr bwMode="gray">
                <a:xfrm>
                  <a:off x="818" y="2679"/>
                  <a:ext cx="3079" cy="228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noFill/>
                  <a:round/>
                  <a:headEnd/>
                  <a:tailEnd/>
                </a:ln>
              </p:spPr>
              <p:txBody>
                <a:bodyPr lIns="91434" tIns="45718" rIns="91434" bIns="45718" anchor="ctr">
                  <a:spAutoFit/>
                </a:bodyPr>
                <a:lstStyle/>
                <a:p>
                  <a:pPr marL="84138" indent="-84138" latinLnBrk="0">
                    <a:lnSpc>
                      <a:spcPct val="110000"/>
                    </a:lnSpc>
                    <a:spcBef>
                      <a:spcPct val="30000"/>
                    </a:spcBef>
                    <a:buClr>
                      <a:srgbClr val="969696"/>
                    </a:buClr>
                    <a:buSzPct val="110000"/>
                    <a:buFont typeface="Wingdings" pitchFamily="2" charset="2"/>
                    <a:buChar char="§"/>
                  </a:pPr>
                  <a:endParaRPr lang="ko-KR" altLang="ko-KR" sz="1000"/>
                </a:p>
              </p:txBody>
            </p:sp>
          </p:grpSp>
          <p:grpSp>
            <p:nvGrpSpPr>
              <p:cNvPr id="284" name="Group 17"/>
              <p:cNvGrpSpPr>
                <a:grpSpLocks/>
              </p:cNvGrpSpPr>
              <p:nvPr/>
            </p:nvGrpSpPr>
            <p:grpSpPr bwMode="auto">
              <a:xfrm>
                <a:off x="318" y="1310"/>
                <a:ext cx="500" cy="3525"/>
                <a:chOff x="318" y="1310"/>
                <a:chExt cx="500" cy="3525"/>
              </a:xfrm>
            </p:grpSpPr>
            <p:sp>
              <p:nvSpPr>
                <p:cNvPr id="285" name="Rectangle 95"/>
                <p:cNvSpPr>
                  <a:spLocks noChangeArrowheads="1"/>
                </p:cNvSpPr>
                <p:nvPr/>
              </p:nvSpPr>
              <p:spPr bwMode="auto">
                <a:xfrm>
                  <a:off x="418" y="1310"/>
                  <a:ext cx="400" cy="337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86" name="AutoShape 96"/>
                <p:cNvSpPr>
                  <a:spLocks noChangeArrowheads="1"/>
                </p:cNvSpPr>
                <p:nvPr/>
              </p:nvSpPr>
              <p:spPr bwMode="auto">
                <a:xfrm>
                  <a:off x="325" y="4694"/>
                  <a:ext cx="471" cy="14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494 w 21600"/>
                    <a:gd name="T13" fmla="*/ 4289 h 21600"/>
                    <a:gd name="T14" fmla="*/ 17106 w 21600"/>
                    <a:gd name="T15" fmla="*/ 17311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0D2D8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857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AutoShape 97"/>
                <p:cNvSpPr>
                  <a:spLocks noChangeArrowheads="1"/>
                </p:cNvSpPr>
                <p:nvPr/>
              </p:nvSpPr>
              <p:spPr bwMode="auto">
                <a:xfrm>
                  <a:off x="318" y="1341"/>
                  <a:ext cx="489" cy="3315"/>
                </a:xfrm>
                <a:prstGeom prst="roundRect">
                  <a:avLst>
                    <a:gd name="adj" fmla="val 4926"/>
                  </a:avLst>
                </a:prstGeom>
                <a:gradFill rotWithShape="0">
                  <a:gsLst>
                    <a:gs pos="0">
                      <a:srgbClr val="7BA7D3"/>
                    </a:gs>
                    <a:gs pos="100000">
                      <a:srgbClr val="7BA7D3">
                        <a:gamma/>
                        <a:tint val="30196"/>
                        <a:invGamma/>
                      </a:srgbClr>
                    </a:gs>
                  </a:gsLst>
                  <a:lin ang="5400000" scaled="1"/>
                </a:gradFill>
                <a:ln w="9525">
                  <a:solidFill>
                    <a:srgbClr val="488CCA"/>
                  </a:solidFill>
                  <a:round/>
                  <a:headEnd/>
                  <a:tailEnd/>
                </a:ln>
                <a:effectLst>
                  <a:outerShdw dist="12700" dir="5400000" algn="ctr" rotWithShape="0">
                    <a:srgbClr val="006699"/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>
                    <a:defRPr/>
                  </a:pPr>
                  <a:endParaRPr lang="ko-KR" altLang="en-US" sz="1800"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288" name="AutoShape 98"/>
                <p:cNvSpPr>
                  <a:spLocks noChangeArrowheads="1"/>
                </p:cNvSpPr>
                <p:nvPr/>
              </p:nvSpPr>
              <p:spPr bwMode="auto">
                <a:xfrm>
                  <a:off x="326" y="1404"/>
                  <a:ext cx="473" cy="1516"/>
                </a:xfrm>
                <a:prstGeom prst="roundRect">
                  <a:avLst>
                    <a:gd name="adj" fmla="val 10713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AAC7E4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endParaRPr lang="ko-KR" altLang="ko-KR" sz="1800"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289" name="AutoShape 99"/>
                <p:cNvSpPr>
                  <a:spLocks noChangeArrowheads="1"/>
                </p:cNvSpPr>
                <p:nvPr/>
              </p:nvSpPr>
              <p:spPr bwMode="gray">
                <a:xfrm>
                  <a:off x="359" y="2520"/>
                  <a:ext cx="406" cy="977"/>
                </a:xfrm>
                <a:prstGeom prst="roundRect">
                  <a:avLst>
                    <a:gd name="adj" fmla="val 0"/>
                  </a:avLst>
                </a:prstGeom>
                <a:noFill/>
                <a:ln w="38100">
                  <a:noFill/>
                  <a:round/>
                  <a:headEnd/>
                  <a:tailEnd/>
                </a:ln>
              </p:spPr>
              <p:txBody>
                <a:bodyPr lIns="91434" tIns="45718" rIns="91434" bIns="45718" anchor="ctr">
                  <a:spAutoFit/>
                </a:bodyPr>
                <a:lstStyle/>
                <a:p>
                  <a:pPr algn="ctr" latinLnBrk="0"/>
                  <a:r>
                    <a:rPr kumimoji="0" lang="ko-KR" altLang="en-US" sz="1600">
                      <a:latin typeface="휴먼모음T" pitchFamily="18" charset="-127"/>
                      <a:ea typeface="휴먼모음T" pitchFamily="18" charset="-127"/>
                    </a:rPr>
                    <a:t>일반기업</a:t>
                  </a:r>
                </a:p>
              </p:txBody>
            </p:sp>
          </p:grpSp>
        </p:grpSp>
        <p:grpSp>
          <p:nvGrpSpPr>
            <p:cNvPr id="231" name="Group 106"/>
            <p:cNvGrpSpPr>
              <a:grpSpLocks/>
            </p:cNvGrpSpPr>
            <p:nvPr/>
          </p:nvGrpSpPr>
          <p:grpSpPr bwMode="auto">
            <a:xfrm>
              <a:off x="1576388" y="2014538"/>
              <a:ext cx="4762500" cy="5248275"/>
              <a:chOff x="993" y="1269"/>
              <a:chExt cx="3000" cy="3306"/>
            </a:xfrm>
          </p:grpSpPr>
          <p:pic>
            <p:nvPicPr>
              <p:cNvPr id="232" name="Picture 208"/>
              <p:cNvPicPr>
                <a:picLocks noChangeAspect="1" noChangeArrowheads="1"/>
              </p:cNvPicPr>
              <p:nvPr/>
            </p:nvPicPr>
            <p:blipFill>
              <a:blip r:embed="rId58" cstate="print">
                <a:clrChange>
                  <a:clrFrom>
                    <a:srgbClr val="FBFEF0"/>
                  </a:clrFrom>
                  <a:clrTo>
                    <a:srgbClr val="FBFEF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756" y="3406"/>
                <a:ext cx="744" cy="215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grpSp>
            <p:nvGrpSpPr>
              <p:cNvPr id="233" name="Group 48"/>
              <p:cNvGrpSpPr>
                <a:grpSpLocks/>
              </p:cNvGrpSpPr>
              <p:nvPr/>
            </p:nvGrpSpPr>
            <p:grpSpPr bwMode="auto">
              <a:xfrm>
                <a:off x="1118" y="3413"/>
                <a:ext cx="1588" cy="150"/>
                <a:chOff x="2684" y="882"/>
                <a:chExt cx="1588" cy="150"/>
              </a:xfrm>
            </p:grpSpPr>
            <p:pic>
              <p:nvPicPr>
                <p:cNvPr id="281" name="Picture 193" descr="logo">
                  <a:hlinkClick r:id="rId59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60" cstate="print"/>
                <a:srcRect/>
                <a:stretch>
                  <a:fillRect/>
                </a:stretch>
              </p:blipFill>
              <p:spPr bwMode="auto">
                <a:xfrm>
                  <a:off x="2684" y="882"/>
                  <a:ext cx="571" cy="1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2" name="Picture 50" descr="a00">
                  <a:hlinkClick r:id="rId61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62" cstate="print"/>
                <a:srcRect/>
                <a:stretch>
                  <a:fillRect/>
                </a:stretch>
              </p:blipFill>
              <p:spPr bwMode="auto">
                <a:xfrm>
                  <a:off x="3303" y="899"/>
                  <a:ext cx="969" cy="1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234" name="Picture 196" descr="HP_logo"/>
              <p:cNvPicPr>
                <a:picLocks noChangeAspect="1" noChangeArrowheads="1"/>
              </p:cNvPicPr>
              <p:nvPr/>
            </p:nvPicPr>
            <p:blipFill>
              <a:blip r:embed="rId63" cstate="print"/>
              <a:srcRect/>
              <a:stretch>
                <a:fillRect/>
              </a:stretch>
            </p:blipFill>
            <p:spPr bwMode="auto">
              <a:xfrm>
                <a:off x="3065" y="1293"/>
                <a:ext cx="381" cy="2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5" name="Picture 183" descr="logo">
                <a:hlinkClick r:id="rId64"/>
              </p:cNvPr>
              <p:cNvPicPr>
                <a:picLocks noChangeAspect="1" noChangeArrowheads="1"/>
              </p:cNvPicPr>
              <p:nvPr/>
            </p:nvPicPr>
            <p:blipFill>
              <a:blip r:embed="rId65" cstate="print"/>
              <a:srcRect/>
              <a:stretch>
                <a:fillRect/>
              </a:stretch>
            </p:blipFill>
            <p:spPr bwMode="auto">
              <a:xfrm>
                <a:off x="3208" y="3644"/>
                <a:ext cx="333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6" name="Picture 177"/>
              <p:cNvPicPr>
                <a:picLocks noChangeAspect="1" noChangeArrowheads="1"/>
              </p:cNvPicPr>
              <p:nvPr/>
            </p:nvPicPr>
            <p:blipFill>
              <a:blip r:embed="rId66" cstate="print"/>
              <a:srcRect/>
              <a:stretch>
                <a:fillRect/>
              </a:stretch>
            </p:blipFill>
            <p:spPr bwMode="auto">
              <a:xfrm>
                <a:off x="1684" y="3620"/>
                <a:ext cx="911" cy="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37" name="Object 187"/>
              <p:cNvGraphicFramePr>
                <a:graphicFrameLocks noChangeAspect="1"/>
              </p:cNvGraphicFramePr>
              <p:nvPr/>
            </p:nvGraphicFramePr>
            <p:xfrm>
              <a:off x="1112" y="3874"/>
              <a:ext cx="905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885" name="Image" r:id="rId67" imgW="1499746" imgH="377985" progId="">
                      <p:embed/>
                    </p:oleObj>
                  </mc:Choice>
                  <mc:Fallback>
                    <p:oleObj name="Image" r:id="rId67" imgW="1499746" imgH="377985" progId="">
                      <p:embed/>
                      <p:pic>
                        <p:nvPicPr>
                          <p:cNvPr id="0" name="Picture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8">
                            <a:clrChange>
                              <a:clrFrom>
                                <a:srgbClr val="F8F8F8"/>
                              </a:clrFrom>
                              <a:clrTo>
                                <a:srgbClr val="F8F8F8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2" y="3874"/>
                            <a:ext cx="905" cy="2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38" name="Picture 180"/>
              <p:cNvPicPr>
                <a:picLocks noChangeAspect="1" noChangeArrowheads="1"/>
              </p:cNvPicPr>
              <p:nvPr/>
            </p:nvPicPr>
            <p:blipFill>
              <a:blip r:embed="rId69" cstate="print"/>
              <a:srcRect/>
              <a:stretch>
                <a:fillRect/>
              </a:stretch>
            </p:blipFill>
            <p:spPr bwMode="auto">
              <a:xfrm>
                <a:off x="2714" y="3674"/>
                <a:ext cx="439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39" name="Object 190"/>
              <p:cNvGraphicFramePr>
                <a:graphicFrameLocks noChangeAspect="1"/>
              </p:cNvGraphicFramePr>
              <p:nvPr/>
            </p:nvGraphicFramePr>
            <p:xfrm>
              <a:off x="2130" y="2658"/>
              <a:ext cx="953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886" name="Image" r:id="rId70" imgW="3085366" imgH="530308" progId="">
                      <p:embed/>
                    </p:oleObj>
                  </mc:Choice>
                  <mc:Fallback>
                    <p:oleObj name="Image" r:id="rId70" imgW="3085366" imgH="530308" progId="">
                      <p:embed/>
                      <p:pic>
                        <p:nvPicPr>
                          <p:cNvPr id="0" name="Picture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30" y="2658"/>
                            <a:ext cx="953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40" name="Picture 197"/>
              <p:cNvPicPr>
                <a:picLocks noChangeAspect="1" noChangeArrowheads="1"/>
              </p:cNvPicPr>
              <p:nvPr/>
            </p:nvPicPr>
            <p:blipFill>
              <a:blip r:embed="rId7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627" y="3600"/>
                <a:ext cx="343" cy="270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</p:pic>
          <p:pic>
            <p:nvPicPr>
              <p:cNvPr id="241" name="Picture 60"/>
              <p:cNvPicPr>
                <a:picLocks noChangeAspect="1" noChangeArrowheads="1"/>
              </p:cNvPicPr>
              <p:nvPr/>
            </p:nvPicPr>
            <p:blipFill>
              <a:blip r:embed="rId73" cstate="print"/>
              <a:srcRect t="17036" r="4324" b="15926"/>
              <a:stretch>
                <a:fillRect/>
              </a:stretch>
            </p:blipFill>
            <p:spPr bwMode="auto">
              <a:xfrm>
                <a:off x="1768" y="3145"/>
                <a:ext cx="905" cy="1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2" name="Picture 61"/>
              <p:cNvPicPr>
                <a:picLocks noChangeAspect="1" noChangeArrowheads="1"/>
              </p:cNvPicPr>
              <p:nvPr/>
            </p:nvPicPr>
            <p:blipFill>
              <a:blip r:embed="rId74" cstate="print"/>
              <a:srcRect/>
              <a:stretch>
                <a:fillRect/>
              </a:stretch>
            </p:blipFill>
            <p:spPr bwMode="auto">
              <a:xfrm>
                <a:off x="2720" y="3120"/>
                <a:ext cx="667" cy="20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43" name="Picture 62"/>
              <p:cNvPicPr>
                <a:picLocks noChangeAspect="1" noChangeArrowheads="1"/>
              </p:cNvPicPr>
              <p:nvPr/>
            </p:nvPicPr>
            <p:blipFill>
              <a:blip r:embed="rId75" cstate="print"/>
              <a:srcRect/>
              <a:stretch>
                <a:fillRect/>
              </a:stretch>
            </p:blipFill>
            <p:spPr bwMode="auto">
              <a:xfrm>
                <a:off x="2208" y="3916"/>
                <a:ext cx="524" cy="18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44" name="Picture 186"/>
              <p:cNvPicPr>
                <a:picLocks noChangeAspect="1" noChangeArrowheads="1"/>
              </p:cNvPicPr>
              <p:nvPr/>
            </p:nvPicPr>
            <p:blipFill>
              <a:blip r:embed="rId76" cstate="print"/>
              <a:srcRect/>
              <a:stretch>
                <a:fillRect/>
              </a:stretch>
            </p:blipFill>
            <p:spPr bwMode="auto">
              <a:xfrm>
                <a:off x="2065" y="4116"/>
                <a:ext cx="952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5" name="Picture 64" descr="logo1"/>
              <p:cNvPicPr>
                <a:picLocks noChangeAspect="1" noChangeArrowheads="1"/>
              </p:cNvPicPr>
              <p:nvPr/>
            </p:nvPicPr>
            <p:blipFill>
              <a:blip r:embed="rId77" cstate="print">
                <a:clrChange>
                  <a:clrFrom>
                    <a:srgbClr val="FCFDFE"/>
                  </a:clrFrom>
                  <a:clrTo>
                    <a:srgbClr val="FCFD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155" y="4140"/>
                <a:ext cx="714" cy="2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6" name="Picture 65" descr="top_logo">
                <a:hlinkClick r:id="rId78"/>
              </p:cNvPr>
              <p:cNvPicPr>
                <a:picLocks noChangeAspect="1" noChangeArrowheads="1"/>
              </p:cNvPicPr>
              <p:nvPr/>
            </p:nvPicPr>
            <p:blipFill>
              <a:blip r:embed="rId79" cstate="print"/>
              <a:srcRect/>
              <a:stretch>
                <a:fillRect/>
              </a:stretch>
            </p:blipFill>
            <p:spPr bwMode="auto">
              <a:xfrm>
                <a:off x="2958" y="1579"/>
                <a:ext cx="488" cy="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7" name="Picture 66"/>
              <p:cNvPicPr>
                <a:picLocks noChangeAspect="1" noChangeArrowheads="1"/>
              </p:cNvPicPr>
              <p:nvPr/>
            </p:nvPicPr>
            <p:blipFill>
              <a:blip r:embed="rId80" cstate="print"/>
              <a:srcRect/>
              <a:stretch>
                <a:fillRect/>
              </a:stretch>
            </p:blipFill>
            <p:spPr bwMode="auto">
              <a:xfrm>
                <a:off x="1112" y="2115"/>
                <a:ext cx="476" cy="21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48" name="Picture 67" descr="FUJITSU">
                <a:hlinkClick r:id="rId31"/>
              </p:cNvPr>
              <p:cNvPicPr>
                <a:picLocks noChangeAspect="1" noChangeArrowheads="1"/>
              </p:cNvPicPr>
              <p:nvPr/>
            </p:nvPicPr>
            <p:blipFill>
              <a:blip r:embed="rId8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62" y="2036"/>
                <a:ext cx="428" cy="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9" name="Picture 68"/>
              <p:cNvPicPr>
                <a:picLocks noChangeAspect="1" noChangeArrowheads="1"/>
              </p:cNvPicPr>
              <p:nvPr/>
            </p:nvPicPr>
            <p:blipFill>
              <a:blip r:embed="rId82" cstate="print"/>
              <a:srcRect/>
              <a:stretch>
                <a:fillRect/>
              </a:stretch>
            </p:blipFill>
            <p:spPr bwMode="auto">
              <a:xfrm>
                <a:off x="1207" y="4371"/>
                <a:ext cx="714" cy="1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50" name="Picture 69"/>
              <p:cNvPicPr>
                <a:picLocks noChangeAspect="1" noChangeArrowheads="1"/>
              </p:cNvPicPr>
              <p:nvPr/>
            </p:nvPicPr>
            <p:blipFill>
              <a:blip r:embed="rId83" cstate="print"/>
              <a:srcRect/>
              <a:stretch>
                <a:fillRect/>
              </a:stretch>
            </p:blipFill>
            <p:spPr bwMode="auto">
              <a:xfrm>
                <a:off x="1976" y="4383"/>
                <a:ext cx="953" cy="17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51" name="Picture 70"/>
              <p:cNvPicPr>
                <a:picLocks noChangeAspect="1" noChangeArrowheads="1"/>
              </p:cNvPicPr>
              <p:nvPr/>
            </p:nvPicPr>
            <p:blipFill>
              <a:blip r:embed="rId84" cstate="print"/>
              <a:srcRect/>
              <a:stretch>
                <a:fillRect/>
              </a:stretch>
            </p:blipFill>
            <p:spPr bwMode="auto">
              <a:xfrm>
                <a:off x="3398" y="2664"/>
                <a:ext cx="480" cy="15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52" name="Picture 179"/>
              <p:cNvPicPr>
                <a:picLocks noChangeAspect="1" noChangeArrowheads="1"/>
              </p:cNvPicPr>
              <p:nvPr/>
            </p:nvPicPr>
            <p:blipFill>
              <a:blip r:embed="rId85" cstate="print"/>
              <a:srcRect/>
              <a:stretch>
                <a:fillRect/>
              </a:stretch>
            </p:blipFill>
            <p:spPr bwMode="auto">
              <a:xfrm>
                <a:off x="1064" y="2889"/>
                <a:ext cx="667" cy="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3" name="Picture 191"/>
              <p:cNvPicPr>
                <a:picLocks noChangeAspect="1" noChangeArrowheads="1"/>
              </p:cNvPicPr>
              <p:nvPr/>
            </p:nvPicPr>
            <p:blipFill>
              <a:blip r:embed="rId86" cstate="print"/>
              <a:srcRect/>
              <a:stretch>
                <a:fillRect/>
              </a:stretch>
            </p:blipFill>
            <p:spPr bwMode="auto">
              <a:xfrm>
                <a:off x="2500" y="2869"/>
                <a:ext cx="708" cy="2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4" name="Picture 207"/>
              <p:cNvPicPr>
                <a:picLocks noChangeAspect="1" noChangeArrowheads="1"/>
              </p:cNvPicPr>
              <p:nvPr/>
            </p:nvPicPr>
            <p:blipFill>
              <a:blip r:embed="rId87" cstate="print"/>
              <a:srcRect/>
              <a:stretch>
                <a:fillRect/>
              </a:stretch>
            </p:blipFill>
            <p:spPr bwMode="auto">
              <a:xfrm>
                <a:off x="1776" y="2886"/>
                <a:ext cx="670" cy="2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5" name="Picture 75"/>
              <p:cNvPicPr>
                <a:picLocks noChangeAspect="1" noChangeArrowheads="1"/>
              </p:cNvPicPr>
              <p:nvPr/>
            </p:nvPicPr>
            <p:blipFill>
              <a:blip r:embed="rId88" cstate="print"/>
              <a:srcRect/>
              <a:stretch>
                <a:fillRect/>
              </a:stretch>
            </p:blipFill>
            <p:spPr bwMode="auto">
              <a:xfrm>
                <a:off x="3244" y="2889"/>
                <a:ext cx="667" cy="18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56" name="Picture 76" descr="top_ci">
                <a:hlinkClick r:id="rId89"/>
              </p:cNvPr>
              <p:cNvPicPr>
                <a:picLocks noChangeAspect="1" noChangeArrowheads="1"/>
              </p:cNvPicPr>
              <p:nvPr/>
            </p:nvPicPr>
            <p:blipFill>
              <a:blip r:embed="rId90" cstate="print">
                <a:clrChange>
                  <a:clrFrom>
                    <a:srgbClr val="EFF7F6"/>
                  </a:clrFrom>
                  <a:clrTo>
                    <a:srgbClr val="EFF7F6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049" y="2115"/>
                <a:ext cx="714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57" name="Picture 78" descr="GS홈쇼핑 (Z82)"/>
              <p:cNvPicPr>
                <a:picLocks noChangeAspect="1" noChangeArrowheads="1"/>
              </p:cNvPicPr>
              <p:nvPr/>
            </p:nvPicPr>
            <p:blipFill>
              <a:blip r:embed="rId9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2930" r="85370" b="41380"/>
              <a:stretch>
                <a:fillRect/>
              </a:stretch>
            </p:blipFill>
            <p:spPr bwMode="auto">
              <a:xfrm>
                <a:off x="3255" y="2361"/>
                <a:ext cx="715" cy="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58" name="Object 79"/>
              <p:cNvGraphicFramePr>
                <a:graphicFrameLocks noChangeAspect="1"/>
              </p:cNvGraphicFramePr>
              <p:nvPr/>
            </p:nvGraphicFramePr>
            <p:xfrm>
              <a:off x="2683" y="2327"/>
              <a:ext cx="524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5887" name="Image" r:id="rId92" imgW="1011938" imgH="521297" progId="">
                      <p:embed/>
                    </p:oleObj>
                  </mc:Choice>
                  <mc:Fallback>
                    <p:oleObj name="Image" r:id="rId92" imgW="1011938" imgH="521297" progId="">
                      <p:embed/>
                      <p:pic>
                        <p:nvPicPr>
                          <p:cNvPr id="0" name="Picture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3">
                            <a:clrChange>
                              <a:clrFrom>
                                <a:srgbClr val="FFFFFF"/>
                              </a:clrFrom>
                              <a:clrTo>
                                <a:srgbClr val="FFFFFF">
                                  <a:alpha val="0"/>
                                </a:srgbClr>
                              </a:clrTo>
                            </a:clrChange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3" y="2327"/>
                            <a:ext cx="524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59" name="Picture 80"/>
              <p:cNvPicPr>
                <a:picLocks noChangeAspect="1" noChangeArrowheads="1"/>
              </p:cNvPicPr>
              <p:nvPr/>
            </p:nvPicPr>
            <p:blipFill>
              <a:blip r:embed="rId9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910" y="2404"/>
                <a:ext cx="732" cy="27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60" name="Picture 81"/>
              <p:cNvPicPr>
                <a:picLocks noChangeAspect="1" noChangeArrowheads="1"/>
              </p:cNvPicPr>
              <p:nvPr/>
            </p:nvPicPr>
            <p:blipFill>
              <a:blip r:embed="rId9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53" y="2416"/>
                <a:ext cx="810" cy="22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61" name="Picture 192"/>
              <p:cNvPicPr>
                <a:picLocks noChangeAspect="1" noChangeArrowheads="1"/>
              </p:cNvPicPr>
              <p:nvPr/>
            </p:nvPicPr>
            <p:blipFill>
              <a:blip r:embed="rId96" cstate="print"/>
              <a:srcRect/>
              <a:stretch>
                <a:fillRect/>
              </a:stretch>
            </p:blipFill>
            <p:spPr bwMode="auto">
              <a:xfrm>
                <a:off x="1017" y="3614"/>
                <a:ext cx="619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2" name="Picture 178"/>
              <p:cNvPicPr>
                <a:picLocks noChangeAspect="1" noChangeArrowheads="1"/>
              </p:cNvPicPr>
              <p:nvPr/>
            </p:nvPicPr>
            <p:blipFill>
              <a:blip r:embed="rId97" cstate="print"/>
              <a:srcRect/>
              <a:stretch>
                <a:fillRect/>
              </a:stretch>
            </p:blipFill>
            <p:spPr bwMode="auto">
              <a:xfrm>
                <a:off x="3088" y="1859"/>
                <a:ext cx="905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63" name="Group 86"/>
              <p:cNvGrpSpPr>
                <a:grpSpLocks/>
              </p:cNvGrpSpPr>
              <p:nvPr/>
            </p:nvGrpSpPr>
            <p:grpSpPr bwMode="auto">
              <a:xfrm>
                <a:off x="993" y="1847"/>
                <a:ext cx="2048" cy="220"/>
                <a:chOff x="-507" y="2066"/>
                <a:chExt cx="2048" cy="220"/>
              </a:xfrm>
            </p:grpSpPr>
            <p:graphicFrame>
              <p:nvGraphicFramePr>
                <p:cNvPr id="277" name="Object 188"/>
                <p:cNvGraphicFramePr>
                  <a:graphicFrameLocks noChangeAspect="1"/>
                </p:cNvGraphicFramePr>
                <p:nvPr/>
              </p:nvGraphicFramePr>
              <p:xfrm>
                <a:off x="1065" y="2066"/>
                <a:ext cx="476" cy="22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5888" name="Image" r:id="rId98" imgW="1248280" imgH="514422" progId="">
                        <p:embed/>
                      </p:oleObj>
                    </mc:Choice>
                    <mc:Fallback>
                      <p:oleObj name="Image" r:id="rId98" imgW="1248280" imgH="514422" progId="">
                        <p:embed/>
                        <p:pic>
                          <p:nvPicPr>
                            <p:cNvPr id="0" name="Picture 6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5" y="2066"/>
                              <a:ext cx="476" cy="22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278" name="Group 88"/>
                <p:cNvGrpSpPr>
                  <a:grpSpLocks/>
                </p:cNvGrpSpPr>
                <p:nvPr/>
              </p:nvGrpSpPr>
              <p:grpSpPr bwMode="auto">
                <a:xfrm>
                  <a:off x="-507" y="2072"/>
                  <a:ext cx="1524" cy="196"/>
                  <a:chOff x="-525" y="2501"/>
                  <a:chExt cx="1524" cy="196"/>
                </a:xfrm>
              </p:grpSpPr>
              <p:pic>
                <p:nvPicPr>
                  <p:cNvPr id="279" name="Picture 182" descr="logo"/>
                  <p:cNvPicPr>
                    <a:picLocks noChangeAspect="1" noChangeArrowheads="1"/>
                  </p:cNvPicPr>
                  <p:nvPr/>
                </p:nvPicPr>
                <p:blipFill>
                  <a:blip r:embed="rId100" cstate="print"/>
                  <a:srcRect/>
                  <a:stretch>
                    <a:fillRect/>
                  </a:stretch>
                </p:blipFill>
                <p:spPr bwMode="auto">
                  <a:xfrm>
                    <a:off x="285" y="2501"/>
                    <a:ext cx="714" cy="19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80" name="Picture 90"/>
                  <p:cNvPicPr>
                    <a:picLocks noChangeAspect="1" noChangeArrowheads="1"/>
                  </p:cNvPicPr>
                  <p:nvPr/>
                </p:nvPicPr>
                <p:blipFill>
                  <a:blip r:embed="rId101" cstate="print"/>
                  <a:srcRect/>
                  <a:stretch>
                    <a:fillRect/>
                  </a:stretch>
                </p:blipFill>
                <p:spPr bwMode="auto">
                  <a:xfrm>
                    <a:off x="-525" y="2501"/>
                    <a:ext cx="780" cy="186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</p:pic>
            </p:grpSp>
          </p:grpSp>
          <p:pic>
            <p:nvPicPr>
              <p:cNvPr id="264" name="Picture 91" descr="유한킴벌리">
                <a:hlinkClick r:id="rId102"/>
              </p:cNvPr>
              <p:cNvPicPr>
                <a:picLocks noChangeAspect="1" noChangeArrowheads="1"/>
              </p:cNvPicPr>
              <p:nvPr/>
            </p:nvPicPr>
            <p:blipFill>
              <a:blip r:embed="rId103" cstate="print"/>
              <a:srcRect/>
              <a:stretch>
                <a:fillRect/>
              </a:stretch>
            </p:blipFill>
            <p:spPr bwMode="auto">
              <a:xfrm>
                <a:off x="1207" y="2676"/>
                <a:ext cx="642" cy="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5" name="Picture 92"/>
              <p:cNvPicPr>
                <a:picLocks noChangeAspect="1" noChangeArrowheads="1"/>
              </p:cNvPicPr>
              <p:nvPr/>
            </p:nvPicPr>
            <p:blipFill>
              <a:blip r:embed="rId10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065" y="4335"/>
                <a:ext cx="810" cy="24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66" name="Picture 94"/>
              <p:cNvPicPr>
                <a:picLocks noChangeAspect="1" noChangeArrowheads="1"/>
              </p:cNvPicPr>
              <p:nvPr/>
            </p:nvPicPr>
            <p:blipFill>
              <a:blip r:embed="rId105" cstate="print">
                <a:clrChange>
                  <a:clrFrom>
                    <a:srgbClr val="F6FAFD"/>
                  </a:clrFrom>
                  <a:clrTo>
                    <a:srgbClr val="F6FAFD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493" y="1603"/>
                <a:ext cx="381" cy="16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67" name="Picture 95"/>
              <p:cNvPicPr>
                <a:picLocks noChangeAspect="1" noChangeArrowheads="1"/>
              </p:cNvPicPr>
              <p:nvPr/>
            </p:nvPicPr>
            <p:blipFill>
              <a:blip r:embed="rId106" cstate="print"/>
              <a:srcRect/>
              <a:stretch>
                <a:fillRect/>
              </a:stretch>
            </p:blipFill>
            <p:spPr bwMode="auto">
              <a:xfrm>
                <a:off x="1124" y="1579"/>
                <a:ext cx="238" cy="2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68" name="Picture 96"/>
              <p:cNvPicPr>
                <a:picLocks noChangeAspect="1" noChangeArrowheads="1"/>
              </p:cNvPicPr>
              <p:nvPr/>
            </p:nvPicPr>
            <p:blipFill>
              <a:blip r:embed="rId10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45" y="1585"/>
                <a:ext cx="1000" cy="20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69" name="Picture 97"/>
              <p:cNvPicPr>
                <a:picLocks noChangeAspect="1" noChangeArrowheads="1"/>
              </p:cNvPicPr>
              <p:nvPr/>
            </p:nvPicPr>
            <p:blipFill>
              <a:blip r:embed="rId10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547" y="3132"/>
                <a:ext cx="432" cy="34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70" name="Picture 181" descr="엔카"/>
              <p:cNvPicPr>
                <a:picLocks noChangeAspect="1" noChangeArrowheads="1"/>
              </p:cNvPicPr>
              <p:nvPr/>
            </p:nvPicPr>
            <p:blipFill>
              <a:blip r:embed="rId109" cstate="print"/>
              <a:srcRect/>
              <a:stretch>
                <a:fillRect/>
              </a:stretch>
            </p:blipFill>
            <p:spPr bwMode="auto">
              <a:xfrm>
                <a:off x="1969" y="1406"/>
                <a:ext cx="429" cy="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1" name="Picture 100"/>
              <p:cNvPicPr>
                <a:picLocks noChangeAspect="1" noChangeArrowheads="1"/>
              </p:cNvPicPr>
              <p:nvPr/>
            </p:nvPicPr>
            <p:blipFill>
              <a:blip r:embed="rId110" cstate="print"/>
              <a:srcRect/>
              <a:stretch>
                <a:fillRect/>
              </a:stretch>
            </p:blipFill>
            <p:spPr bwMode="auto">
              <a:xfrm>
                <a:off x="2462" y="1269"/>
                <a:ext cx="460" cy="27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72" name="Picture 101"/>
              <p:cNvPicPr>
                <a:picLocks noChangeAspect="1" noChangeArrowheads="1"/>
              </p:cNvPicPr>
              <p:nvPr/>
            </p:nvPicPr>
            <p:blipFill>
              <a:blip r:embed="rId111" cstate="print"/>
              <a:srcRect/>
              <a:stretch>
                <a:fillRect/>
              </a:stretch>
            </p:blipFill>
            <p:spPr bwMode="auto">
              <a:xfrm>
                <a:off x="1100" y="1274"/>
                <a:ext cx="809" cy="299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73" name="Picture 102"/>
              <p:cNvPicPr>
                <a:picLocks noChangeAspect="1" noChangeArrowheads="1"/>
              </p:cNvPicPr>
              <p:nvPr/>
            </p:nvPicPr>
            <p:blipFill>
              <a:blip r:embed="rId112" cstate="print"/>
              <a:srcRect/>
              <a:stretch>
                <a:fillRect/>
              </a:stretch>
            </p:blipFill>
            <p:spPr bwMode="auto">
              <a:xfrm>
                <a:off x="1107" y="4084"/>
                <a:ext cx="809" cy="27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pic>
            <p:nvPicPr>
              <p:cNvPr id="274" name="Picture 230"/>
              <p:cNvPicPr>
                <a:picLocks noChangeAspect="1" noChangeArrowheads="1"/>
              </p:cNvPicPr>
              <p:nvPr/>
            </p:nvPicPr>
            <p:blipFill>
              <a:blip r:embed="rId113" cstate="print"/>
              <a:srcRect/>
              <a:stretch>
                <a:fillRect/>
              </a:stretch>
            </p:blipFill>
            <p:spPr bwMode="auto">
              <a:xfrm>
                <a:off x="3029" y="3930"/>
                <a:ext cx="689" cy="1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76" name="Picture 105"/>
              <p:cNvPicPr>
                <a:picLocks noChangeAspect="1" noChangeArrowheads="1"/>
              </p:cNvPicPr>
              <p:nvPr/>
            </p:nvPicPr>
            <p:blipFill>
              <a:blip r:embed="rId114" cstate="print"/>
              <a:srcRect l="5370" r="82613" b="86263"/>
              <a:stretch>
                <a:fillRect/>
              </a:stretch>
            </p:blipFill>
            <p:spPr bwMode="auto">
              <a:xfrm>
                <a:off x="1112" y="3120"/>
                <a:ext cx="619" cy="23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63" name="Picture 4"/>
          <p:cNvPicPr>
            <a:picLocks noChangeAspect="1" noChangeArrowheads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843" y="1071673"/>
            <a:ext cx="624005" cy="21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5"/>
          <p:cNvPicPr>
            <a:picLocks noChangeAspect="1" noChangeArrowheads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96" y="1899317"/>
            <a:ext cx="822938" cy="20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6"/>
          <p:cNvPicPr>
            <a:picLocks noChangeAspect="1"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058" y="1907289"/>
            <a:ext cx="775229" cy="19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6" name="Picture 5"/>
          <p:cNvPicPr>
            <a:picLocks noChangeAspect="1" noChangeArrowheads="1"/>
          </p:cNvPicPr>
          <p:nvPr/>
        </p:nvPicPr>
        <p:blipFill>
          <a:blip r:embed="rId1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283" y="1423431"/>
            <a:ext cx="685033" cy="10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7" name="Picture 3"/>
          <p:cNvPicPr>
            <a:picLocks noChangeAspect="1" noChangeArrowheads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737" y="1923411"/>
            <a:ext cx="681169" cy="269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Picture 3" descr="C:\Users\Administrator\Desktop\다운\sdci_sig01\sig_logo01_re.gif"/>
          <p:cNvPicPr>
            <a:picLocks noChangeAspect="1" noChangeArrowheads="1"/>
          </p:cNvPicPr>
          <p:nvPr/>
        </p:nvPicPr>
        <p:blipFill rotWithShape="1"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7" r="24187"/>
          <a:stretch/>
        </p:blipFill>
        <p:spPr bwMode="auto">
          <a:xfrm>
            <a:off x="3732399" y="2500006"/>
            <a:ext cx="977248" cy="28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3"/>
          <p:cNvPicPr>
            <a:picLocks noChangeAspect="1" noChangeArrowheads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97" y="2860534"/>
            <a:ext cx="698700" cy="30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0" name="Picture 4"/>
          <p:cNvPicPr>
            <a:picLocks noChangeAspect="1" noChangeArrowheads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6" y="2176647"/>
            <a:ext cx="810871" cy="339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" name="Picture 3"/>
          <p:cNvPicPr>
            <a:picLocks noChangeAspect="1" noChangeArrowheads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23" y="2276876"/>
            <a:ext cx="724113" cy="23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" name="Picture 19"/>
          <p:cNvPicPr>
            <a:picLocks noChangeAspect="1" noChangeArrowheads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74" y="1916857"/>
            <a:ext cx="587672" cy="253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4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 bwMode="auto">
          <a:xfrm>
            <a:off x="2648743" y="1772816"/>
            <a:ext cx="5112569" cy="3960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kumimoji="0" lang="ko-KR" altLang="en-US" sz="2400" b="1" dirty="0" err="1" smtClean="0">
                <a:solidFill>
                  <a:schemeClr val="tx1"/>
                </a:solidFill>
                <a:latin typeface="+mn-ea"/>
              </a:rPr>
              <a:t>제안사</a:t>
            </a:r>
            <a:r>
              <a:rPr kumimoji="0" lang="ko-KR" altLang="en-US" sz="2400" b="1" dirty="0" smtClean="0">
                <a:solidFill>
                  <a:schemeClr val="tx1"/>
                </a:solidFill>
                <a:latin typeface="+mn-ea"/>
              </a:rPr>
              <a:t> 소개</a:t>
            </a:r>
            <a:endParaRPr kumimoji="0" lang="en-US" altLang="ko-KR" sz="24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kumimoji="0" lang="ko-KR" altLang="en-US" sz="2400" b="1" dirty="0" err="1" smtClean="0">
                <a:solidFill>
                  <a:schemeClr val="tx1"/>
                </a:solidFill>
                <a:latin typeface="+mn-ea"/>
              </a:rPr>
              <a:t>제안사</a:t>
            </a:r>
            <a:r>
              <a:rPr kumimoji="0" lang="ko-KR" altLang="en-US" sz="2400" b="1" dirty="0" smtClean="0">
                <a:solidFill>
                  <a:schemeClr val="tx1"/>
                </a:solidFill>
                <a:latin typeface="+mn-ea"/>
              </a:rPr>
              <a:t> 사업현황</a:t>
            </a:r>
            <a:endParaRPr kumimoji="0" lang="en-US" altLang="ko-KR" sz="24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kumimoji="0" lang="ko-KR" altLang="en-US" sz="2400" b="1" dirty="0" err="1" smtClean="0">
                <a:solidFill>
                  <a:schemeClr val="tx1"/>
                </a:solidFill>
                <a:latin typeface="+mn-ea"/>
              </a:rPr>
              <a:t>제안사</a:t>
            </a:r>
            <a:r>
              <a:rPr kumimoji="0" lang="ko-KR" altLang="en-US" sz="2400" b="1" dirty="0" smtClean="0">
                <a:solidFill>
                  <a:schemeClr val="tx1"/>
                </a:solidFill>
                <a:latin typeface="+mn-ea"/>
              </a:rPr>
              <a:t> 사업 수행 부문</a:t>
            </a:r>
            <a:endParaRPr kumimoji="0" lang="en-US" altLang="ko-KR" sz="24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kumimoji="0" lang="ko-KR" altLang="en-US" sz="2400" b="1" dirty="0" err="1" smtClean="0">
                <a:solidFill>
                  <a:schemeClr val="tx1"/>
                </a:solidFill>
                <a:latin typeface="+mn-ea"/>
              </a:rPr>
              <a:t>제안사</a:t>
            </a:r>
            <a:r>
              <a:rPr kumimoji="0" lang="ko-KR" altLang="en-US" sz="2400" b="1" dirty="0" smtClean="0">
                <a:solidFill>
                  <a:schemeClr val="tx1"/>
                </a:solidFill>
                <a:latin typeface="+mn-ea"/>
              </a:rPr>
              <a:t> 사업 운영 관리</a:t>
            </a:r>
            <a:endParaRPr kumimoji="0" lang="en-US" altLang="ko-KR" sz="2400" b="1" dirty="0" smtClean="0">
              <a:solidFill>
                <a:schemeClr val="tx1"/>
              </a:solidFill>
              <a:latin typeface="+mn-ea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kumimoji="0" lang="ko-KR" altLang="en-US" sz="2400" b="1" dirty="0" err="1" smtClean="0">
                <a:solidFill>
                  <a:schemeClr val="tx1"/>
                </a:solidFill>
                <a:latin typeface="+mn-ea"/>
              </a:rPr>
              <a:t>제안사</a:t>
            </a:r>
            <a:r>
              <a:rPr kumimoji="0" lang="ko-KR" altLang="en-US" sz="2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2400" b="1" dirty="0" err="1" smtClean="0">
                <a:solidFill>
                  <a:schemeClr val="tx1"/>
                </a:solidFill>
                <a:latin typeface="+mn-ea"/>
              </a:rPr>
              <a:t>고객사</a:t>
            </a:r>
            <a:r>
              <a:rPr kumimoji="0" lang="ko-KR" altLang="en-US" sz="2400" b="1" dirty="0" smtClean="0">
                <a:solidFill>
                  <a:schemeClr val="tx1"/>
                </a:solidFill>
                <a:latin typeface="+mn-ea"/>
              </a:rPr>
              <a:t> </a:t>
            </a:r>
            <a:endParaRPr kumimoji="0" lang="en-US" altLang="ko-KR" sz="24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5516" y="982473"/>
            <a:ext cx="4033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600" b="1" dirty="0">
                <a:latin typeface="+mn-ea"/>
                <a:ea typeface="+mn-ea"/>
              </a:rPr>
              <a:t>Table of Contents</a:t>
            </a:r>
            <a:endParaRPr lang="ko-KR" altLang="en-US" sz="3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5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en-US" altLang="ko-KR" sz="1800" b="1" dirty="0" smtClean="0">
                <a:solidFill>
                  <a:schemeClr val="bg1"/>
                </a:solidFill>
                <a:cs typeface="+mn-cs"/>
              </a:rPr>
              <a:t>2</a:t>
            </a:r>
            <a:r>
              <a:rPr kumimoji="1" lang="en-US" altLang="ko-KR" sz="1800" b="1" dirty="0" smtClean="0">
                <a:solidFill>
                  <a:schemeClr val="bg1"/>
                </a:solidFill>
                <a:cs typeface="+mn-cs"/>
              </a:rPr>
              <a:t>. AIS </a:t>
            </a:r>
            <a:r>
              <a:rPr kumimoji="1" lang="ko-KR" altLang="en-US" sz="1800" b="1" dirty="0" smtClean="0">
                <a:solidFill>
                  <a:schemeClr val="bg1"/>
                </a:solidFill>
                <a:cs typeface="+mn-cs"/>
              </a:rPr>
              <a:t>인증 보유 현황</a:t>
            </a:r>
          </a:p>
        </p:txBody>
      </p:sp>
      <p:sp>
        <p:nvSpPr>
          <p:cNvPr id="52" name="사다리꼴 51"/>
          <p:cNvSpPr/>
          <p:nvPr/>
        </p:nvSpPr>
        <p:spPr bwMode="auto">
          <a:xfrm>
            <a:off x="179264" y="3124204"/>
            <a:ext cx="9505056" cy="214313"/>
          </a:xfrm>
          <a:prstGeom prst="trapezoid">
            <a:avLst>
              <a:gd name="adj" fmla="val 92422"/>
            </a:avLst>
          </a:prstGeom>
          <a:gradFill>
            <a:gsLst>
              <a:gs pos="0">
                <a:schemeClr val="bg1">
                  <a:lumMod val="85000"/>
                  <a:alpha val="0"/>
                </a:schemeClr>
              </a:gs>
              <a:gs pos="48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27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 bwMode="auto">
          <a:xfrm>
            <a:off x="179264" y="3316291"/>
            <a:ext cx="9505056" cy="11271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48000">
                <a:schemeClr val="tx1">
                  <a:lumMod val="50000"/>
                  <a:lumOff val="5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95627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191964" y="5553236"/>
            <a:ext cx="9505056" cy="540060"/>
            <a:chOff x="503236" y="5680484"/>
            <a:chExt cx="8137528" cy="304800"/>
          </a:xfrm>
        </p:grpSpPr>
        <p:sp>
          <p:nvSpPr>
            <p:cNvPr id="58" name="사다리꼴 57"/>
            <p:cNvSpPr/>
            <p:nvPr/>
          </p:nvSpPr>
          <p:spPr bwMode="auto">
            <a:xfrm>
              <a:off x="503236" y="5680484"/>
              <a:ext cx="8137528" cy="214313"/>
            </a:xfrm>
            <a:prstGeom prst="trapezoid">
              <a:avLst>
                <a:gd name="adj" fmla="val 92422"/>
              </a:avLst>
            </a:prstGeom>
            <a:gradFill>
              <a:gsLst>
                <a:gs pos="0">
                  <a:schemeClr val="bg1">
                    <a:lumMod val="85000"/>
                    <a:alpha val="0"/>
                  </a:schemeClr>
                </a:gs>
                <a:gs pos="48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 bwMode="auto">
            <a:xfrm>
              <a:off x="503236" y="5872571"/>
              <a:ext cx="8137528" cy="1127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48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9562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96486" y="3593498"/>
            <a:ext cx="1604186" cy="2225366"/>
            <a:chOff x="1485816" y="3849863"/>
            <a:chExt cx="1372478" cy="187051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3" name="Picture 1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332" y="4267292"/>
              <a:ext cx="1058118" cy="1412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" name="AutoShape 100"/>
            <p:cNvSpPr>
              <a:spLocks noChangeArrowheads="1"/>
            </p:cNvSpPr>
            <p:nvPr/>
          </p:nvSpPr>
          <p:spPr bwMode="auto">
            <a:xfrm>
              <a:off x="1485816" y="4732780"/>
              <a:ext cx="1372478" cy="319446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79" name="AutoShape 101"/>
            <p:cNvSpPr>
              <a:spLocks noChangeArrowheads="1"/>
            </p:cNvSpPr>
            <p:nvPr/>
          </p:nvSpPr>
          <p:spPr bwMode="auto">
            <a:xfrm>
              <a:off x="1532492" y="3849863"/>
              <a:ext cx="1279125" cy="376489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80" name="AutoShape 102"/>
            <p:cNvSpPr>
              <a:spLocks noChangeArrowheads="1"/>
            </p:cNvSpPr>
            <p:nvPr/>
          </p:nvSpPr>
          <p:spPr bwMode="auto">
            <a:xfrm>
              <a:off x="1519582" y="4069412"/>
              <a:ext cx="1304947" cy="1524016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81" name="Rectangle 103"/>
            <p:cNvSpPr>
              <a:spLocks noChangeArrowheads="1"/>
            </p:cNvSpPr>
            <p:nvPr/>
          </p:nvSpPr>
          <p:spPr bwMode="gray">
            <a:xfrm>
              <a:off x="1533485" y="5616893"/>
              <a:ext cx="1277139" cy="10348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신용평가등급 확인서</a:t>
              </a:r>
            </a:p>
          </p:txBody>
        </p:sp>
        <p:pic>
          <p:nvPicPr>
            <p:cNvPr id="82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0" t="2892" r="3690" b="2892"/>
            <a:stretch>
              <a:fillRect/>
            </a:stretch>
          </p:blipFill>
          <p:spPr bwMode="auto">
            <a:xfrm>
              <a:off x="1592881" y="4110112"/>
              <a:ext cx="1135569" cy="144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/>
          <p:cNvGrpSpPr/>
          <p:nvPr/>
        </p:nvGrpSpPr>
        <p:grpSpPr>
          <a:xfrm>
            <a:off x="2267496" y="858139"/>
            <a:ext cx="1610278" cy="2289588"/>
            <a:chOff x="2284285" y="1686465"/>
            <a:chExt cx="1372478" cy="186282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4" name="AutoShape 100"/>
            <p:cNvSpPr>
              <a:spLocks noChangeArrowheads="1"/>
            </p:cNvSpPr>
            <p:nvPr/>
          </p:nvSpPr>
          <p:spPr bwMode="auto">
            <a:xfrm>
              <a:off x="2284285" y="2568467"/>
              <a:ext cx="1372478" cy="309209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85" name="AutoShape 101"/>
            <p:cNvSpPr>
              <a:spLocks noChangeArrowheads="1"/>
            </p:cNvSpPr>
            <p:nvPr/>
          </p:nvSpPr>
          <p:spPr bwMode="auto">
            <a:xfrm>
              <a:off x="2330961" y="1686465"/>
              <a:ext cx="1279125" cy="364425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86" name="AutoShape 102"/>
            <p:cNvSpPr>
              <a:spLocks noChangeArrowheads="1"/>
            </p:cNvSpPr>
            <p:nvPr/>
          </p:nvSpPr>
          <p:spPr bwMode="auto">
            <a:xfrm>
              <a:off x="2318051" y="1899982"/>
              <a:ext cx="1304947" cy="1524016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87" name="Rectangle 103"/>
            <p:cNvSpPr>
              <a:spLocks noChangeArrowheads="1"/>
            </p:cNvSpPr>
            <p:nvPr/>
          </p:nvSpPr>
          <p:spPr bwMode="gray">
            <a:xfrm>
              <a:off x="2331954" y="3449123"/>
              <a:ext cx="1277139" cy="10016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경영혁신 중소기업 확인서</a:t>
              </a:r>
            </a:p>
          </p:txBody>
        </p:sp>
        <p:pic>
          <p:nvPicPr>
            <p:cNvPr id="88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658" y="1900818"/>
              <a:ext cx="1087732" cy="146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9" name="그룹 88"/>
          <p:cNvGrpSpPr/>
          <p:nvPr/>
        </p:nvGrpSpPr>
        <p:grpSpPr>
          <a:xfrm>
            <a:off x="4145096" y="3593228"/>
            <a:ext cx="1604186" cy="2224087"/>
            <a:chOff x="4678170" y="3849663"/>
            <a:chExt cx="1372478" cy="18694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0" name="AutoShape 100"/>
            <p:cNvSpPr>
              <a:spLocks noChangeArrowheads="1"/>
            </p:cNvSpPr>
            <p:nvPr/>
          </p:nvSpPr>
          <p:spPr bwMode="auto">
            <a:xfrm>
              <a:off x="4678170" y="4732779"/>
              <a:ext cx="1372478" cy="319446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91" name="AutoShape 101"/>
            <p:cNvSpPr>
              <a:spLocks noChangeArrowheads="1"/>
            </p:cNvSpPr>
            <p:nvPr/>
          </p:nvSpPr>
          <p:spPr bwMode="auto">
            <a:xfrm>
              <a:off x="4724846" y="3849663"/>
              <a:ext cx="1279125" cy="376489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92" name="AutoShape 102"/>
            <p:cNvSpPr>
              <a:spLocks noChangeArrowheads="1"/>
            </p:cNvSpPr>
            <p:nvPr/>
          </p:nvSpPr>
          <p:spPr bwMode="auto">
            <a:xfrm>
              <a:off x="4711936" y="4069192"/>
              <a:ext cx="1304947" cy="1523009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93" name="Rectangle 103"/>
            <p:cNvSpPr>
              <a:spLocks noChangeArrowheads="1"/>
            </p:cNvSpPr>
            <p:nvPr/>
          </p:nvSpPr>
          <p:spPr bwMode="gray">
            <a:xfrm>
              <a:off x="4725839" y="5615618"/>
              <a:ext cx="1277139" cy="10348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직접생산확인증명서</a:t>
              </a:r>
            </a:p>
          </p:txBody>
        </p:sp>
        <p:pic>
          <p:nvPicPr>
            <p:cNvPr id="94" name="Picture 2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322" y="4101957"/>
              <a:ext cx="1034200" cy="1456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그룹 94"/>
          <p:cNvGrpSpPr/>
          <p:nvPr/>
        </p:nvGrpSpPr>
        <p:grpSpPr>
          <a:xfrm>
            <a:off x="6013110" y="3593226"/>
            <a:ext cx="1604186" cy="2224089"/>
            <a:chOff x="6274348" y="3849663"/>
            <a:chExt cx="1372478" cy="186943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6" name="AutoShape 100"/>
            <p:cNvSpPr>
              <a:spLocks noChangeArrowheads="1"/>
            </p:cNvSpPr>
            <p:nvPr/>
          </p:nvSpPr>
          <p:spPr bwMode="auto">
            <a:xfrm>
              <a:off x="6274348" y="4732779"/>
              <a:ext cx="1372478" cy="319446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97" name="AutoShape 101"/>
            <p:cNvSpPr>
              <a:spLocks noChangeArrowheads="1"/>
            </p:cNvSpPr>
            <p:nvPr/>
          </p:nvSpPr>
          <p:spPr bwMode="auto">
            <a:xfrm>
              <a:off x="6321024" y="3849663"/>
              <a:ext cx="1279125" cy="376489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98" name="AutoShape 102"/>
            <p:cNvSpPr>
              <a:spLocks noChangeArrowheads="1"/>
            </p:cNvSpPr>
            <p:nvPr/>
          </p:nvSpPr>
          <p:spPr bwMode="auto">
            <a:xfrm>
              <a:off x="6308114" y="4069192"/>
              <a:ext cx="1304947" cy="1523009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99" name="Rectangle 103"/>
            <p:cNvSpPr>
              <a:spLocks noChangeArrowheads="1"/>
            </p:cNvSpPr>
            <p:nvPr/>
          </p:nvSpPr>
          <p:spPr bwMode="gray">
            <a:xfrm>
              <a:off x="6322017" y="5615620"/>
              <a:ext cx="1277139" cy="10348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KOITA 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우수회원기관 상장</a:t>
              </a:r>
            </a:p>
          </p:txBody>
        </p:sp>
        <p:pic>
          <p:nvPicPr>
            <p:cNvPr id="100" name="Picture 21" descr="C:\Users\Administrator\Desktop\99. 제안서참조\00. 제안서 별첨참조\01. 인증자료\우수기업연구클러스터회원기관상장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8" t="5386" r="5994" b="5386"/>
            <a:stretch>
              <a:fillRect/>
            </a:stretch>
          </p:blipFill>
          <p:spPr bwMode="auto">
            <a:xfrm>
              <a:off x="6406470" y="4116763"/>
              <a:ext cx="1115067" cy="1428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1" name="그룹 100"/>
          <p:cNvGrpSpPr/>
          <p:nvPr/>
        </p:nvGrpSpPr>
        <p:grpSpPr>
          <a:xfrm>
            <a:off x="369888" y="858141"/>
            <a:ext cx="1610278" cy="2289587"/>
            <a:chOff x="690235" y="1686465"/>
            <a:chExt cx="1372478" cy="18628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2" name="AutoShape 100"/>
            <p:cNvSpPr>
              <a:spLocks noChangeArrowheads="1"/>
            </p:cNvSpPr>
            <p:nvPr/>
          </p:nvSpPr>
          <p:spPr bwMode="auto">
            <a:xfrm>
              <a:off x="690235" y="2568467"/>
              <a:ext cx="1372478" cy="309209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03" name="AutoShape 101"/>
            <p:cNvSpPr>
              <a:spLocks noChangeArrowheads="1"/>
            </p:cNvSpPr>
            <p:nvPr/>
          </p:nvSpPr>
          <p:spPr bwMode="auto">
            <a:xfrm>
              <a:off x="736911" y="1686465"/>
              <a:ext cx="1279125" cy="364424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04" name="AutoShape 102"/>
            <p:cNvSpPr>
              <a:spLocks noChangeArrowheads="1"/>
            </p:cNvSpPr>
            <p:nvPr/>
          </p:nvSpPr>
          <p:spPr bwMode="auto">
            <a:xfrm>
              <a:off x="724001" y="1899982"/>
              <a:ext cx="1304947" cy="1524016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gray">
            <a:xfrm>
              <a:off x="737904" y="3449122"/>
              <a:ext cx="1277139" cy="10016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특허증</a:t>
              </a:r>
              <a:endParaRPr lang="en-US" altLang="ko-KR" sz="9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06" name="Picture 63" descr="\\brian\0.AIS관련 증빙자료\특허증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23" y="1962323"/>
              <a:ext cx="1121901" cy="140664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그룹 106"/>
          <p:cNvGrpSpPr/>
          <p:nvPr/>
        </p:nvGrpSpPr>
        <p:grpSpPr>
          <a:xfrm>
            <a:off x="6007019" y="857856"/>
            <a:ext cx="1610278" cy="2288265"/>
            <a:chOff x="5472385" y="1686266"/>
            <a:chExt cx="1372478" cy="186174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8" name="AutoShape 100"/>
            <p:cNvSpPr>
              <a:spLocks noChangeArrowheads="1"/>
            </p:cNvSpPr>
            <p:nvPr/>
          </p:nvSpPr>
          <p:spPr bwMode="auto">
            <a:xfrm>
              <a:off x="5472385" y="2568467"/>
              <a:ext cx="1372478" cy="309209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09" name="AutoShape 101"/>
            <p:cNvSpPr>
              <a:spLocks noChangeArrowheads="1"/>
            </p:cNvSpPr>
            <p:nvPr/>
          </p:nvSpPr>
          <p:spPr bwMode="auto">
            <a:xfrm>
              <a:off x="5519061" y="1686266"/>
              <a:ext cx="1279125" cy="364424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10" name="AutoShape 102"/>
            <p:cNvSpPr>
              <a:spLocks noChangeArrowheads="1"/>
            </p:cNvSpPr>
            <p:nvPr/>
          </p:nvSpPr>
          <p:spPr bwMode="auto">
            <a:xfrm>
              <a:off x="5506151" y="1899762"/>
              <a:ext cx="1304947" cy="1523009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gray">
            <a:xfrm>
              <a:off x="5520054" y="3447847"/>
              <a:ext cx="1277139" cy="10016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소프트웨어사업자 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확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인</a:t>
              </a: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서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12" name="Picture 6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511" y="1923414"/>
              <a:ext cx="1026226" cy="1476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3" name="그룹 112"/>
          <p:cNvGrpSpPr/>
          <p:nvPr/>
        </p:nvGrpSpPr>
        <p:grpSpPr>
          <a:xfrm>
            <a:off x="4147511" y="857856"/>
            <a:ext cx="1610278" cy="2288265"/>
            <a:chOff x="3878335" y="1686266"/>
            <a:chExt cx="1372478" cy="186174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4" name="AutoShape 100"/>
            <p:cNvSpPr>
              <a:spLocks noChangeArrowheads="1"/>
            </p:cNvSpPr>
            <p:nvPr/>
          </p:nvSpPr>
          <p:spPr bwMode="auto">
            <a:xfrm>
              <a:off x="3878335" y="2568467"/>
              <a:ext cx="1372478" cy="309209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15" name="AutoShape 101"/>
            <p:cNvSpPr>
              <a:spLocks noChangeArrowheads="1"/>
            </p:cNvSpPr>
            <p:nvPr/>
          </p:nvSpPr>
          <p:spPr bwMode="auto">
            <a:xfrm>
              <a:off x="3925011" y="1686266"/>
              <a:ext cx="1279125" cy="364424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16" name="AutoShape 102"/>
            <p:cNvSpPr>
              <a:spLocks noChangeArrowheads="1"/>
            </p:cNvSpPr>
            <p:nvPr/>
          </p:nvSpPr>
          <p:spPr bwMode="auto">
            <a:xfrm>
              <a:off x="3912101" y="1899762"/>
              <a:ext cx="1304947" cy="1523009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17" name="Rectangle 103"/>
            <p:cNvSpPr>
              <a:spLocks noChangeArrowheads="1"/>
            </p:cNvSpPr>
            <p:nvPr/>
          </p:nvSpPr>
          <p:spPr bwMode="gray">
            <a:xfrm>
              <a:off x="3926004" y="3447847"/>
              <a:ext cx="1277139" cy="10016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중소기업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800" b="1" dirty="0" err="1">
                  <a:solidFill>
                    <a:schemeClr val="bg1"/>
                  </a:solidFill>
                  <a:latin typeface="+mn-ea"/>
                </a:rPr>
                <a:t>중기업</a:t>
              </a: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확인서</a:t>
              </a:r>
            </a:p>
          </p:txBody>
        </p:sp>
        <p:pic>
          <p:nvPicPr>
            <p:cNvPr id="118" name="Picture 66"/>
            <p:cNvPicPr>
              <a:picLocks noChangeAspect="1" noChangeArrowheads="1"/>
            </p:cNvPicPr>
            <p:nvPr/>
          </p:nvPicPr>
          <p:blipFill rotWithShape="1">
            <a:blip r:embed="rId10"/>
            <a:srcRect b="8065"/>
            <a:stretch/>
          </p:blipFill>
          <p:spPr bwMode="auto">
            <a:xfrm>
              <a:off x="4053739" y="1981503"/>
              <a:ext cx="1029643" cy="1359950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119" name="그룹 118"/>
          <p:cNvGrpSpPr/>
          <p:nvPr/>
        </p:nvGrpSpPr>
        <p:grpSpPr>
          <a:xfrm>
            <a:off x="2297212" y="3593228"/>
            <a:ext cx="1604186" cy="2224087"/>
            <a:chOff x="3081993" y="3849663"/>
            <a:chExt cx="1372478" cy="186943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0" name="AutoShape 100"/>
            <p:cNvSpPr>
              <a:spLocks noChangeArrowheads="1"/>
            </p:cNvSpPr>
            <p:nvPr/>
          </p:nvSpPr>
          <p:spPr bwMode="auto">
            <a:xfrm>
              <a:off x="3081993" y="4732779"/>
              <a:ext cx="1372478" cy="319446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21" name="AutoShape 101"/>
            <p:cNvSpPr>
              <a:spLocks noChangeArrowheads="1"/>
            </p:cNvSpPr>
            <p:nvPr/>
          </p:nvSpPr>
          <p:spPr bwMode="auto">
            <a:xfrm>
              <a:off x="3128669" y="3849663"/>
              <a:ext cx="1279125" cy="376489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22" name="AutoShape 102"/>
            <p:cNvSpPr>
              <a:spLocks noChangeArrowheads="1"/>
            </p:cNvSpPr>
            <p:nvPr/>
          </p:nvSpPr>
          <p:spPr bwMode="auto">
            <a:xfrm>
              <a:off x="3115759" y="4069192"/>
              <a:ext cx="1304947" cy="1523009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3" name="Rectangle 103"/>
            <p:cNvSpPr>
              <a:spLocks noChangeArrowheads="1"/>
            </p:cNvSpPr>
            <p:nvPr/>
          </p:nvSpPr>
          <p:spPr bwMode="gray">
            <a:xfrm>
              <a:off x="3129662" y="5615618"/>
              <a:ext cx="1277139" cy="103480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연구클러스터회원 인정서</a:t>
              </a:r>
              <a:endParaRPr lang="en-US" altLang="ko-KR" sz="8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24" name="Picture 17" descr="C:\Users\Administrator\Desktop\99. 제안서참조\00. 제안서 별첨참조\01. 인증자료\4G연구클러스터회원기관인정서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5" t="6287" r="8705" b="6287"/>
            <a:stretch>
              <a:fillRect/>
            </a:stretch>
          </p:blipFill>
          <p:spPr bwMode="auto">
            <a:xfrm>
              <a:off x="3224366" y="4101957"/>
              <a:ext cx="1087732" cy="1464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" name="그룹 124"/>
          <p:cNvGrpSpPr/>
          <p:nvPr/>
        </p:nvGrpSpPr>
        <p:grpSpPr>
          <a:xfrm>
            <a:off x="7879227" y="857856"/>
            <a:ext cx="1610278" cy="2288265"/>
            <a:chOff x="7066436" y="1686266"/>
            <a:chExt cx="1372478" cy="186174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26" name="AutoShape 100"/>
            <p:cNvSpPr>
              <a:spLocks noChangeArrowheads="1"/>
            </p:cNvSpPr>
            <p:nvPr/>
          </p:nvSpPr>
          <p:spPr bwMode="auto">
            <a:xfrm>
              <a:off x="7066436" y="2568467"/>
              <a:ext cx="1372478" cy="309209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27" name="AutoShape 101"/>
            <p:cNvSpPr>
              <a:spLocks noChangeArrowheads="1"/>
            </p:cNvSpPr>
            <p:nvPr/>
          </p:nvSpPr>
          <p:spPr bwMode="auto">
            <a:xfrm>
              <a:off x="7113112" y="1686266"/>
              <a:ext cx="1279125" cy="364424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28" name="AutoShape 102"/>
            <p:cNvSpPr>
              <a:spLocks noChangeArrowheads="1"/>
            </p:cNvSpPr>
            <p:nvPr/>
          </p:nvSpPr>
          <p:spPr bwMode="auto">
            <a:xfrm>
              <a:off x="7100202" y="1899762"/>
              <a:ext cx="1304947" cy="1523009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9" name="Rectangle 103"/>
            <p:cNvSpPr>
              <a:spLocks noChangeArrowheads="1"/>
            </p:cNvSpPr>
            <p:nvPr/>
          </p:nvSpPr>
          <p:spPr bwMode="gray">
            <a:xfrm>
              <a:off x="7114105" y="3447847"/>
              <a:ext cx="1277139" cy="100164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연구개발전담부서 인정서</a:t>
              </a:r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505" y="1918216"/>
              <a:ext cx="1008340" cy="1486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7885318" y="3593663"/>
            <a:ext cx="1604186" cy="2255117"/>
            <a:chOff x="7885318" y="3269023"/>
            <a:chExt cx="1604186" cy="2220668"/>
          </a:xfrm>
        </p:grpSpPr>
        <p:sp>
          <p:nvSpPr>
            <p:cNvPr id="144" name="AutoShape 100"/>
            <p:cNvSpPr>
              <a:spLocks noChangeArrowheads="1"/>
            </p:cNvSpPr>
            <p:nvPr/>
          </p:nvSpPr>
          <p:spPr bwMode="auto">
            <a:xfrm>
              <a:off x="7885318" y="4319158"/>
              <a:ext cx="1604186" cy="374242"/>
            </a:xfrm>
            <a:prstGeom prst="roundRect">
              <a:avLst>
                <a:gd name="adj" fmla="val 5745"/>
              </a:avLst>
            </a:prstGeom>
            <a:solidFill>
              <a:srgbClr val="00478E"/>
            </a:solidFill>
            <a:ln w="38100" algn="ctr">
              <a:solidFill>
                <a:srgbClr val="C0C0C0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45" name="AutoShape 101"/>
            <p:cNvSpPr>
              <a:spLocks noChangeArrowheads="1"/>
            </p:cNvSpPr>
            <p:nvPr/>
          </p:nvSpPr>
          <p:spPr bwMode="auto">
            <a:xfrm>
              <a:off x="7939874" y="3269023"/>
              <a:ext cx="1495073" cy="441071"/>
            </a:xfrm>
            <a:prstGeom prst="roundRect">
              <a:avLst>
                <a:gd name="adj" fmla="val 30500"/>
              </a:avLst>
            </a:prstGeom>
            <a:gradFill rotWithShape="1">
              <a:gsLst>
                <a:gs pos="0">
                  <a:srgbClr val="B6CADF"/>
                </a:gs>
                <a:gs pos="100000">
                  <a:srgbClr val="00478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latinLnBrk="1"/>
              <a:endParaRPr lang="ko-KR" altLang="en-US"/>
            </a:p>
          </p:txBody>
        </p:sp>
        <p:sp>
          <p:nvSpPr>
            <p:cNvPr id="146" name="AutoShape 102"/>
            <p:cNvSpPr>
              <a:spLocks noChangeArrowheads="1"/>
            </p:cNvSpPr>
            <p:nvPr/>
          </p:nvSpPr>
          <p:spPr bwMode="auto">
            <a:xfrm>
              <a:off x="7924785" y="3526778"/>
              <a:ext cx="1525254" cy="1811940"/>
            </a:xfrm>
            <a:prstGeom prst="roundRect">
              <a:avLst>
                <a:gd name="adj" fmla="val 3361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7" name="Rectangle 103"/>
            <p:cNvSpPr>
              <a:spLocks noChangeArrowheads="1"/>
            </p:cNvSpPr>
            <p:nvPr/>
          </p:nvSpPr>
          <p:spPr bwMode="gray">
            <a:xfrm>
              <a:off x="7941035" y="5366580"/>
              <a:ext cx="1492751" cy="12311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ISO 9001:2000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graphicFrame>
          <p:nvGraphicFramePr>
            <p:cNvPr id="136" name="Object 9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0035486"/>
                </p:ext>
              </p:extLst>
            </p:nvPr>
          </p:nvGraphicFramePr>
          <p:xfrm>
            <a:off x="8023654" y="3600229"/>
            <a:ext cx="1264936" cy="1675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825" name="Image" r:id="rId13" imgW="3759146" imgH="5176829" progId="Photoshop.Application.8">
                    <p:embed/>
                  </p:oleObj>
                </mc:Choice>
                <mc:Fallback>
                  <p:oleObj name="Image" r:id="rId13" imgW="3759146" imgH="5176829" progId="Photoshop.Application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23654" y="3600229"/>
                          <a:ext cx="1264936" cy="1675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746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809625" y="3071817"/>
            <a:ext cx="8572500" cy="6429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Ⅰ. </a:t>
            </a:r>
            <a:r>
              <a:rPr kumimoji="0" lang="en-US" altLang="ko-KR" sz="3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IT</a:t>
            </a:r>
            <a:r>
              <a:rPr kumimoji="0" lang="en-US" altLang="ko-KR" sz="3000" b="1" kern="0" dirty="0" smtClean="0">
                <a:latin typeface="맑은 고딕"/>
                <a:ea typeface="맑은 고딕"/>
              </a:rPr>
              <a:t>NB</a:t>
            </a:r>
            <a:r>
              <a:rPr kumimoji="0" lang="ko-KR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소개</a:t>
            </a:r>
            <a:endParaRPr kumimoji="0" lang="en-US" altLang="ko-KR" sz="3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02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09567" y="519113"/>
            <a:ext cx="161454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1.1 </a:t>
            </a:r>
            <a:r>
              <a:rPr lang="ko-KR" altLang="en-US" sz="1600" b="1" dirty="0" err="1" smtClean="0">
                <a:latin typeface="+mn-ea"/>
                <a:ea typeface="+mn-ea"/>
              </a:rPr>
              <a:t>제안사</a:t>
            </a:r>
            <a:r>
              <a:rPr lang="ko-KR" altLang="en-US" sz="1600" b="1" dirty="0" smtClean="0">
                <a:latin typeface="+mn-ea"/>
                <a:ea typeface="+mn-ea"/>
              </a:rPr>
              <a:t> 소개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52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1" lang="en-US" altLang="ko-KR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1. </a:t>
            </a:r>
            <a:r>
              <a:rPr kumimoji="1" lang="ko-KR" altLang="en-US" sz="1800" b="1" dirty="0" smtClean="0">
                <a:solidFill>
                  <a:schemeClr val="bg2">
                    <a:lumMod val="10000"/>
                  </a:schemeClr>
                </a:solidFill>
                <a:cs typeface="+mn-cs"/>
              </a:rPr>
              <a:t>제안업체 일반 현황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16779" y="856682"/>
            <a:ext cx="9289033" cy="844126"/>
          </a:xfrm>
          <a:prstGeom prst="rect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>
            <a:outerShdw blurRad="50800" dist="50800" dir="5400000" algn="ctr" rotWithShape="0">
              <a:sysClr val="window" lastClr="FFFFFF">
                <a:lumMod val="75000"/>
              </a:sysClr>
            </a:outerShdw>
          </a:effectLst>
        </p:spPr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1" kern="0" dirty="0">
              <a:solidFill>
                <a:sysClr val="window" lastClr="FFFFFF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ITNB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㈜는 풍부한  경험과 기술력을 보유한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SI/NI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전문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기업으로서 시스템 통합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유무선 통신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다양한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서비스 사업을 통하여 최고 수준의 고객 만족을 실현하고 있습니다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. SI/NI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및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서비스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Provider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로서 고객가치 극대화를 위하여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풍부한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인프라 공급능력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직접 보유한 전문인력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다양한 분야의 기술지원 협력체계와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솔루션 등을 총 집약하여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, 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경쟁 우위의 차별화된 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IT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서비스를 제공합니다</a:t>
            </a:r>
            <a:r>
              <a:rPr kumimoji="0" lang="en-US" altLang="ko-KR" sz="1200" b="1" kern="0" dirty="0" smtClean="0">
                <a:solidFill>
                  <a:sysClr val="window" lastClr="FFFFFF"/>
                </a:solidFill>
                <a:latin typeface="+mn-ea"/>
                <a:ea typeface="+mn-ea"/>
              </a:rPr>
              <a:t>.</a:t>
            </a:r>
            <a:endParaRPr kumimoji="0" lang="en-US" altLang="ko-KR" sz="1200" b="1" kern="0" dirty="0">
              <a:solidFill>
                <a:sysClr val="window" lastClr="FFFFFF"/>
              </a:solidFill>
              <a:latin typeface="+mn-ea"/>
              <a:ea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1" kern="0" dirty="0">
              <a:solidFill>
                <a:sysClr val="window" lastClr="FFFFFF"/>
              </a:solidFill>
              <a:latin typeface="+mn-ea"/>
              <a:ea typeface="+mn-ea"/>
            </a:endParaRPr>
          </a:p>
        </p:txBody>
      </p:sp>
      <p:graphicFrame>
        <p:nvGraphicFramePr>
          <p:cNvPr id="23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86226"/>
              </p:ext>
            </p:extLst>
          </p:nvPr>
        </p:nvGraphicFramePr>
        <p:xfrm>
          <a:off x="344489" y="1772816"/>
          <a:ext cx="9228139" cy="1237756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80120"/>
                <a:gridCol w="3601988"/>
                <a:gridCol w="1222548"/>
                <a:gridCol w="3323483"/>
              </a:tblGrid>
              <a:tr h="2591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회 사 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 ITNB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㈜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 표 자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 지 영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9160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사업분야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e-Business(</a:t>
                      </a:r>
                      <a:r>
                        <a:rPr kumimoji="1" lang="en-US" altLang="ko-KR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Consulting,H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/W,N/W,S/W Solution)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설립 년도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2017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9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해당부문 종사기간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2017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현재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916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서울시 강남구 </a:t>
                      </a:r>
                      <a:r>
                        <a:rPr kumimoji="1" lang="ko-KR" alt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테헤란로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88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길 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10, 2109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대치동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1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신한메트로칸</a:t>
                      </a:r>
                      <a:r>
                        <a:rPr kumimoji="1" lang="en-US" altLang="ko-KR" sz="11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 21F)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전화번호</a:t>
                      </a:r>
                      <a:endParaRPr kumimoji="1" lang="ko-KR" alt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100" u="none" strike="noStrike" dirty="0" smtClean="0">
                          <a:latin typeface="+mn-ea"/>
                          <a:ea typeface="+mn-ea"/>
                        </a:rPr>
                        <a:t>TEL : 02 - 549 – 3203  (FAX : 02 - 549 – 3207)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Group 1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31586"/>
              </p:ext>
            </p:extLst>
          </p:nvPr>
        </p:nvGraphicFramePr>
        <p:xfrm>
          <a:off x="342904" y="3070365"/>
          <a:ext cx="4538663" cy="3381839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81706"/>
                <a:gridCol w="3456957"/>
              </a:tblGrid>
              <a:tr h="2553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연도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3" marB="45713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3" marB="45713" anchor="ctr" horzOverflow="overflow">
                    <a:solidFill>
                      <a:schemeClr val="accent1"/>
                    </a:solidFill>
                  </a:tcPr>
                </a:tc>
              </a:tr>
              <a:tr h="31227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05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2017</a:t>
                      </a:r>
                      <a:endParaRPr kumimoji="1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3" marB="45713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현대모비스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유지보수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대교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C&amp;S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유지보수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브링스코리아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유지보수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SKT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스마트시스템 유지보수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아나패스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Netapp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스토리지 유지보수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아이앤시테크놀러지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Netapp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스토리지 유지보수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 </a:t>
                      </a:r>
                      <a:r>
                        <a:rPr kumimoji="0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Netapp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스토리지 파트너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HP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파트너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Oracle OPN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골드파트너 및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FUDA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</a:t>
                      </a: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IBM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SP1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파트너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LELOVO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SP1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파트너 계약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T="45713" marB="45713" anchor="ctr" horzOverflow="overflow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Group 3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52554"/>
              </p:ext>
            </p:extLst>
          </p:nvPr>
        </p:nvGraphicFramePr>
        <p:xfrm>
          <a:off x="5032378" y="3364700"/>
          <a:ext cx="4537075" cy="170376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216768"/>
                <a:gridCol w="3320307"/>
              </a:tblGrid>
              <a:tr h="2590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사업 구분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02" marB="45702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 업 내 용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02" marB="45702" anchor="ctr" horzOverflow="overflow">
                    <a:solidFill>
                      <a:schemeClr val="accent1"/>
                    </a:solidFill>
                  </a:tcPr>
                </a:tc>
              </a:tr>
              <a:tr h="12189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Creative</a:t>
                      </a: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02" marB="45702" anchor="ctr" horzOverflow="overflow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IT Infra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컨설팅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구축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, M/A, ITO 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서비스 비즈니스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Server : IBM, HP, Sun, Fujitsu, </a:t>
                      </a:r>
                      <a:r>
                        <a:rPr kumimoji="0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Supermicro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Storage : Hitachi, </a:t>
                      </a:r>
                      <a:r>
                        <a:rPr kumimoji="0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NetApp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Network : Cisco, 3Com, Alcatel, </a:t>
                      </a:r>
                      <a:r>
                        <a:rPr kumimoji="0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Dasan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, Pumpkin,</a:t>
                      </a: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Aruba, Ruckus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Unix Notebook : General Dynamics </a:t>
                      </a:r>
                      <a:r>
                        <a:rPr kumimoji="0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Itronix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, </a:t>
                      </a:r>
                      <a:r>
                        <a:rPr kumimoji="0" lang="en-US" altLang="ko-KR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Naturetech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Server Based Computing : Wyse Technology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Solutions : Security, Backup, DBMS, SMS, APM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T="45702" marB="45702" anchor="ctr" horzOverflow="overflow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7" name="Group 255"/>
          <p:cNvGrpSpPr>
            <a:grpSpLocks/>
          </p:cNvGrpSpPr>
          <p:nvPr/>
        </p:nvGrpSpPr>
        <p:grpSpPr bwMode="auto">
          <a:xfrm>
            <a:off x="5000626" y="3056731"/>
            <a:ext cx="4583112" cy="244475"/>
            <a:chOff x="207" y="1090"/>
            <a:chExt cx="2887" cy="154"/>
          </a:xfrm>
        </p:grpSpPr>
        <p:pic>
          <p:nvPicPr>
            <p:cNvPr id="28" name="Picture 25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" y="1090"/>
              <a:ext cx="288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172"/>
            <p:cNvSpPr>
              <a:spLocks noChangeArrowheads="1"/>
            </p:cNvSpPr>
            <p:nvPr/>
          </p:nvSpPr>
          <p:spPr bwMode="auto">
            <a:xfrm>
              <a:off x="248" y="1110"/>
              <a:ext cx="638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>
              <a:spAutoFit/>
            </a:bodyPr>
            <a:lstStyle/>
            <a:p>
              <a:pPr>
                <a:defRPr/>
              </a:pPr>
              <a:r>
                <a:rPr lang="ko-KR" altLang="en-US" sz="1100" dirty="0">
                  <a:latin typeface="+mn-ea"/>
                  <a:ea typeface="+mn-ea"/>
                </a:rPr>
                <a:t>주요 사업 내용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</p:grpSp>
      <p:graphicFrame>
        <p:nvGraphicFramePr>
          <p:cNvPr id="31" name="Group 2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27236"/>
              </p:ext>
            </p:extLst>
          </p:nvPr>
        </p:nvGraphicFramePr>
        <p:xfrm>
          <a:off x="5025007" y="5274922"/>
          <a:ext cx="4569799" cy="1178417"/>
        </p:xfrm>
        <a:graphic>
          <a:graphicData uri="http://schemas.openxmlformats.org/drawingml/2006/table">
            <a:tbl>
              <a:tblPr firstRow="1" firstCol="1" bandRow="1"/>
              <a:tblGrid>
                <a:gridCol w="648073"/>
                <a:gridCol w="864096"/>
                <a:gridCol w="1080120"/>
                <a:gridCol w="936104"/>
                <a:gridCol w="1041406"/>
              </a:tblGrid>
              <a:tr h="2902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경영관리부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시스템사업부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네트웍사업부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서비스사업부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405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고급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  <a:tr h="24055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중급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  <a:tr h="2133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초급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  <a:tr h="1937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32" name="Group 255"/>
          <p:cNvGrpSpPr>
            <a:grpSpLocks/>
          </p:cNvGrpSpPr>
          <p:nvPr/>
        </p:nvGrpSpPr>
        <p:grpSpPr bwMode="auto">
          <a:xfrm>
            <a:off x="5025010" y="4958441"/>
            <a:ext cx="4583112" cy="244475"/>
            <a:chOff x="202" y="1090"/>
            <a:chExt cx="2887" cy="154"/>
          </a:xfrm>
        </p:grpSpPr>
        <p:pic>
          <p:nvPicPr>
            <p:cNvPr id="33" name="Picture 25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" y="1090"/>
              <a:ext cx="288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172"/>
            <p:cNvSpPr>
              <a:spLocks noChangeArrowheads="1"/>
            </p:cNvSpPr>
            <p:nvPr/>
          </p:nvSpPr>
          <p:spPr bwMode="auto">
            <a:xfrm>
              <a:off x="248" y="1110"/>
              <a:ext cx="401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0" rIns="36000" bIns="0" anchor="ctr">
              <a:spAutoFit/>
            </a:bodyPr>
            <a:lstStyle/>
            <a:p>
              <a:pPr>
                <a:defRPr/>
              </a:pPr>
              <a:r>
                <a:rPr lang="ko-KR" altLang="en-US" sz="1100" dirty="0">
                  <a:latin typeface="+mn-ea"/>
                  <a:ea typeface="+mn-ea"/>
                </a:rPr>
                <a:t>인원현황</a:t>
              </a:r>
              <a:endParaRPr lang="en-US" altLang="ko-KR" sz="11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6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제목 18"/>
          <p:cNvSpPr txBox="1">
            <a:spLocks/>
          </p:cNvSpPr>
          <p:nvPr/>
        </p:nvSpPr>
        <p:spPr bwMode="auto">
          <a:xfrm>
            <a:off x="-1152" y="44624"/>
            <a:ext cx="7986706" cy="356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kumimoji="1" lang="en-US" altLang="ko-KR" sz="1800" b="1" dirty="0" smtClean="0">
                <a:solidFill>
                  <a:schemeClr val="bg1"/>
                </a:solidFill>
                <a:cs typeface="+mn-cs"/>
              </a:rPr>
              <a:t>1. </a:t>
            </a:r>
            <a:r>
              <a:rPr kumimoji="1" lang="ko-KR" altLang="en-US" sz="1800" b="1" dirty="0" smtClean="0">
                <a:solidFill>
                  <a:schemeClr val="bg1"/>
                </a:solidFill>
                <a:cs typeface="+mn-cs"/>
              </a:rPr>
              <a:t>제안업체 일반 현황</a:t>
            </a:r>
          </a:p>
        </p:txBody>
      </p:sp>
      <p:cxnSp>
        <p:nvCxnSpPr>
          <p:cNvPr id="15" name="AutoShape 112"/>
          <p:cNvCxnSpPr>
            <a:cxnSpLocks noChangeShapeType="1"/>
          </p:cNvCxnSpPr>
          <p:nvPr/>
        </p:nvCxnSpPr>
        <p:spPr bwMode="auto">
          <a:xfrm rot="16200000" flipV="1">
            <a:off x="4860069" y="1262129"/>
            <a:ext cx="1517154" cy="1098375"/>
          </a:xfrm>
          <a:prstGeom prst="bentConnector3">
            <a:avLst>
              <a:gd name="adj1" fmla="val 48117"/>
            </a:avLst>
          </a:prstGeom>
          <a:noFill/>
          <a:ln w="1905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12"/>
          <p:cNvCxnSpPr>
            <a:cxnSpLocks noChangeShapeType="1"/>
          </p:cNvCxnSpPr>
          <p:nvPr/>
        </p:nvCxnSpPr>
        <p:spPr bwMode="auto">
          <a:xfrm rot="16200000" flipV="1">
            <a:off x="5597352" y="-147981"/>
            <a:ext cx="646212" cy="4634705"/>
          </a:xfrm>
          <a:prstGeom prst="bentConnector2">
            <a:avLst/>
          </a:prstGeom>
          <a:noFill/>
          <a:ln w="1905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12"/>
          <p:cNvCxnSpPr>
            <a:cxnSpLocks noChangeShapeType="1"/>
          </p:cNvCxnSpPr>
          <p:nvPr/>
        </p:nvCxnSpPr>
        <p:spPr bwMode="auto">
          <a:xfrm rot="5400000" flipH="1" flipV="1">
            <a:off x="3773314" y="1196753"/>
            <a:ext cx="1296144" cy="129614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2737644" y="2276872"/>
            <a:ext cx="2043782" cy="3556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256EB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4997450" y="2276872"/>
            <a:ext cx="2043782" cy="3556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256EB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AutoShape 14"/>
          <p:cNvSpPr>
            <a:spLocks noChangeArrowheads="1"/>
          </p:cNvSpPr>
          <p:nvPr/>
        </p:nvSpPr>
        <p:spPr bwMode="auto">
          <a:xfrm>
            <a:off x="7229698" y="2281312"/>
            <a:ext cx="2043782" cy="3556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256EB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487" y="519113"/>
            <a:ext cx="20858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1.2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조직 및 인원현황</a:t>
            </a:r>
          </a:p>
        </p:txBody>
      </p:sp>
      <p:cxnSp>
        <p:nvCxnSpPr>
          <p:cNvPr id="27" name="AutoShape 112"/>
          <p:cNvCxnSpPr>
            <a:cxnSpLocks noChangeShapeType="1"/>
          </p:cNvCxnSpPr>
          <p:nvPr/>
        </p:nvCxnSpPr>
        <p:spPr bwMode="auto">
          <a:xfrm rot="10800000" flipV="1">
            <a:off x="1596009" y="1844675"/>
            <a:ext cx="2238375" cy="434975"/>
          </a:xfrm>
          <a:prstGeom prst="bentConnector3">
            <a:avLst>
              <a:gd name="adj1" fmla="val 99861"/>
            </a:avLst>
          </a:prstGeom>
          <a:noFill/>
          <a:ln w="1905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AutoShape 101"/>
          <p:cNvSpPr>
            <a:spLocks noChangeArrowheads="1"/>
          </p:cNvSpPr>
          <p:nvPr/>
        </p:nvSpPr>
        <p:spPr bwMode="auto">
          <a:xfrm>
            <a:off x="3970910" y="764704"/>
            <a:ext cx="2160588" cy="3556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b="1" ker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 Box 103"/>
          <p:cNvSpPr txBox="1">
            <a:spLocks noChangeArrowheads="1"/>
          </p:cNvSpPr>
          <p:nvPr/>
        </p:nvSpPr>
        <p:spPr bwMode="auto">
          <a:xfrm>
            <a:off x="4032825" y="812333"/>
            <a:ext cx="20399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대표이사 사장</a:t>
            </a:r>
            <a:endParaRPr kumimoji="0" lang="en-US" altLang="ko-KR" sz="1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AutoShape 88"/>
          <p:cNvSpPr>
            <a:spLocks noChangeArrowheads="1"/>
          </p:cNvSpPr>
          <p:nvPr/>
        </p:nvSpPr>
        <p:spPr bwMode="auto">
          <a:xfrm>
            <a:off x="641450" y="2808374"/>
            <a:ext cx="1763712" cy="382779"/>
          </a:xfrm>
          <a:prstGeom prst="roundRect">
            <a:avLst>
              <a:gd name="adj" fmla="val 1287"/>
            </a:avLst>
          </a:prstGeom>
          <a:solidFill>
            <a:srgbClr val="DDDDDD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경영기획팀</a:t>
            </a:r>
            <a:endParaRPr lang="ko-KR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AutoShape 14"/>
          <p:cNvSpPr>
            <a:spLocks noChangeArrowheads="1"/>
          </p:cNvSpPr>
          <p:nvPr/>
        </p:nvSpPr>
        <p:spPr bwMode="auto">
          <a:xfrm>
            <a:off x="505396" y="2276872"/>
            <a:ext cx="2043782" cy="3556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256EB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400" b="1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 Box 16"/>
          <p:cNvSpPr txBox="1">
            <a:spLocks noChangeArrowheads="1"/>
          </p:cNvSpPr>
          <p:nvPr/>
        </p:nvSpPr>
        <p:spPr bwMode="auto">
          <a:xfrm>
            <a:off x="577404" y="2303008"/>
            <a:ext cx="204378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경영 관리부</a:t>
            </a:r>
            <a:endParaRPr kumimoji="0"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AutoShape 88"/>
          <p:cNvSpPr>
            <a:spLocks noChangeArrowheads="1"/>
          </p:cNvSpPr>
          <p:nvPr/>
        </p:nvSpPr>
        <p:spPr bwMode="auto">
          <a:xfrm>
            <a:off x="2953149" y="2808370"/>
            <a:ext cx="1612255" cy="381000"/>
          </a:xfrm>
          <a:prstGeom prst="roundRect">
            <a:avLst>
              <a:gd name="adj" fmla="val 1287"/>
            </a:avLst>
          </a:prstGeom>
          <a:solidFill>
            <a:srgbClr val="DDDDDD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시스템영업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팀</a:t>
            </a:r>
            <a:endParaRPr lang="ko-KR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AutoShape 88"/>
          <p:cNvSpPr>
            <a:spLocks noChangeArrowheads="1"/>
          </p:cNvSpPr>
          <p:nvPr/>
        </p:nvSpPr>
        <p:spPr bwMode="auto">
          <a:xfrm>
            <a:off x="7373715" y="2831976"/>
            <a:ext cx="1757064" cy="381000"/>
          </a:xfrm>
          <a:prstGeom prst="roundRect">
            <a:avLst>
              <a:gd name="adj" fmla="val 1287"/>
            </a:avLst>
          </a:prstGeom>
          <a:solidFill>
            <a:srgbClr val="DDDDDD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시스템서비스팀</a:t>
            </a:r>
            <a:endParaRPr lang="ko-KR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1" name="AutoShape 112"/>
          <p:cNvCxnSpPr>
            <a:cxnSpLocks noChangeShapeType="1"/>
          </p:cNvCxnSpPr>
          <p:nvPr/>
        </p:nvCxnSpPr>
        <p:spPr bwMode="auto">
          <a:xfrm rot="10800000" flipV="1">
            <a:off x="5062301" y="1484780"/>
            <a:ext cx="1296146" cy="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AutoShape 14"/>
          <p:cNvSpPr>
            <a:spLocks noChangeArrowheads="1"/>
          </p:cNvSpPr>
          <p:nvPr/>
        </p:nvSpPr>
        <p:spPr bwMode="auto">
          <a:xfrm>
            <a:off x="6350697" y="1273200"/>
            <a:ext cx="1751013" cy="3556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rgbClr val="256EB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latin typeface="맑은 고딕" pitchFamily="50" charset="-127"/>
                <a:ea typeface="맑은 고딕" pitchFamily="50" charset="-127"/>
              </a:rPr>
              <a:t>경영고문</a:t>
            </a:r>
            <a:endParaRPr kumimoji="0" lang="ko-KR" altLang="en-US" sz="1400" b="1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 Box 16"/>
          <p:cNvSpPr txBox="1">
            <a:spLocks noChangeArrowheads="1"/>
          </p:cNvSpPr>
          <p:nvPr/>
        </p:nvSpPr>
        <p:spPr bwMode="auto">
          <a:xfrm>
            <a:off x="5213476" y="2303006"/>
            <a:ext cx="16497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IT</a:t>
            </a: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인프라 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사업부</a:t>
            </a:r>
            <a:endParaRPr kumimoji="0"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8621" y="4536832"/>
            <a:ext cx="1232486" cy="307777"/>
            <a:chOff x="552162" y="4536830"/>
            <a:chExt cx="1232486" cy="307777"/>
          </a:xfrm>
        </p:grpSpPr>
        <p:sp>
          <p:nvSpPr>
            <p:cNvPr id="40" name="AutoShape 14"/>
            <p:cNvSpPr>
              <a:spLocks noChangeArrowheads="1"/>
            </p:cNvSpPr>
            <p:nvPr/>
          </p:nvSpPr>
          <p:spPr bwMode="auto">
            <a:xfrm>
              <a:off x="552162" y="4547341"/>
              <a:ext cx="1223962" cy="28733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 sz="1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60388" y="4536830"/>
              <a:ext cx="12242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dirty="0">
                  <a:latin typeface="맑은 고딕" pitchFamily="50" charset="-127"/>
                  <a:ea typeface="맑은 고딕" pitchFamily="50" charset="-127"/>
                </a:rPr>
                <a:t>인원현황</a:t>
              </a:r>
              <a:endParaRPr kumimoji="0" lang="ko-KR" altLang="en-US" sz="1600" kern="0" dirty="0"/>
            </a:p>
          </p:txBody>
        </p:sp>
      </p:grp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7524151" y="2303008"/>
            <a:ext cx="16497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IT</a:t>
            </a: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서비스 사업부</a:t>
            </a:r>
            <a:endParaRPr kumimoji="0"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2909219" y="2303006"/>
            <a:ext cx="16497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IT</a:t>
            </a: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인프라 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사업부</a:t>
            </a:r>
            <a:endParaRPr kumimoji="0" lang="en-US" altLang="ko-KR" sz="1400" b="1" kern="0" dirty="0" smtClea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AutoShape 88"/>
          <p:cNvSpPr>
            <a:spLocks noChangeArrowheads="1"/>
          </p:cNvSpPr>
          <p:nvPr/>
        </p:nvSpPr>
        <p:spPr bwMode="auto">
          <a:xfrm>
            <a:off x="5257405" y="2831976"/>
            <a:ext cx="1612255" cy="381000"/>
          </a:xfrm>
          <a:prstGeom prst="roundRect">
            <a:avLst>
              <a:gd name="adj" fmla="val 1287"/>
            </a:avLst>
          </a:prstGeom>
          <a:solidFill>
            <a:srgbClr val="DDDDDD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네트웍영업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팀</a:t>
            </a:r>
            <a:endParaRPr lang="ko-KR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AutoShape 88"/>
          <p:cNvSpPr>
            <a:spLocks noChangeArrowheads="1"/>
          </p:cNvSpPr>
          <p:nvPr/>
        </p:nvSpPr>
        <p:spPr bwMode="auto">
          <a:xfrm>
            <a:off x="7373715" y="3284984"/>
            <a:ext cx="1757064" cy="381000"/>
          </a:xfrm>
          <a:prstGeom prst="roundRect">
            <a:avLst>
              <a:gd name="adj" fmla="val 1287"/>
            </a:avLst>
          </a:prstGeom>
          <a:solidFill>
            <a:srgbClr val="DDDDDD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네트웍서비스팀</a:t>
            </a:r>
            <a:endParaRPr lang="ko-KR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AutoShape 88"/>
          <p:cNvSpPr>
            <a:spLocks noChangeArrowheads="1"/>
          </p:cNvSpPr>
          <p:nvPr/>
        </p:nvSpPr>
        <p:spPr bwMode="auto">
          <a:xfrm>
            <a:off x="7373715" y="3717032"/>
            <a:ext cx="1757064" cy="381000"/>
          </a:xfrm>
          <a:prstGeom prst="roundRect">
            <a:avLst>
              <a:gd name="adj" fmla="val 1287"/>
            </a:avLst>
          </a:prstGeom>
          <a:solidFill>
            <a:srgbClr val="DDDDDD"/>
          </a:solidFill>
          <a:ln w="9525" algn="ctr">
            <a:solidFill>
              <a:srgbClr val="5F5F5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서비스팀</a:t>
            </a:r>
            <a:endParaRPr lang="ko-KR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7" name="Group 2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933767"/>
              </p:ext>
            </p:extLst>
          </p:nvPr>
        </p:nvGraphicFramePr>
        <p:xfrm>
          <a:off x="676970" y="4941167"/>
          <a:ext cx="8496944" cy="1411982"/>
        </p:xfrm>
        <a:graphic>
          <a:graphicData uri="http://schemas.openxmlformats.org/drawingml/2006/table">
            <a:tbl>
              <a:tblPr firstRow="1" firstCol="1" bandRow="1"/>
              <a:tblGrid>
                <a:gridCol w="1205007"/>
                <a:gridCol w="1606673"/>
                <a:gridCol w="2008342"/>
                <a:gridCol w="1740563"/>
                <a:gridCol w="1936359"/>
              </a:tblGrid>
              <a:tr h="32717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1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경영관리부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시스템사업부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네트웍사업부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IT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서비스사업부</a:t>
                      </a:r>
                      <a:endParaRPr lang="en-US" altLang="ko-KR" sz="1100" b="1" i="0" u="none" strike="noStrike" dirty="0" smtClean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7120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고급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  <a:tr h="27120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중급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  <a:tr h="27120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초급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  <a:tr h="27120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ko-KR" altLang="en-US" sz="1100" b="1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fontAlgn="t">
                        <a:lnSpc>
                          <a:spcPct val="100000"/>
                        </a:lnSpc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6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809625" y="3071817"/>
            <a:ext cx="8572500" cy="6429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Ⅱ. </a:t>
            </a:r>
            <a:r>
              <a:rPr kumimoji="0"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IT</a:t>
            </a:r>
            <a:r>
              <a:rPr kumimoji="0" lang="en-US" altLang="ko-KR" sz="3000" b="1" kern="0" dirty="0">
                <a:latin typeface="맑은 고딕"/>
                <a:ea typeface="맑은 고딕"/>
              </a:rPr>
              <a:t>NB</a:t>
            </a:r>
            <a:r>
              <a:rPr kumimoji="0" lang="ko-KR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사업현황</a:t>
            </a:r>
            <a:endParaRPr kumimoji="0" lang="en-US" altLang="ko-KR" sz="3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33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73050" y="928694"/>
            <a:ext cx="9359900" cy="6429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 smtClean="0">
                <a:solidFill>
                  <a:schemeClr val="bg1"/>
                </a:solidFill>
                <a:latin typeface="+mn-ea"/>
              </a:rPr>
              <a:t>IT</a:t>
            </a:r>
            <a:r>
              <a:rPr kumimoji="0" lang="ko-KR" altLang="en-US" sz="2000" b="1" dirty="0" smtClean="0">
                <a:solidFill>
                  <a:schemeClr val="bg1"/>
                </a:solidFill>
                <a:latin typeface="+mn-ea"/>
              </a:rPr>
              <a:t>인프라 업무는 크게 </a:t>
            </a:r>
            <a:r>
              <a:rPr kumimoji="0" lang="en-US" altLang="ko-KR" sz="2000" b="1" dirty="0" smtClean="0">
                <a:solidFill>
                  <a:schemeClr val="bg1"/>
                </a:solidFill>
                <a:latin typeface="+mn-ea"/>
              </a:rPr>
              <a:t>3</a:t>
            </a:r>
            <a:r>
              <a:rPr kumimoji="0" lang="ko-KR" altLang="en-US" sz="2000" b="1" dirty="0" smtClean="0">
                <a:solidFill>
                  <a:schemeClr val="bg1"/>
                </a:solidFill>
                <a:latin typeface="+mn-ea"/>
              </a:rPr>
              <a:t>개 영역</a:t>
            </a:r>
            <a:r>
              <a:rPr kumimoji="0" lang="en-US" altLang="ko-KR" sz="2000" b="1" dirty="0" smtClean="0">
                <a:solidFill>
                  <a:schemeClr val="bg1"/>
                </a:solidFill>
                <a:latin typeface="+mn-ea"/>
              </a:rPr>
              <a:t> 19</a:t>
            </a:r>
            <a:r>
              <a:rPr kumimoji="0" lang="ko-KR" altLang="en-US" sz="2000" b="1" dirty="0" smtClean="0">
                <a:solidFill>
                  <a:schemeClr val="bg1"/>
                </a:solidFill>
                <a:latin typeface="+mn-ea"/>
              </a:rPr>
              <a:t>가지 업무 세분화하여 수행</a:t>
            </a:r>
            <a:endParaRPr kumimoji="0"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481" y="519114"/>
            <a:ext cx="174919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atin typeface="+mn-ea"/>
                <a:ea typeface="+mn-ea"/>
              </a:rPr>
              <a:t>1.1 </a:t>
            </a:r>
            <a:r>
              <a:rPr lang="ko-KR" altLang="en-US" sz="1600" b="1" dirty="0" smtClean="0">
                <a:latin typeface="+mn-ea"/>
                <a:ea typeface="+mn-ea"/>
              </a:rPr>
              <a:t>주요수행내용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703396" y="2750515"/>
            <a:ext cx="2716212" cy="3464446"/>
          </a:xfrm>
          <a:prstGeom prst="roundRect">
            <a:avLst>
              <a:gd name="adj" fmla="val 64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20795" y="1866890"/>
            <a:ext cx="2668332" cy="428628"/>
          </a:xfrm>
          <a:prstGeom prst="roundRect">
            <a:avLst>
              <a:gd name="adj" fmla="val 21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88238" y="1857365"/>
            <a:ext cx="2571768" cy="428628"/>
          </a:xfrm>
          <a:prstGeom prst="roundRect">
            <a:avLst>
              <a:gd name="adj" fmla="val 21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88238" y="1928804"/>
            <a:ext cx="257176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Ⅲ. Solution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부문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4850" y="1928804"/>
            <a:ext cx="271621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Ⅰ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. System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부문</a:t>
            </a:r>
            <a:endParaRPr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41765" y="3013067"/>
            <a:ext cx="285752" cy="285752"/>
          </a:xfrm>
          <a:prstGeom prst="ellipse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kern="0" dirty="0">
                <a:solidFill>
                  <a:sysClr val="window" lastClr="FFFFFF"/>
                </a:solidFill>
                <a:latin typeface="맑은 고딕"/>
                <a:ea typeface="맑은 고딕"/>
              </a:rPr>
              <a:t>1</a:t>
            </a:r>
            <a:endParaRPr kumimoji="0" lang="ko-KR" altLang="en-US" sz="14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6688257" y="2747968"/>
            <a:ext cx="2571769" cy="3457599"/>
          </a:xfrm>
          <a:prstGeom prst="roundRect">
            <a:avLst>
              <a:gd name="adj" fmla="val 64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84347" y="3006661"/>
            <a:ext cx="285752" cy="285752"/>
          </a:xfrm>
          <a:prstGeom prst="ellipse">
            <a:avLst/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9" name="TextBox 54"/>
          <p:cNvSpPr txBox="1"/>
          <p:nvPr/>
        </p:nvSpPr>
        <p:spPr>
          <a:xfrm>
            <a:off x="7034033" y="2996952"/>
            <a:ext cx="2321469" cy="2071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133350" indent="-133350" eaLnBrk="0" latinLnBrk="0" hangingPunct="0">
              <a:lnSpc>
                <a:spcPct val="12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UNIX Mobile Workstation Solution</a:t>
            </a: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en-US" sz="1000" dirty="0" smtClean="0">
                <a:latin typeface="휴먼모음T" pitchFamily="18" charset="-127"/>
                <a:ea typeface="휴먼모음T" pitchFamily="18" charset="-127"/>
              </a:rPr>
              <a:t>Data Base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en-US" sz="1000" dirty="0" smtClean="0">
                <a:latin typeface="휴먼모음T" pitchFamily="18" charset="-127"/>
                <a:ea typeface="휴먼모음T" pitchFamily="18" charset="-127"/>
              </a:rPr>
              <a:t>ORACLE </a:t>
            </a:r>
            <a:r>
              <a:rPr lang="en-US" altLang="en-US" sz="1000" dirty="0" err="1" smtClean="0">
                <a:latin typeface="휴먼모음T" pitchFamily="18" charset="-127"/>
                <a:ea typeface="휴먼모음T" pitchFamily="18" charset="-127"/>
              </a:rPr>
              <a:t>채널</a:t>
            </a:r>
            <a:r>
              <a:rPr lang="en-US" altLang="en-US" sz="10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en-US" sz="1000" dirty="0" err="1" smtClean="0">
                <a:latin typeface="휴먼모음T" pitchFamily="18" charset="-127"/>
                <a:ea typeface="휴먼모음T" pitchFamily="18" charset="-127"/>
              </a:rPr>
              <a:t>협력사</a:t>
            </a:r>
            <a:endParaRPr lang="ko-KR" altLang="en-US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Backup Solution : VERITAS</a:t>
            </a: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Thin-Client : WYSE Technology </a:t>
            </a: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Security Solution : DB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보안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,  </a:t>
            </a: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Web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보안</a:t>
            </a:r>
            <a:endParaRPr lang="en-US" altLang="ko-KR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Application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 성능분석 </a:t>
            </a:r>
            <a:endParaRPr lang="en-US" altLang="ko-KR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Consulting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및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Solution </a:t>
            </a:r>
          </a:p>
          <a:p>
            <a:pPr marL="133350" indent="-133350" eaLnBrk="0" latinLnBrk="0" hangingPunct="0">
              <a:lnSpc>
                <a:spcPct val="12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endParaRPr lang="ko-KR" altLang="en-US" sz="12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rot="10800000">
            <a:off x="1579531" y="2366956"/>
            <a:ext cx="954104" cy="357190"/>
          </a:xfrm>
          <a:prstGeom prst="triangle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7493107" y="2357431"/>
            <a:ext cx="954104" cy="357190"/>
          </a:xfrm>
          <a:prstGeom prst="triangle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783025" y="3011625"/>
            <a:ext cx="285752" cy="285752"/>
          </a:xfrm>
          <a:prstGeom prst="ellipse">
            <a:avLst/>
          </a:prstGeom>
          <a:solidFill>
            <a:srgbClr val="F79646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dirty="0">
                <a:solidFill>
                  <a:sysClr val="window" lastClr="FFFFFF"/>
                </a:solidFill>
                <a:latin typeface="맑은 고딕"/>
                <a:ea typeface="맑은 고딕"/>
              </a:rPr>
              <a:t>1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5" name="TextBox 25"/>
          <p:cNvSpPr txBox="1"/>
          <p:nvPr/>
        </p:nvSpPr>
        <p:spPr>
          <a:xfrm>
            <a:off x="1112797" y="3001925"/>
            <a:ext cx="232095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133350" indent="-133350" eaLnBrk="0" latinLnBrk="0" hangingPunct="0">
              <a:lnSpc>
                <a:spcPct val="13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Oracle : Unix / x86 / Blade Server, Storage</a:t>
            </a:r>
          </a:p>
          <a:p>
            <a:pPr marL="133350" indent="-133350" eaLnBrk="0" latinLnBrk="0" hangingPunct="0">
              <a:lnSpc>
                <a:spcPct val="13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IBM : Unix / x86 / Blade Server, Storage</a:t>
            </a:r>
          </a:p>
          <a:p>
            <a:pPr marL="133350" indent="-133350" eaLnBrk="0" latinLnBrk="0" hangingPunct="0">
              <a:lnSpc>
                <a:spcPct val="13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HP : Unix / x86 / Blade Server</a:t>
            </a:r>
          </a:p>
          <a:p>
            <a:pPr marL="133350" indent="-133350" eaLnBrk="0" latinLnBrk="0" hangingPunct="0">
              <a:lnSpc>
                <a:spcPct val="13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r>
              <a:rPr lang="en-US" altLang="ko-KR" sz="1000" dirty="0" err="1" smtClean="0">
                <a:latin typeface="휴먼모음T" pitchFamily="18" charset="-127"/>
                <a:ea typeface="휴먼모음T" pitchFamily="18" charset="-127"/>
              </a:rPr>
              <a:t>Supermicro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외 시스템 공급</a:t>
            </a:r>
            <a:endParaRPr lang="en-US" altLang="ko-KR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LG</a:t>
            </a:r>
            <a:r>
              <a:rPr lang="ko-KR" altLang="ko-KR" sz="1000" dirty="0" err="1" smtClean="0">
                <a:latin typeface="휴먼모음T" pitchFamily="18" charset="-127"/>
                <a:ea typeface="휴먼모음T" pitchFamily="18" charset="-127"/>
              </a:rPr>
              <a:t>히다찌</a:t>
            </a: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 채널 협력사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업 </a:t>
            </a: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Storage, VTL,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S</a:t>
            </a:r>
            <a:r>
              <a:rPr lang="en-US" altLang="ko-KR" sz="1000" dirty="0" err="1" smtClean="0">
                <a:latin typeface="휴먼모음T" pitchFamily="18" charset="-127"/>
                <a:ea typeface="휴먼모음T" pitchFamily="18" charset="-127"/>
              </a:rPr>
              <a:t>torage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 Application</a:t>
            </a:r>
            <a:endParaRPr lang="ko-KR" altLang="ko-KR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NetApp 채널 협력사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업 </a:t>
            </a: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/>
            </a:r>
            <a:b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</a:br>
            <a:r>
              <a:rPr lang="ko-KR" altLang="ko-KR" sz="1000" dirty="0" smtClean="0">
                <a:latin typeface="휴먼모음T" pitchFamily="18" charset="-127"/>
                <a:ea typeface="휴먼모음T" pitchFamily="18" charset="-127"/>
              </a:rPr>
              <a:t>NAS Storage,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S</a:t>
            </a:r>
            <a:r>
              <a:rPr lang="en-US" altLang="ko-KR" sz="1000" dirty="0" err="1" smtClean="0">
                <a:latin typeface="휴먼모음T" pitchFamily="18" charset="-127"/>
                <a:ea typeface="휴먼모음T" pitchFamily="18" charset="-127"/>
              </a:rPr>
              <a:t>torage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 Application</a:t>
            </a:r>
          </a:p>
          <a:p>
            <a:pPr marL="133350" indent="-133350" eaLnBrk="0" latinLnBrk="0" hangingPunc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EMC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채널 협력사업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:</a:t>
            </a:r>
          </a:p>
          <a:p>
            <a:pPr marL="133350" indent="-133350" eaLnBrk="0" latinLnBrk="0" hangingPunc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Clr>
                <a:schemeClr val="tx1"/>
              </a:buClr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lang="en-US" altLang="ko-KR" sz="1000" dirty="0" err="1" smtClean="0">
                <a:latin typeface="휴먼모음T" pitchFamily="18" charset="-127"/>
                <a:ea typeface="휴먼모음T" pitchFamily="18" charset="-127"/>
              </a:rPr>
              <a:t>Strorage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조달사업</a:t>
            </a:r>
            <a:endParaRPr lang="ko-KR" altLang="ko-KR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lnSpc>
                <a:spcPct val="130000"/>
              </a:lnSpc>
              <a:spcBef>
                <a:spcPct val="10000"/>
              </a:spcBef>
              <a:spcAft>
                <a:spcPct val="30000"/>
              </a:spcAft>
              <a:buFont typeface="Wingdings" pitchFamily="2" charset="2"/>
              <a:buChar char="§"/>
            </a:pPr>
            <a:endParaRPr lang="ko-KR" altLang="en-US" sz="1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6" name="제목 2"/>
          <p:cNvSpPr txBox="1">
            <a:spLocks/>
          </p:cNvSpPr>
          <p:nvPr/>
        </p:nvSpPr>
        <p:spPr bwMode="auto">
          <a:xfrm>
            <a:off x="0" y="34778"/>
            <a:ext cx="7172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j-ea"/>
                <a:cs typeface="+mj-cs"/>
              </a:rPr>
              <a:t>1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j-cs"/>
              </a:rPr>
              <a:t>. </a:t>
            </a: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j-ea"/>
                <a:cs typeface="+mj-cs"/>
              </a:rPr>
              <a:t>Our Approach</a:t>
            </a:r>
            <a:endParaRPr kumimoji="1" lang="ko-KR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75612" y="1862918"/>
            <a:ext cx="2571768" cy="428628"/>
          </a:xfrm>
          <a:prstGeom prst="roundRect">
            <a:avLst>
              <a:gd name="adj" fmla="val 2185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56575" y="1928804"/>
            <a:ext cx="2420962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0" lang="en-US" altLang="ko-KR" sz="14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. Network </a:t>
            </a:r>
            <a:r>
              <a:rPr kumimoji="0" lang="ko-KR" altLang="en-US" sz="1400" b="1" kern="0" dirty="0" smtClean="0">
                <a:solidFill>
                  <a:prstClr val="black"/>
                </a:solidFill>
                <a:latin typeface="맑은 고딕"/>
                <a:ea typeface="맑은 고딕"/>
              </a:rPr>
              <a:t>부문</a:t>
            </a:r>
            <a:endParaRPr kumimoji="0" lang="en-US" altLang="ko-KR" sz="1400" b="1" kern="0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3775624" y="2753518"/>
            <a:ext cx="2571769" cy="3457599"/>
          </a:xfrm>
          <a:prstGeom prst="roundRect">
            <a:avLst>
              <a:gd name="adj" fmla="val 64"/>
            </a:avLst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39" name="TextBox 25"/>
          <p:cNvSpPr txBox="1"/>
          <p:nvPr/>
        </p:nvSpPr>
        <p:spPr>
          <a:xfrm>
            <a:off x="4051280" y="3029797"/>
            <a:ext cx="2320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133350" indent="-133350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3Com : Network, IPT, Wireless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LAN, Security</a:t>
            </a:r>
            <a:endParaRPr lang="ko-KR" altLang="en-US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Cisco : Network, IPT, Wireless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LAN, Security</a:t>
            </a:r>
            <a:endParaRPr lang="ko-KR" altLang="en-US" sz="1000" dirty="0" smtClean="0">
              <a:latin typeface="휴먼모음T" pitchFamily="18" charset="-127"/>
              <a:ea typeface="휴먼모음T" pitchFamily="18" charset="-127"/>
            </a:endParaRPr>
          </a:p>
          <a:p>
            <a:pPr marL="133350" indent="-133350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ko-KR" altLang="en-US" sz="1000" dirty="0" err="1" smtClean="0">
                <a:latin typeface="휴먼모음T" pitchFamily="18" charset="-127"/>
                <a:ea typeface="휴먼모음T" pitchFamily="18" charset="-127"/>
              </a:rPr>
              <a:t>다산네트웍스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: Network, IPT, </a:t>
            </a:r>
            <a:r>
              <a:rPr lang="ko-KR" altLang="en-US" sz="1000" dirty="0" err="1" smtClean="0">
                <a:latin typeface="휴먼모음T" pitchFamily="18" charset="-127"/>
                <a:ea typeface="휴먼모음T" pitchFamily="18" charset="-127"/>
              </a:rPr>
              <a:t>학내망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 조달공급</a:t>
            </a:r>
          </a:p>
          <a:p>
            <a:pPr marL="133350" indent="-133350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Pumpkin : L4-L7 Switch Solution</a:t>
            </a:r>
          </a:p>
          <a:p>
            <a:pPr marL="133350" indent="-133350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3000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Aruba : Wireless LAN, Wireless Security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공인 </a:t>
            </a:r>
            <a:r>
              <a:rPr lang="en-US" altLang="ko-KR" sz="1000" dirty="0" smtClean="0">
                <a:latin typeface="휴먼모음T" pitchFamily="18" charset="-127"/>
                <a:ea typeface="휴먼모음T" pitchFamily="18" charset="-127"/>
              </a:rPr>
              <a:t>Training Center </a:t>
            </a:r>
            <a:r>
              <a:rPr lang="ko-KR" altLang="en-US" sz="1000" dirty="0" smtClean="0">
                <a:latin typeface="휴먼모음T" pitchFamily="18" charset="-127"/>
                <a:ea typeface="휴먼모음T" pitchFamily="18" charset="-127"/>
              </a:rPr>
              <a:t>운영</a:t>
            </a:r>
          </a:p>
          <a:p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820838" y="3013428"/>
            <a:ext cx="285752" cy="285752"/>
          </a:xfrm>
          <a:prstGeom prst="ellipse">
            <a:avLst/>
          </a:prstGeom>
          <a:solidFill>
            <a:srgbClr val="9BBB59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1" name="이등변 삼각형 40"/>
          <p:cNvSpPr/>
          <p:nvPr/>
        </p:nvSpPr>
        <p:spPr>
          <a:xfrm rot="10800000">
            <a:off x="4581522" y="2362983"/>
            <a:ext cx="954104" cy="357190"/>
          </a:xfrm>
          <a:prstGeom prst="triangle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2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 bwMode="auto">
          <a:xfrm>
            <a:off x="809625" y="3071817"/>
            <a:ext cx="8572500" cy="6429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Ⅲ. </a:t>
            </a:r>
            <a:r>
              <a:rPr kumimoji="0" lang="en-US" altLang="ko-KR" sz="3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IT</a:t>
            </a:r>
            <a:r>
              <a:rPr kumimoji="0" lang="en-US" altLang="ko-KR" sz="3000" b="1" kern="0" dirty="0">
                <a:latin typeface="맑은 고딕"/>
                <a:ea typeface="맑은 고딕"/>
              </a:rPr>
              <a:t>NB</a:t>
            </a:r>
            <a:r>
              <a:rPr kumimoji="0" lang="ko-KR" altLang="en-US" sz="3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사업 수행 부문</a:t>
            </a:r>
            <a:endParaRPr kumimoji="0" lang="en-US" altLang="ko-KR" sz="3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9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2"/>
          <p:cNvSpPr txBox="1">
            <a:spLocks/>
          </p:cNvSpPr>
          <p:nvPr/>
        </p:nvSpPr>
        <p:spPr bwMode="auto">
          <a:xfrm>
            <a:off x="0" y="34778"/>
            <a:ext cx="7172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j-ea"/>
                <a:cs typeface="+mj-cs"/>
              </a:rPr>
              <a:t>1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ea"/>
                <a:ea typeface="+mj-ea"/>
                <a:cs typeface="+mj-cs"/>
              </a:rPr>
              <a:t>. </a:t>
            </a:r>
            <a:r>
              <a:rPr lang="en-US" altLang="ko-KR" b="1" dirty="0" smtClean="0">
                <a:solidFill>
                  <a:schemeClr val="bg2">
                    <a:lumMod val="10000"/>
                  </a:schemeClr>
                </a:solidFill>
                <a:latin typeface="+mn-ea"/>
                <a:ea typeface="+mj-ea"/>
                <a:cs typeface="+mj-cs"/>
              </a:rPr>
              <a:t>Our Approach</a:t>
            </a:r>
            <a:endParaRPr kumimoji="1" lang="ko-KR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93" name="TextBox 35"/>
          <p:cNvSpPr txBox="1">
            <a:spLocks noChangeArrowheads="1"/>
          </p:cNvSpPr>
          <p:nvPr/>
        </p:nvSpPr>
        <p:spPr bwMode="auto">
          <a:xfrm>
            <a:off x="273050" y="519113"/>
            <a:ext cx="27446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유사 프로젝트 수행업적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344489" y="980728"/>
            <a:ext cx="9289032" cy="5390466"/>
          </a:xfrm>
          <a:prstGeom prst="roundRect">
            <a:avLst>
              <a:gd name="adj" fmla="val 1770"/>
            </a:avLst>
          </a:prstGeom>
          <a:solidFill>
            <a:schemeClr val="bg1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98" name="내용 개체 틀 8"/>
          <p:cNvSpPr txBox="1">
            <a:spLocks/>
          </p:cNvSpPr>
          <p:nvPr/>
        </p:nvSpPr>
        <p:spPr>
          <a:xfrm>
            <a:off x="272480" y="1201742"/>
            <a:ext cx="4427538" cy="510698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2015.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경기도 부천시 서버 및 방화벽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SK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텔레콤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유해컨텐츠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필터링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시스템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경기도 용인시 행정 포탈 시스템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엔카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네트웍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서버 및 데이터 통합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코리아홈쇼핑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콜센터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서버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경기도 동두천시청 전산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DB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서버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평택대학교 통합스토리지 </a:t>
            </a:r>
            <a:r>
              <a:rPr kumimoji="0" lang="ko-KR" altLang="en-US" sz="1000" b="1" dirty="0" smtClean="0">
                <a:latin typeface="+mn-ea"/>
                <a:ea typeface="+mn-ea"/>
              </a:rPr>
              <a:t>및 </a:t>
            </a:r>
            <a:r>
              <a:rPr kumimoji="0" lang="ko-KR" altLang="en-US" sz="1000" b="1" dirty="0" err="1" smtClean="0">
                <a:latin typeface="+mn-ea"/>
                <a:ea typeface="+mn-ea"/>
              </a:rPr>
              <a:t>네트웍</a:t>
            </a:r>
            <a:r>
              <a:rPr kumimoji="0" lang="ko-KR" altLang="en-US" sz="1000" b="1" dirty="0" smtClean="0">
                <a:latin typeface="+mn-ea"/>
                <a:ea typeface="+mn-ea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서울시 중랑구 전산 서버 이중화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엔지티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웹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DB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서버 및 백업 스토리지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대부인더스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DB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서버 및 웹 방화벽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전북도청 전자정부 통합 망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소방방제청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국립방재교육방재연구소 전산실 방화벽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네트웍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         </a:t>
            </a: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2016.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환경관리공단 방화벽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네트웍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평기도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포천시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통합 스토리지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영등포구청 웹 서버 이중화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국방과학연구소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백본스위치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외 납품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대전시청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ITS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한국무역협회 서버 외  납품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설치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LG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디스플레이 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LGD HIM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수석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~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호평간 고속도로 민간 투자사업 센터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수도권 서남권역 광역버스 정보시스템 구축 사업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(VPN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납품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설치</a:t>
            </a: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방위사업청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네트웍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서비스 집중 장치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우정 초등학교 컴퓨터실 서버 이전 공사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  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녹십자 무선 </a:t>
            </a:r>
            <a:r>
              <a:rPr kumimoji="0" lang="ko-KR" altLang="en-US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랜</a:t>
            </a:r>
            <a:r>
              <a:rPr kumimoji="0" lang="ko-KR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구축</a:t>
            </a: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ko-KR" sz="1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t>             </a:t>
            </a:r>
          </a:p>
        </p:txBody>
      </p:sp>
      <p:sp>
        <p:nvSpPr>
          <p:cNvPr id="99" name="내용 개체 틀 8"/>
          <p:cNvSpPr txBox="1">
            <a:spLocks/>
          </p:cNvSpPr>
          <p:nvPr/>
        </p:nvSpPr>
        <p:spPr bwMode="auto">
          <a:xfrm>
            <a:off x="4520952" y="1192213"/>
            <a:ext cx="5040312" cy="511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</a:t>
            </a:r>
            <a:r>
              <a:rPr lang="en-US" altLang="ko-KR" sz="1000" b="1" i="0" kern="0" dirty="0" smtClean="0">
                <a:latin typeface="+mn-ea"/>
                <a:ea typeface="+mn-ea"/>
              </a:rPr>
              <a:t>           </a:t>
            </a:r>
            <a:r>
              <a:rPr lang="ko-KR" altLang="en-US" sz="1000" b="1" i="0" kern="0" dirty="0">
                <a:latin typeface="+mn-ea"/>
                <a:ea typeface="+mn-ea"/>
              </a:rPr>
              <a:t>대전광역시 교육청 </a:t>
            </a:r>
            <a:r>
              <a:rPr lang="en-US" altLang="ko-KR" sz="1000" b="1" i="0" kern="0" dirty="0" smtClean="0">
                <a:latin typeface="+mn-ea"/>
                <a:ea typeface="+mn-ea"/>
              </a:rPr>
              <a:t>2014</a:t>
            </a:r>
            <a:r>
              <a:rPr lang="ko-KR" altLang="en-US" sz="1000" b="1" i="0" kern="0" dirty="0" smtClean="0">
                <a:latin typeface="+mn-ea"/>
                <a:ea typeface="+mn-ea"/>
              </a:rPr>
              <a:t>년 </a:t>
            </a:r>
            <a:r>
              <a:rPr lang="ko-KR" altLang="en-US" sz="1000" b="1" i="0" kern="0" dirty="0">
                <a:latin typeface="+mn-ea"/>
                <a:ea typeface="+mn-ea"/>
              </a:rPr>
              <a:t>상반기 학내전산망 구조 개선 및 노후 장비 교체 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           </a:t>
            </a:r>
            <a:r>
              <a:rPr lang="ko-KR" altLang="en-US" sz="1000" b="1" i="0" kern="0" dirty="0" err="1">
                <a:latin typeface="+mn-ea"/>
                <a:ea typeface="+mn-ea"/>
              </a:rPr>
              <a:t>제이티</a:t>
            </a:r>
            <a:r>
              <a:rPr lang="ko-KR" altLang="en-US" sz="1000" b="1" i="0" kern="0" dirty="0">
                <a:latin typeface="+mn-ea"/>
                <a:ea typeface="+mn-ea"/>
              </a:rPr>
              <a:t> 센터서버 납품</a:t>
            </a:r>
            <a:r>
              <a:rPr lang="en-US" altLang="ko-KR" sz="1000" b="1" i="0" kern="0" dirty="0">
                <a:latin typeface="+mn-ea"/>
                <a:ea typeface="+mn-ea"/>
              </a:rPr>
              <a:t>, </a:t>
            </a:r>
            <a:r>
              <a:rPr lang="ko-KR" altLang="en-US" sz="1000" b="1" i="0" kern="0" dirty="0">
                <a:latin typeface="+mn-ea"/>
                <a:ea typeface="+mn-ea"/>
              </a:rPr>
              <a:t>설치 및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공사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           </a:t>
            </a:r>
            <a:r>
              <a:rPr lang="ko-KR" altLang="en-US" sz="1000" b="1" i="0" kern="0" dirty="0">
                <a:latin typeface="+mn-ea"/>
                <a:ea typeface="+mn-ea"/>
              </a:rPr>
              <a:t>성남시 지능형 교통체계</a:t>
            </a:r>
            <a:r>
              <a:rPr lang="en-US" altLang="ko-KR" sz="1000" b="1" i="0" kern="0" dirty="0">
                <a:latin typeface="+mn-ea"/>
                <a:ea typeface="+mn-ea"/>
              </a:rPr>
              <a:t>(ITS) </a:t>
            </a:r>
            <a:r>
              <a:rPr lang="ko-KR" altLang="en-US" sz="1000" b="1" i="0" kern="0" dirty="0">
                <a:latin typeface="+mn-ea"/>
                <a:ea typeface="+mn-ea"/>
              </a:rPr>
              <a:t>구축용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장비 납품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           </a:t>
            </a:r>
            <a:r>
              <a:rPr lang="ko-KR" altLang="en-US" sz="1000" b="1" i="0" kern="0" dirty="0">
                <a:latin typeface="+mn-ea"/>
                <a:ea typeface="+mn-ea"/>
              </a:rPr>
              <a:t>수석</a:t>
            </a:r>
            <a:r>
              <a:rPr lang="en-US" altLang="ko-KR" sz="1000" b="1" i="0" kern="0" dirty="0">
                <a:latin typeface="+mn-ea"/>
                <a:ea typeface="+mn-ea"/>
              </a:rPr>
              <a:t>-</a:t>
            </a:r>
            <a:r>
              <a:rPr lang="ko-KR" altLang="en-US" sz="1000" b="1" i="0" kern="0" dirty="0">
                <a:latin typeface="+mn-ea"/>
                <a:ea typeface="+mn-ea"/>
              </a:rPr>
              <a:t>호평 민자도로 </a:t>
            </a:r>
            <a:r>
              <a:rPr lang="en-US" altLang="ko-KR" sz="1000" b="1" i="0" kern="0" dirty="0">
                <a:latin typeface="+mn-ea"/>
                <a:ea typeface="+mn-ea"/>
              </a:rPr>
              <a:t>ITS</a:t>
            </a:r>
            <a:r>
              <a:rPr lang="ko-KR" altLang="en-US" sz="1000" b="1" i="0" kern="0" dirty="0" err="1">
                <a:latin typeface="+mn-ea"/>
                <a:ea typeface="+mn-ea"/>
              </a:rPr>
              <a:t>샌터</a:t>
            </a:r>
            <a:r>
              <a:rPr lang="ko-KR" altLang="en-US" sz="1000" b="1" i="0" kern="0" dirty="0">
                <a:latin typeface="+mn-ea"/>
                <a:ea typeface="+mn-ea"/>
              </a:rPr>
              <a:t> 구축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           </a:t>
            </a:r>
            <a:r>
              <a:rPr lang="ko-KR" altLang="en-US" sz="1000" b="1" i="0" kern="0" dirty="0">
                <a:latin typeface="+mn-ea"/>
                <a:ea typeface="+mn-ea"/>
              </a:rPr>
              <a:t>양주 센터 하드웨어 및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장비 납품 및 설치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</a:t>
            </a:r>
            <a:r>
              <a:rPr lang="ko-KR" altLang="en-US" sz="1000" b="1" i="0" kern="0" dirty="0" err="1">
                <a:latin typeface="+mn-ea"/>
                <a:ea typeface="+mn-ea"/>
              </a:rPr>
              <a:t>남광토건</a:t>
            </a:r>
            <a:r>
              <a:rPr lang="ko-KR" altLang="en-US" sz="1000" b="1" i="0" kern="0" dirty="0">
                <a:latin typeface="+mn-ea"/>
                <a:ea typeface="+mn-ea"/>
              </a:rPr>
              <a:t> </a:t>
            </a:r>
            <a:r>
              <a:rPr lang="ko-KR" altLang="en-US" sz="1000" b="1" i="0" kern="0" dirty="0" err="1">
                <a:latin typeface="+mn-ea"/>
                <a:ea typeface="+mn-ea"/>
              </a:rPr>
              <a:t>하우스토리</a:t>
            </a:r>
            <a:r>
              <a:rPr lang="ko-KR" altLang="en-US" sz="1000" b="1" i="0" kern="0" dirty="0">
                <a:latin typeface="+mn-ea"/>
                <a:ea typeface="+mn-ea"/>
              </a:rPr>
              <a:t> 청주 </a:t>
            </a:r>
            <a:r>
              <a:rPr lang="ko-KR" altLang="en-US" sz="1000" b="1" i="0" kern="0" dirty="0" err="1">
                <a:latin typeface="+mn-ea"/>
                <a:ea typeface="+mn-ea"/>
              </a:rPr>
              <a:t>사천동</a:t>
            </a:r>
            <a:r>
              <a:rPr lang="ko-KR" altLang="en-US" sz="1000" b="1" i="0" kern="0" dirty="0">
                <a:latin typeface="+mn-ea"/>
                <a:ea typeface="+mn-ea"/>
              </a:rPr>
              <a:t> 홈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구축 공사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장안대학 </a:t>
            </a:r>
            <a:r>
              <a:rPr lang="ko-KR" altLang="en-US" sz="1000" b="1" i="0" kern="0" dirty="0" err="1">
                <a:latin typeface="+mn-ea"/>
                <a:ea typeface="+mn-ea"/>
              </a:rPr>
              <a:t>유비쿼터스</a:t>
            </a:r>
            <a:r>
              <a:rPr lang="ko-KR" altLang="en-US" sz="1000" b="1" i="0" kern="0" dirty="0">
                <a:latin typeface="+mn-ea"/>
                <a:ea typeface="+mn-ea"/>
              </a:rPr>
              <a:t> 구축 기반 솔루션 시설공사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한국 무역협회 사이버 연수 운영 시스템</a:t>
            </a:r>
            <a:r>
              <a:rPr lang="en-US" altLang="ko-KR" sz="1000" b="1" i="0" kern="0" dirty="0">
                <a:latin typeface="+mn-ea"/>
                <a:ea typeface="+mn-ea"/>
              </a:rPr>
              <a:t>(H/W, S/W) </a:t>
            </a:r>
            <a:r>
              <a:rPr lang="ko-KR" altLang="en-US" sz="1000" b="1" i="0" kern="0" dirty="0">
                <a:latin typeface="+mn-ea"/>
                <a:ea typeface="+mn-ea"/>
              </a:rPr>
              <a:t>구축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</a:t>
            </a:r>
            <a:r>
              <a:rPr lang="ko-KR" altLang="en-US" sz="1000" b="1" i="0" kern="0" dirty="0" err="1">
                <a:latin typeface="+mn-ea"/>
                <a:ea typeface="+mn-ea"/>
              </a:rPr>
              <a:t>경인청</a:t>
            </a:r>
            <a:r>
              <a:rPr lang="ko-KR" altLang="en-US" sz="1000" b="1" i="0" kern="0" dirty="0">
                <a:latin typeface="+mn-ea"/>
                <a:ea typeface="+mn-ea"/>
              </a:rPr>
              <a:t> 및 </a:t>
            </a:r>
            <a:r>
              <a:rPr lang="ko-KR" altLang="en-US" sz="1000" b="1" i="0" kern="0" dirty="0" err="1">
                <a:latin typeface="+mn-ea"/>
                <a:ea typeface="+mn-ea"/>
              </a:rPr>
              <a:t>서울청</a:t>
            </a:r>
            <a:r>
              <a:rPr lang="ko-KR" altLang="en-US" sz="1000" b="1" i="0" kern="0" dirty="0">
                <a:latin typeface="+mn-ea"/>
                <a:ea typeface="+mn-ea"/>
              </a:rPr>
              <a:t>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납품</a:t>
            </a:r>
            <a:r>
              <a:rPr lang="en-US" altLang="ko-KR" sz="1000" b="1" i="0" kern="0" dirty="0">
                <a:latin typeface="+mn-ea"/>
                <a:ea typeface="+mn-ea"/>
              </a:rPr>
              <a:t>, </a:t>
            </a:r>
            <a:r>
              <a:rPr lang="ko-KR" altLang="en-US" sz="1000" b="1" i="0" kern="0" dirty="0">
                <a:latin typeface="+mn-ea"/>
                <a:ea typeface="+mn-ea"/>
              </a:rPr>
              <a:t>설치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우체국 </a:t>
            </a:r>
            <a:r>
              <a:rPr lang="en-US" altLang="ko-KR" sz="1000" b="1" i="0" kern="0" dirty="0">
                <a:latin typeface="+mn-ea"/>
                <a:ea typeface="+mn-ea"/>
              </a:rPr>
              <a:t>TCM</a:t>
            </a:r>
            <a:r>
              <a:rPr lang="ko-KR" altLang="en-US" sz="1000" b="1" i="0" kern="0" dirty="0">
                <a:latin typeface="+mn-ea"/>
                <a:ea typeface="+mn-ea"/>
              </a:rPr>
              <a:t>센터 정보통신 공사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신동아 안산  화랑고등학교 통신공사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장비 납품</a:t>
            </a:r>
            <a:r>
              <a:rPr lang="en-US" altLang="ko-KR" sz="1000" b="1" i="0" kern="0" dirty="0">
                <a:latin typeface="+mn-ea"/>
                <a:ea typeface="+mn-ea"/>
              </a:rPr>
              <a:t>, </a:t>
            </a:r>
            <a:r>
              <a:rPr lang="ko-KR" altLang="en-US" sz="1000" b="1" i="0" kern="0" dirty="0">
                <a:latin typeface="+mn-ea"/>
                <a:ea typeface="+mn-ea"/>
              </a:rPr>
              <a:t>설치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 ㈜세인시스템 중앙장치 납품 및 </a:t>
            </a:r>
            <a:r>
              <a:rPr lang="ko-KR" altLang="en-US" sz="1000" b="1" i="0" kern="0" dirty="0" smtClean="0">
                <a:latin typeface="+mn-ea"/>
                <a:ea typeface="+mn-ea"/>
              </a:rPr>
              <a:t>설치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kern="0" dirty="0" smtClean="0">
                <a:latin typeface="+mn-ea"/>
                <a:ea typeface="+mn-ea"/>
              </a:rPr>
              <a:t>           </a:t>
            </a:r>
            <a:r>
              <a:rPr lang="en-US" altLang="ko-KR" sz="1000" b="1" i="0" kern="0" dirty="0" smtClean="0">
                <a:latin typeface="+mn-ea"/>
                <a:ea typeface="+mn-ea"/>
              </a:rPr>
              <a:t> </a:t>
            </a:r>
            <a:r>
              <a:rPr lang="ko-KR" altLang="en-US" sz="1000" b="1" i="0" kern="0" dirty="0">
                <a:latin typeface="+mn-ea"/>
                <a:ea typeface="+mn-ea"/>
              </a:rPr>
              <a:t>파주 운정 </a:t>
            </a:r>
            <a:r>
              <a:rPr lang="en-US" altLang="ko-KR" sz="1000" b="1" i="0" kern="0" dirty="0">
                <a:latin typeface="+mn-ea"/>
                <a:ea typeface="+mn-ea"/>
              </a:rPr>
              <a:t>U-City </a:t>
            </a:r>
            <a:r>
              <a:rPr lang="ko-KR" altLang="en-US" sz="1000" b="1" i="0" kern="0" dirty="0">
                <a:latin typeface="+mn-ea"/>
                <a:ea typeface="+mn-ea"/>
              </a:rPr>
              <a:t>구축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</a:t>
            </a:r>
            <a:r>
              <a:rPr lang="ko-KR" altLang="en-US" sz="1000" b="1" i="0" kern="0" dirty="0" smtClean="0">
                <a:latin typeface="+mn-ea"/>
                <a:ea typeface="+mn-ea"/>
              </a:rPr>
              <a:t> </a:t>
            </a:r>
            <a:r>
              <a:rPr lang="ko-KR" altLang="en-US" sz="1000" b="1" i="0" kern="0" dirty="0" err="1" smtClean="0">
                <a:latin typeface="+mn-ea"/>
                <a:ea typeface="+mn-ea"/>
              </a:rPr>
              <a:t>이지메디컴</a:t>
            </a:r>
            <a:r>
              <a:rPr lang="ko-KR" altLang="en-US" sz="1000" b="1" i="0" kern="0" dirty="0" smtClean="0">
                <a:latin typeface="+mn-ea"/>
                <a:ea typeface="+mn-ea"/>
              </a:rPr>
              <a:t>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이중화 장비</a:t>
            </a:r>
            <a:r>
              <a:rPr lang="en-US" altLang="ko-KR" sz="1000" b="1" i="0" kern="0" dirty="0">
                <a:latin typeface="+mn-ea"/>
                <a:ea typeface="+mn-ea"/>
              </a:rPr>
              <a:t> </a:t>
            </a:r>
            <a:r>
              <a:rPr lang="ko-KR" altLang="en-US" sz="1000" b="1" i="0" kern="0" dirty="0">
                <a:latin typeface="+mn-ea"/>
                <a:ea typeface="+mn-ea"/>
              </a:rPr>
              <a:t>구축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+mn-ea"/>
                <a:ea typeface="+mn-ea"/>
              </a:rPr>
              <a:t>           </a:t>
            </a:r>
            <a:r>
              <a:rPr lang="ko-KR" altLang="en-US" sz="1000" b="1" i="0" kern="0" dirty="0" smtClean="0">
                <a:latin typeface="+mn-ea"/>
                <a:ea typeface="+mn-ea"/>
              </a:rPr>
              <a:t> </a:t>
            </a:r>
            <a:r>
              <a:rPr lang="ko-KR" altLang="en-US" sz="1000" b="1" i="0" kern="0" dirty="0" err="1" smtClean="0">
                <a:latin typeface="+mn-ea"/>
                <a:ea typeface="+mn-ea"/>
              </a:rPr>
              <a:t>케이티</a:t>
            </a:r>
            <a:r>
              <a:rPr lang="en-US" altLang="ko-KR" sz="1000" b="1" i="0" kern="0" dirty="0" smtClean="0">
                <a:latin typeface="+mn-ea"/>
                <a:ea typeface="+mn-ea"/>
              </a:rPr>
              <a:t> </a:t>
            </a:r>
            <a:r>
              <a:rPr lang="ko-KR" altLang="en-US" sz="1000" b="1" i="0" kern="0" dirty="0" err="1">
                <a:latin typeface="+mn-ea"/>
                <a:ea typeface="+mn-ea"/>
              </a:rPr>
              <a:t>야세스케이</a:t>
            </a:r>
            <a:r>
              <a:rPr lang="ko-KR" altLang="en-US" sz="1000" b="1" i="0" kern="0" dirty="0">
                <a:latin typeface="+mn-ea"/>
                <a:ea typeface="+mn-ea"/>
              </a:rPr>
              <a:t>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장비 공급 및 설치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          </a:t>
            </a:r>
            <a:r>
              <a:rPr lang="en-US" altLang="ko-KR" sz="1000" b="1" i="0" kern="0" dirty="0" smtClean="0">
                <a:latin typeface="+mn-ea"/>
                <a:ea typeface="+mn-ea"/>
              </a:rPr>
              <a:t> </a:t>
            </a:r>
            <a:r>
              <a:rPr lang="ko-KR" altLang="en-US" sz="1000" b="1" i="0" kern="0" dirty="0" smtClean="0">
                <a:latin typeface="+mn-ea"/>
                <a:ea typeface="+mn-ea"/>
              </a:rPr>
              <a:t>창원</a:t>
            </a:r>
            <a:r>
              <a:rPr lang="en-US" altLang="ko-KR" sz="1000" b="1" i="0" kern="0" dirty="0">
                <a:latin typeface="+mn-ea"/>
                <a:ea typeface="+mn-ea"/>
              </a:rPr>
              <a:t>-</a:t>
            </a:r>
            <a:r>
              <a:rPr lang="ko-KR" altLang="en-US" sz="1000" b="1" i="0" kern="0" dirty="0">
                <a:latin typeface="+mn-ea"/>
                <a:ea typeface="+mn-ea"/>
              </a:rPr>
              <a:t>부산</a:t>
            </a:r>
            <a:r>
              <a:rPr lang="en-US" altLang="ko-KR" sz="1000" b="1" i="0" kern="0" dirty="0">
                <a:latin typeface="+mn-ea"/>
                <a:ea typeface="+mn-ea"/>
              </a:rPr>
              <a:t> </a:t>
            </a:r>
            <a:r>
              <a:rPr lang="ko-KR" altLang="en-US" sz="1000" b="1" i="0" kern="0" dirty="0">
                <a:latin typeface="+mn-ea"/>
                <a:ea typeface="+mn-ea"/>
              </a:rPr>
              <a:t>민자도로 </a:t>
            </a:r>
            <a:r>
              <a:rPr lang="en-US" altLang="ko-KR" sz="1000" b="1" i="0" kern="0" dirty="0">
                <a:latin typeface="+mn-ea"/>
                <a:ea typeface="+mn-ea"/>
              </a:rPr>
              <a:t>ITS</a:t>
            </a:r>
            <a:r>
              <a:rPr lang="ko-KR" altLang="en-US" sz="1000" b="1" i="0" kern="0" dirty="0">
                <a:latin typeface="+mn-ea"/>
                <a:ea typeface="+mn-ea"/>
              </a:rPr>
              <a:t>센터 구축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+mn-ea"/>
                <a:ea typeface="+mn-ea"/>
              </a:rPr>
              <a:t>          </a:t>
            </a:r>
            <a:r>
              <a:rPr lang="ko-KR" altLang="en-US" sz="1000" b="1" i="0" kern="0" dirty="0">
                <a:latin typeface="+mn-ea"/>
                <a:ea typeface="+mn-ea"/>
              </a:rPr>
              <a:t> </a:t>
            </a:r>
            <a:r>
              <a:rPr lang="ko-KR" altLang="en-US" sz="1000" b="1" i="0" kern="0" dirty="0" smtClean="0">
                <a:latin typeface="+mn-ea"/>
                <a:ea typeface="+mn-ea"/>
              </a:rPr>
              <a:t> 의왕</a:t>
            </a:r>
            <a:r>
              <a:rPr lang="en-US" altLang="ko-KR" sz="1000" b="1" i="0" kern="0" dirty="0">
                <a:latin typeface="+mn-ea"/>
                <a:ea typeface="+mn-ea"/>
              </a:rPr>
              <a:t>-</a:t>
            </a:r>
            <a:r>
              <a:rPr lang="ko-KR" altLang="en-US" sz="1000" b="1" i="0" kern="0" dirty="0">
                <a:latin typeface="+mn-ea"/>
                <a:ea typeface="+mn-ea"/>
              </a:rPr>
              <a:t>군포 버스 서버 및 </a:t>
            </a:r>
            <a:r>
              <a:rPr lang="ko-KR" altLang="en-US" sz="1000" b="1" i="0" kern="0" dirty="0" err="1">
                <a:latin typeface="+mn-ea"/>
                <a:ea typeface="+mn-ea"/>
              </a:rPr>
              <a:t>네트웍</a:t>
            </a:r>
            <a:r>
              <a:rPr lang="ko-KR" altLang="en-US" sz="1000" b="1" i="0" kern="0" dirty="0">
                <a:latin typeface="+mn-ea"/>
                <a:ea typeface="+mn-ea"/>
              </a:rPr>
              <a:t> 장비 납품 및 설치</a:t>
            </a:r>
            <a:endParaRPr lang="en-US" altLang="ko-KR" sz="1000" b="1" i="0" kern="0" dirty="0">
              <a:latin typeface="+mn-ea"/>
              <a:ea typeface="+mn-ea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ko-KR" altLang="en-US" sz="1000" b="1" i="0" kern="0" dirty="0">
                <a:latin typeface="굴림" pitchFamily="50" charset="-127"/>
                <a:ea typeface="굴림" pitchFamily="50" charset="-127"/>
              </a:rPr>
              <a:t>           </a:t>
            </a:r>
            <a:endParaRPr lang="en-US" altLang="ko-KR" sz="1000" b="1" i="0" kern="0" dirty="0">
              <a:latin typeface="굴림" pitchFamily="50" charset="-127"/>
              <a:ea typeface="굴림" pitchFamily="50" charset="-127"/>
            </a:endParaRPr>
          </a:p>
          <a:p>
            <a:pPr marL="298450" indent="-298450" eaLnBrk="0" hangingPunct="0">
              <a:spcBef>
                <a:spcPct val="25000"/>
              </a:spcBef>
              <a:buClr>
                <a:schemeClr val="accent2"/>
              </a:buClr>
              <a:buFont typeface="Wingdings 2" pitchFamily="18" charset="2"/>
              <a:buNone/>
              <a:defRPr/>
            </a:pPr>
            <a:r>
              <a:rPr lang="en-US" altLang="ko-KR" sz="1000" b="1" i="0" kern="0" dirty="0">
                <a:latin typeface="굴림" pitchFamily="50" charset="-127"/>
                <a:ea typeface="굴림" pitchFamily="50" charset="-127"/>
              </a:rPr>
              <a:t>             </a:t>
            </a:r>
          </a:p>
        </p:txBody>
      </p:sp>
    </p:spTree>
    <p:extLst>
      <p:ext uri="{BB962C8B-B14F-4D97-AF65-F5344CB8AC3E}">
        <p14:creationId xmlns:p14="http://schemas.microsoft.com/office/powerpoint/2010/main" val="749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46805</TotalTime>
  <Words>1638</Words>
  <Application>Microsoft Office PowerPoint</Application>
  <PresentationFormat>A4 용지(210x297mm)</PresentationFormat>
  <Paragraphs>407</Paragraphs>
  <Slides>20</Slides>
  <Notes>7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광장</vt:lpstr>
      <vt:lpstr>클립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박성진</cp:lastModifiedBy>
  <cp:revision>5085</cp:revision>
  <cp:lastPrinted>2011-08-23T06:54:40Z</cp:lastPrinted>
  <dcterms:created xsi:type="dcterms:W3CDTF">2010-04-10T06:46:18Z</dcterms:created>
  <dcterms:modified xsi:type="dcterms:W3CDTF">2017-03-15T12:56:58Z</dcterms:modified>
</cp:coreProperties>
</file>